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54"/>
  </p:notesMasterIdLst>
  <p:handoutMasterIdLst>
    <p:handoutMasterId r:id="rId55"/>
  </p:handoutMasterIdLst>
  <p:sldIdLst>
    <p:sldId id="256" r:id="rId6"/>
    <p:sldId id="257" r:id="rId7"/>
    <p:sldId id="258" r:id="rId8"/>
    <p:sldId id="259" r:id="rId9"/>
    <p:sldId id="260" r:id="rId10"/>
    <p:sldId id="261" r:id="rId11"/>
    <p:sldId id="262" r:id="rId12"/>
    <p:sldId id="292" r:id="rId13"/>
    <p:sldId id="283" r:id="rId14"/>
    <p:sldId id="264" r:id="rId15"/>
    <p:sldId id="265" r:id="rId16"/>
    <p:sldId id="266" r:id="rId17"/>
    <p:sldId id="267" r:id="rId18"/>
    <p:sldId id="268" r:id="rId19"/>
    <p:sldId id="269" r:id="rId20"/>
    <p:sldId id="270" r:id="rId21"/>
    <p:sldId id="271" r:id="rId22"/>
    <p:sldId id="272" r:id="rId23"/>
    <p:sldId id="293" r:id="rId24"/>
    <p:sldId id="303" r:id="rId25"/>
    <p:sldId id="273" r:id="rId26"/>
    <p:sldId id="294" r:id="rId27"/>
    <p:sldId id="274" r:id="rId28"/>
    <p:sldId id="290" r:id="rId29"/>
    <p:sldId id="277" r:id="rId30"/>
    <p:sldId id="278" r:id="rId31"/>
    <p:sldId id="279" r:id="rId32"/>
    <p:sldId id="295" r:id="rId33"/>
    <p:sldId id="275" r:id="rId34"/>
    <p:sldId id="281" r:id="rId35"/>
    <p:sldId id="298" r:id="rId36"/>
    <p:sldId id="285" r:id="rId37"/>
    <p:sldId id="296" r:id="rId38"/>
    <p:sldId id="299" r:id="rId39"/>
    <p:sldId id="300" r:id="rId40"/>
    <p:sldId id="304" r:id="rId41"/>
    <p:sldId id="301" r:id="rId42"/>
    <p:sldId id="302" r:id="rId43"/>
    <p:sldId id="284" r:id="rId44"/>
    <p:sldId id="286" r:id="rId45"/>
    <p:sldId id="305" r:id="rId46"/>
    <p:sldId id="291" r:id="rId47"/>
    <p:sldId id="306" r:id="rId48"/>
    <p:sldId id="307" r:id="rId49"/>
    <p:sldId id="308" r:id="rId50"/>
    <p:sldId id="309" r:id="rId51"/>
    <p:sldId id="310" r:id="rId52"/>
    <p:sldId id="287" r:id="rId53"/>
  </p:sldIdLst>
  <p:sldSz cx="9144000" cy="6858000" type="screen4x3"/>
  <p:notesSz cx="7315200" cy="9601200"/>
  <p:custDataLst>
    <p:tags r:id="rId5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B3"/>
    <a:srgbClr val="9F875D"/>
    <a:srgbClr val="A9D42D"/>
    <a:srgbClr val="9ED800"/>
    <a:srgbClr val="043A63"/>
    <a:srgbClr val="C0A879"/>
    <a:srgbClr val="1C2A4C"/>
    <a:srgbClr val="C1B49A"/>
    <a:srgbClr val="10253F"/>
    <a:srgbClr val="254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2714" autoAdjust="0"/>
    <p:restoredTop sz="93742" autoAdjust="0"/>
  </p:normalViewPr>
  <p:slideViewPr>
    <p:cSldViewPr>
      <p:cViewPr>
        <p:scale>
          <a:sx n="100" d="100"/>
          <a:sy n="100" d="100"/>
        </p:scale>
        <p:origin x="-630" y="10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2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gs" Target="tags/tag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C5EDD1EF-F043-4AEB-BBE2-0C83880EA044}" type="datetimeFigureOut">
              <a:rPr lang="en-US" smtClean="0"/>
              <a:t>01/31/2018</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434A0DEB-981B-42A2-B151-C2CCB2999E56}" type="slidenum">
              <a:rPr lang="en-US" smtClean="0"/>
              <a:t>‹#›</a:t>
            </a:fld>
            <a:endParaRPr lang="en-US"/>
          </a:p>
        </p:txBody>
      </p:sp>
    </p:spTree>
    <p:extLst>
      <p:ext uri="{BB962C8B-B14F-4D97-AF65-F5344CB8AC3E}">
        <p14:creationId xmlns:p14="http://schemas.microsoft.com/office/powerpoint/2010/main" val="464997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ECB956A-697B-4170-A9C0-431387A279A1}" type="datetimeFigureOut">
              <a:rPr lang="en-US" smtClean="0"/>
              <a:t>01/31/2018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5A4F3BA-E414-404E-B32C-01CE68299FEC}" type="slidenum">
              <a:rPr lang="en-US" smtClean="0"/>
              <a:t>‹#›</a:t>
            </a:fld>
            <a:endParaRPr lang="en-US"/>
          </a:p>
        </p:txBody>
      </p:sp>
    </p:spTree>
    <p:extLst>
      <p:ext uri="{BB962C8B-B14F-4D97-AF65-F5344CB8AC3E}">
        <p14:creationId xmlns:p14="http://schemas.microsoft.com/office/powerpoint/2010/main" val="2281998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A4F3BA-E414-404E-B32C-01CE68299FEC}" type="slidenum">
              <a:rPr lang="en-US" smtClean="0"/>
              <a:t>1</a:t>
            </a:fld>
            <a:endParaRPr lang="en-US"/>
          </a:p>
        </p:txBody>
      </p:sp>
    </p:spTree>
    <p:extLst>
      <p:ext uri="{BB962C8B-B14F-4D97-AF65-F5344CB8AC3E}">
        <p14:creationId xmlns:p14="http://schemas.microsoft.com/office/powerpoint/2010/main" val="1867674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A4F3BA-E414-404E-B32C-01CE68299FEC}" type="slidenum">
              <a:rPr lang="en-US" smtClean="0"/>
              <a:t>10</a:t>
            </a:fld>
            <a:endParaRPr lang="en-US"/>
          </a:p>
        </p:txBody>
      </p:sp>
    </p:spTree>
    <p:extLst>
      <p:ext uri="{BB962C8B-B14F-4D97-AF65-F5344CB8AC3E}">
        <p14:creationId xmlns:p14="http://schemas.microsoft.com/office/powerpoint/2010/main" val="2853408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11</a:t>
            </a:fld>
            <a:endParaRPr lang="en-US"/>
          </a:p>
        </p:txBody>
      </p:sp>
    </p:spTree>
    <p:extLst>
      <p:ext uri="{BB962C8B-B14F-4D97-AF65-F5344CB8AC3E}">
        <p14:creationId xmlns:p14="http://schemas.microsoft.com/office/powerpoint/2010/main" val="2969007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12</a:t>
            </a:fld>
            <a:endParaRPr lang="en-US"/>
          </a:p>
        </p:txBody>
      </p:sp>
    </p:spTree>
    <p:extLst>
      <p:ext uri="{BB962C8B-B14F-4D97-AF65-F5344CB8AC3E}">
        <p14:creationId xmlns:p14="http://schemas.microsoft.com/office/powerpoint/2010/main" val="3895543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13</a:t>
            </a:fld>
            <a:endParaRPr lang="en-US"/>
          </a:p>
        </p:txBody>
      </p:sp>
    </p:spTree>
    <p:extLst>
      <p:ext uri="{BB962C8B-B14F-4D97-AF65-F5344CB8AC3E}">
        <p14:creationId xmlns:p14="http://schemas.microsoft.com/office/powerpoint/2010/main" val="3207888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14</a:t>
            </a:fld>
            <a:endParaRPr lang="en-US"/>
          </a:p>
        </p:txBody>
      </p:sp>
    </p:spTree>
    <p:extLst>
      <p:ext uri="{BB962C8B-B14F-4D97-AF65-F5344CB8AC3E}">
        <p14:creationId xmlns:p14="http://schemas.microsoft.com/office/powerpoint/2010/main" val="4259587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15</a:t>
            </a:fld>
            <a:endParaRPr lang="en-US"/>
          </a:p>
        </p:txBody>
      </p:sp>
    </p:spTree>
    <p:extLst>
      <p:ext uri="{BB962C8B-B14F-4D97-AF65-F5344CB8AC3E}">
        <p14:creationId xmlns:p14="http://schemas.microsoft.com/office/powerpoint/2010/main" val="1345677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16</a:t>
            </a:fld>
            <a:endParaRPr lang="en-US"/>
          </a:p>
        </p:txBody>
      </p:sp>
    </p:spTree>
    <p:extLst>
      <p:ext uri="{BB962C8B-B14F-4D97-AF65-F5344CB8AC3E}">
        <p14:creationId xmlns:p14="http://schemas.microsoft.com/office/powerpoint/2010/main" val="4246301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17</a:t>
            </a:fld>
            <a:endParaRPr lang="en-US"/>
          </a:p>
        </p:txBody>
      </p:sp>
    </p:spTree>
    <p:extLst>
      <p:ext uri="{BB962C8B-B14F-4D97-AF65-F5344CB8AC3E}">
        <p14:creationId xmlns:p14="http://schemas.microsoft.com/office/powerpoint/2010/main" val="1091139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18</a:t>
            </a:fld>
            <a:endParaRPr lang="en-US"/>
          </a:p>
        </p:txBody>
      </p:sp>
    </p:spTree>
    <p:extLst>
      <p:ext uri="{BB962C8B-B14F-4D97-AF65-F5344CB8AC3E}">
        <p14:creationId xmlns:p14="http://schemas.microsoft.com/office/powerpoint/2010/main" val="2045749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19</a:t>
            </a:fld>
            <a:endParaRPr lang="en-US"/>
          </a:p>
        </p:txBody>
      </p:sp>
    </p:spTree>
    <p:extLst>
      <p:ext uri="{BB962C8B-B14F-4D97-AF65-F5344CB8AC3E}">
        <p14:creationId xmlns:p14="http://schemas.microsoft.com/office/powerpoint/2010/main" val="2302002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a:t>
            </a:fld>
            <a:endParaRPr lang="en-US"/>
          </a:p>
        </p:txBody>
      </p:sp>
    </p:spTree>
    <p:extLst>
      <p:ext uri="{BB962C8B-B14F-4D97-AF65-F5344CB8AC3E}">
        <p14:creationId xmlns:p14="http://schemas.microsoft.com/office/powerpoint/2010/main" val="9084578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20</a:t>
            </a:fld>
            <a:endParaRPr lang="en-US"/>
          </a:p>
        </p:txBody>
      </p:sp>
    </p:spTree>
    <p:extLst>
      <p:ext uri="{BB962C8B-B14F-4D97-AF65-F5344CB8AC3E}">
        <p14:creationId xmlns:p14="http://schemas.microsoft.com/office/powerpoint/2010/main" val="3663540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21</a:t>
            </a:fld>
            <a:endParaRPr lang="en-US"/>
          </a:p>
        </p:txBody>
      </p:sp>
    </p:spTree>
    <p:extLst>
      <p:ext uri="{BB962C8B-B14F-4D97-AF65-F5344CB8AC3E}">
        <p14:creationId xmlns:p14="http://schemas.microsoft.com/office/powerpoint/2010/main" val="29087923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22</a:t>
            </a:fld>
            <a:endParaRPr lang="en-US"/>
          </a:p>
        </p:txBody>
      </p:sp>
    </p:spTree>
    <p:extLst>
      <p:ext uri="{BB962C8B-B14F-4D97-AF65-F5344CB8AC3E}">
        <p14:creationId xmlns:p14="http://schemas.microsoft.com/office/powerpoint/2010/main" val="2272727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23</a:t>
            </a:fld>
            <a:endParaRPr lang="en-US"/>
          </a:p>
        </p:txBody>
      </p:sp>
    </p:spTree>
    <p:extLst>
      <p:ext uri="{BB962C8B-B14F-4D97-AF65-F5344CB8AC3E}">
        <p14:creationId xmlns:p14="http://schemas.microsoft.com/office/powerpoint/2010/main" val="36250298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24</a:t>
            </a:fld>
            <a:endParaRPr lang="en-US"/>
          </a:p>
        </p:txBody>
      </p:sp>
    </p:spTree>
    <p:extLst>
      <p:ext uri="{BB962C8B-B14F-4D97-AF65-F5344CB8AC3E}">
        <p14:creationId xmlns:p14="http://schemas.microsoft.com/office/powerpoint/2010/main" val="2003184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25</a:t>
            </a:fld>
            <a:endParaRPr lang="en-US"/>
          </a:p>
        </p:txBody>
      </p:sp>
    </p:spTree>
    <p:extLst>
      <p:ext uri="{BB962C8B-B14F-4D97-AF65-F5344CB8AC3E}">
        <p14:creationId xmlns:p14="http://schemas.microsoft.com/office/powerpoint/2010/main" val="34944745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26</a:t>
            </a:fld>
            <a:endParaRPr lang="en-US"/>
          </a:p>
        </p:txBody>
      </p:sp>
    </p:spTree>
    <p:extLst>
      <p:ext uri="{BB962C8B-B14F-4D97-AF65-F5344CB8AC3E}">
        <p14:creationId xmlns:p14="http://schemas.microsoft.com/office/powerpoint/2010/main" val="7623043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27</a:t>
            </a:fld>
            <a:endParaRPr lang="en-US"/>
          </a:p>
        </p:txBody>
      </p:sp>
    </p:spTree>
    <p:extLst>
      <p:ext uri="{BB962C8B-B14F-4D97-AF65-F5344CB8AC3E}">
        <p14:creationId xmlns:p14="http://schemas.microsoft.com/office/powerpoint/2010/main" val="15948766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28</a:t>
            </a:fld>
            <a:endParaRPr lang="en-US"/>
          </a:p>
        </p:txBody>
      </p:sp>
    </p:spTree>
    <p:extLst>
      <p:ext uri="{BB962C8B-B14F-4D97-AF65-F5344CB8AC3E}">
        <p14:creationId xmlns:p14="http://schemas.microsoft.com/office/powerpoint/2010/main" val="20363762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29</a:t>
            </a:fld>
            <a:endParaRPr lang="en-US"/>
          </a:p>
        </p:txBody>
      </p:sp>
    </p:spTree>
    <p:extLst>
      <p:ext uri="{BB962C8B-B14F-4D97-AF65-F5344CB8AC3E}">
        <p14:creationId xmlns:p14="http://schemas.microsoft.com/office/powerpoint/2010/main" val="408404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A4F3BA-E414-404E-B32C-01CE68299FEC}" type="slidenum">
              <a:rPr lang="en-US" smtClean="0"/>
              <a:t>3</a:t>
            </a:fld>
            <a:endParaRPr lang="en-US"/>
          </a:p>
        </p:txBody>
      </p:sp>
    </p:spTree>
    <p:extLst>
      <p:ext uri="{BB962C8B-B14F-4D97-AF65-F5344CB8AC3E}">
        <p14:creationId xmlns:p14="http://schemas.microsoft.com/office/powerpoint/2010/main" val="36939114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30</a:t>
            </a:fld>
            <a:endParaRPr lang="en-US"/>
          </a:p>
        </p:txBody>
      </p:sp>
    </p:spTree>
    <p:extLst>
      <p:ext uri="{BB962C8B-B14F-4D97-AF65-F5344CB8AC3E}">
        <p14:creationId xmlns:p14="http://schemas.microsoft.com/office/powerpoint/2010/main" val="3685369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4</a:t>
            </a:fld>
            <a:endParaRPr lang="en-US"/>
          </a:p>
        </p:txBody>
      </p:sp>
    </p:spTree>
    <p:extLst>
      <p:ext uri="{BB962C8B-B14F-4D97-AF65-F5344CB8AC3E}">
        <p14:creationId xmlns:p14="http://schemas.microsoft.com/office/powerpoint/2010/main" val="109766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5</a:t>
            </a:fld>
            <a:endParaRPr lang="en-US"/>
          </a:p>
        </p:txBody>
      </p:sp>
    </p:spTree>
    <p:extLst>
      <p:ext uri="{BB962C8B-B14F-4D97-AF65-F5344CB8AC3E}">
        <p14:creationId xmlns:p14="http://schemas.microsoft.com/office/powerpoint/2010/main" val="2153122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A4F3BA-E414-404E-B32C-01CE68299FEC}" type="slidenum">
              <a:rPr lang="en-US" smtClean="0"/>
              <a:t>6</a:t>
            </a:fld>
            <a:endParaRPr lang="en-US"/>
          </a:p>
        </p:txBody>
      </p:sp>
    </p:spTree>
    <p:extLst>
      <p:ext uri="{BB962C8B-B14F-4D97-AF65-F5344CB8AC3E}">
        <p14:creationId xmlns:p14="http://schemas.microsoft.com/office/powerpoint/2010/main" val="2530066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7</a:t>
            </a:fld>
            <a:endParaRPr lang="en-US"/>
          </a:p>
        </p:txBody>
      </p:sp>
    </p:spTree>
    <p:extLst>
      <p:ext uri="{BB962C8B-B14F-4D97-AF65-F5344CB8AC3E}">
        <p14:creationId xmlns:p14="http://schemas.microsoft.com/office/powerpoint/2010/main" val="2965934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8</a:t>
            </a:fld>
            <a:endParaRPr lang="en-US"/>
          </a:p>
        </p:txBody>
      </p:sp>
    </p:spTree>
    <p:extLst>
      <p:ext uri="{BB962C8B-B14F-4D97-AF65-F5344CB8AC3E}">
        <p14:creationId xmlns:p14="http://schemas.microsoft.com/office/powerpoint/2010/main" val="2233807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4F3BA-E414-404E-B32C-01CE68299FEC}" type="slidenum">
              <a:rPr lang="en-US" smtClean="0"/>
              <a:t>9</a:t>
            </a:fld>
            <a:endParaRPr lang="en-US"/>
          </a:p>
        </p:txBody>
      </p:sp>
    </p:spTree>
    <p:extLst>
      <p:ext uri="{BB962C8B-B14F-4D97-AF65-F5344CB8AC3E}">
        <p14:creationId xmlns:p14="http://schemas.microsoft.com/office/powerpoint/2010/main" val="2976369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January 31,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3AE54-BA74-482F-865E-90783BE8A828}" type="datetimeFigureOut">
              <a:rPr lang="en-US" smtClean="0"/>
              <a:t>01/31/2018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8994D-558F-493E-9E06-A4E55FACDAA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3AE54-BA74-482F-865E-90783BE8A828}" type="datetimeFigureOut">
              <a:rPr lang="en-US" smtClean="0"/>
              <a:t>01/31/2018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8994D-558F-493E-9E06-A4E55FACDAA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0"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a:solidFill>
                  <a:srgbClr val="043A63"/>
                </a:solidFill>
              </a:defRPr>
            </a:lvl1pPr>
            <a:lvl2pPr>
              <a:defRPr>
                <a:solidFill>
                  <a:srgbClr val="9F875D"/>
                </a:solidFill>
              </a:defRPr>
            </a:lvl2pPr>
            <a:lvl3pPr>
              <a:defRPr>
                <a:solidFill>
                  <a:schemeClr val="accent3"/>
                </a:solidFill>
              </a:defRPr>
            </a:lvl3pPr>
            <a:lvl4pPr>
              <a:defRPr>
                <a:solidFill>
                  <a:schemeClr val="bg1">
                    <a:lumMod val="50000"/>
                  </a:schemeClr>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9"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buClr>
                <a:schemeClr val="accent3"/>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1"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2"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January 31,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January 31, 2018</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January 31,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January 31,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January 31, 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January 31,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January 31,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January 31,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January 31, 2018</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rotWithShape="1">
          <a:blip r:embed="rId16" cstate="print">
            <a:extLst>
              <a:ext uri="{28A0092B-C50C-407E-A947-70E740481C1C}">
                <a14:useLocalDpi xmlns:a14="http://schemas.microsoft.com/office/drawing/2010/main" val="0"/>
              </a:ext>
            </a:extLst>
          </a:blip>
          <a:srcRect t="50000"/>
          <a:stretch/>
        </p:blipFill>
        <p:spPr>
          <a:xfrm>
            <a:off x="703" y="6096000"/>
            <a:ext cx="9144000" cy="76200"/>
          </a:xfrm>
          <a:prstGeom prst="rect">
            <a:avLst/>
          </a:prstGeom>
        </p:spPr>
      </p:pic>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467600" y="6172200"/>
            <a:ext cx="1480457" cy="609600"/>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49" r:id="rId12"/>
    <p:sldLayoutId id="2147483650" r:id="rId13"/>
    <p:sldLayoutId id="2147483651" r:id="rId14"/>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asites@qualityinsights.org" TargetMode="External"/><Relationship Id="rId2" Type="http://schemas.openxmlformats.org/officeDocument/2006/relationships/hyperlink" Target="mailto:shmiller@qualityinsight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62000" y="4495800"/>
            <a:ext cx="7798838" cy="1446550"/>
          </a:xfrm>
          <a:prstGeom prst="rect">
            <a:avLst/>
          </a:prstGeom>
          <a:noFill/>
        </p:spPr>
        <p:txBody>
          <a:bodyPr wrap="square" rtlCol="0">
            <a:spAutoFit/>
          </a:bodyPr>
          <a:lstStyle/>
          <a:p>
            <a:r>
              <a:rPr lang="en-US" sz="3600" b="1" cap="all" dirty="0" smtClean="0">
                <a:solidFill>
                  <a:srgbClr val="043A63"/>
                </a:solidFill>
                <a:latin typeface="Arial Narrow" panose="020B0606020202030204" pitchFamily="34" charset="0"/>
              </a:rPr>
              <a:t>Stroke Validation Focused Study</a:t>
            </a:r>
          </a:p>
          <a:p>
            <a:endParaRPr lang="en-US" sz="800" dirty="0" smtClean="0">
              <a:solidFill>
                <a:schemeClr val="bg1">
                  <a:lumMod val="50000"/>
                </a:schemeClr>
              </a:solidFill>
            </a:endParaRPr>
          </a:p>
          <a:p>
            <a:r>
              <a:rPr lang="en-US" sz="1600" b="1" dirty="0" smtClean="0"/>
              <a:t>VHA EPRP</a:t>
            </a:r>
            <a:endParaRPr lang="en-US" sz="1600" b="1" dirty="0"/>
          </a:p>
          <a:p>
            <a:r>
              <a:rPr lang="en-US" sz="1400" b="1" dirty="0" smtClean="0"/>
              <a:t>FY2018</a:t>
            </a:r>
            <a:endParaRPr lang="en-US" sz="1400" b="1" dirty="0"/>
          </a:p>
          <a:p>
            <a:endParaRPr lang="en-US" sz="1400" dirty="0">
              <a:solidFill>
                <a:srgbClr val="9F875D"/>
              </a:solidFill>
              <a:latin typeface="Arial Narrow" panose="020B0606020202030204" pitchFamily="34" charset="0"/>
            </a:endParaRPr>
          </a:p>
        </p:txBody>
      </p:sp>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t="50000"/>
          <a:stretch/>
        </p:blipFill>
        <p:spPr>
          <a:xfrm>
            <a:off x="-39171" y="4191000"/>
            <a:ext cx="9178506" cy="76200"/>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b="31922"/>
          <a:stretch/>
        </p:blipFill>
        <p:spPr>
          <a:xfrm>
            <a:off x="0" y="-26670"/>
            <a:ext cx="9144000" cy="4150995"/>
          </a:xfrm>
          <a:prstGeom prst="rect">
            <a:avLst/>
          </a:prstGeom>
        </p:spPr>
      </p:pic>
      <p:sp>
        <p:nvSpPr>
          <p:cNvPr id="9" name="Rectangle 8"/>
          <p:cNvSpPr/>
          <p:nvPr/>
        </p:nvSpPr>
        <p:spPr>
          <a:xfrm>
            <a:off x="0" y="1714500"/>
            <a:ext cx="3696771" cy="1752600"/>
          </a:xfrm>
          <a:prstGeom prst="rect">
            <a:avLst/>
          </a:prstGeom>
          <a:solidFill>
            <a:srgbClr val="043A63">
              <a:alpha val="1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7210" y="2068067"/>
            <a:ext cx="2538989" cy="1045466"/>
          </a:xfrm>
          <a:prstGeom prst="rect">
            <a:avLst/>
          </a:prstGeom>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609600"/>
          </a:xfrm>
        </p:spPr>
        <p:txBody>
          <a:bodyPr>
            <a:normAutofit/>
          </a:bodyPr>
          <a:lstStyle/>
          <a:p>
            <a:r>
              <a:rPr lang="en-US" sz="3200" dirty="0" smtClean="0"/>
              <a:t>Q8 VDCDISPO - </a:t>
            </a:r>
            <a:r>
              <a:rPr lang="en-US" sz="3200" cap="none" dirty="0" smtClean="0"/>
              <a:t>Validation Question</a:t>
            </a:r>
            <a:endParaRPr lang="en-US" sz="3200" cap="none" dirty="0"/>
          </a:p>
        </p:txBody>
      </p:sp>
      <p:sp>
        <p:nvSpPr>
          <p:cNvPr id="3" name="Content Placeholder 2"/>
          <p:cNvSpPr>
            <a:spLocks noGrp="1"/>
          </p:cNvSpPr>
          <p:nvPr>
            <p:ph idx="1"/>
          </p:nvPr>
        </p:nvSpPr>
        <p:spPr>
          <a:xfrm>
            <a:off x="457200" y="1219200"/>
            <a:ext cx="7620000" cy="4906963"/>
          </a:xfrm>
        </p:spPr>
        <p:txBody>
          <a:bodyPr>
            <a:normAutofit/>
          </a:bodyPr>
          <a:lstStyle/>
          <a:p>
            <a:pPr>
              <a:spcBef>
                <a:spcPts val="0"/>
              </a:spcBef>
              <a:spcAft>
                <a:spcPts val="0"/>
              </a:spcAft>
            </a:pPr>
            <a:endParaRPr lang="en-US" sz="2400" b="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03550"/>
            <a:ext cx="7619999" cy="499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010400" y="5410201"/>
            <a:ext cx="838200" cy="307777"/>
          </a:xfrm>
          <a:prstGeom prst="rect">
            <a:avLst/>
          </a:prstGeom>
          <a:noFill/>
        </p:spPr>
        <p:txBody>
          <a:bodyPr wrap="square" rtlCol="0">
            <a:spAutoFit/>
          </a:bodyPr>
          <a:lstStyle/>
          <a:p>
            <a:r>
              <a:rPr lang="en-US" sz="1400" dirty="0" smtClean="0"/>
              <a:t>1</a:t>
            </a:r>
            <a:endParaRPr lang="en-US" sz="1400" dirty="0"/>
          </a:p>
        </p:txBody>
      </p:sp>
    </p:spTree>
    <p:extLst>
      <p:ext uri="{BB962C8B-B14F-4D97-AF65-F5344CB8AC3E}">
        <p14:creationId xmlns:p14="http://schemas.microsoft.com/office/powerpoint/2010/main" val="3689705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609600"/>
          </a:xfrm>
        </p:spPr>
        <p:txBody>
          <a:bodyPr>
            <a:normAutofit/>
          </a:bodyPr>
          <a:lstStyle/>
          <a:p>
            <a:r>
              <a:rPr lang="en-US" sz="3200" dirty="0" smtClean="0"/>
              <a:t>Q9 </a:t>
            </a:r>
            <a:r>
              <a:rPr lang="en-US" sz="3200" dirty="0" err="1" smtClean="0"/>
              <a:t>odcdispo</a:t>
            </a:r>
            <a:endParaRPr lang="en-US" sz="3200" dirty="0"/>
          </a:p>
        </p:txBody>
      </p:sp>
      <p:sp>
        <p:nvSpPr>
          <p:cNvPr id="3" name="Content Placeholder 2"/>
          <p:cNvSpPr>
            <a:spLocks noGrp="1"/>
          </p:cNvSpPr>
          <p:nvPr>
            <p:ph idx="1"/>
          </p:nvPr>
        </p:nvSpPr>
        <p:spPr>
          <a:xfrm>
            <a:off x="457200" y="1219200"/>
            <a:ext cx="7620000" cy="4373563"/>
          </a:xfrm>
        </p:spPr>
        <p:txBody>
          <a:bodyPr>
            <a:normAutofit/>
          </a:bodyPr>
          <a:lstStyle/>
          <a:p>
            <a:pPr>
              <a:spcBef>
                <a:spcPts val="0"/>
              </a:spcBef>
              <a:spcAft>
                <a:spcPts val="0"/>
              </a:spcAft>
            </a:pPr>
            <a:endParaRPr lang="en-US" sz="2400" dirty="0" smtClean="0"/>
          </a:p>
          <a:p>
            <a:pPr>
              <a:spcBef>
                <a:spcPts val="0"/>
              </a:spcBef>
              <a:spcAft>
                <a:spcPts val="0"/>
              </a:spcAft>
            </a:pPr>
            <a:r>
              <a:rPr lang="en-US" sz="2400" dirty="0" smtClean="0"/>
              <a:t>If you answered “yes” to #10. Other in VDCDISPO, you will answer this question:</a:t>
            </a:r>
          </a:p>
          <a:p>
            <a:pPr>
              <a:spcBef>
                <a:spcPts val="0"/>
              </a:spcBef>
              <a:spcAft>
                <a:spcPts val="0"/>
              </a:spcAft>
            </a:pPr>
            <a:endParaRPr lang="en-US" sz="2400" dirty="0"/>
          </a:p>
          <a:p>
            <a:pPr>
              <a:spcBef>
                <a:spcPts val="0"/>
              </a:spcBef>
              <a:spcAft>
                <a:spcPts val="0"/>
              </a:spcAft>
            </a:pPr>
            <a:r>
              <a:rPr lang="en-US" sz="2400" dirty="0" smtClean="0"/>
              <a:t>Enter the name of the other discharge disposition data source.</a:t>
            </a:r>
          </a:p>
          <a:p>
            <a:pPr>
              <a:spcBef>
                <a:spcPts val="0"/>
              </a:spcBef>
              <a:spcAft>
                <a:spcPts val="0"/>
              </a:spcAft>
            </a:pPr>
            <a:endParaRPr lang="en-US" sz="2400" b="0" dirty="0"/>
          </a:p>
          <a:p>
            <a:pPr>
              <a:spcBef>
                <a:spcPts val="0"/>
              </a:spcBef>
              <a:spcAft>
                <a:spcPts val="0"/>
              </a:spcAft>
            </a:pPr>
            <a:endParaRPr lang="en-US" sz="2400" b="0" dirty="0"/>
          </a:p>
        </p:txBody>
      </p:sp>
      <p:graphicFrame>
        <p:nvGraphicFramePr>
          <p:cNvPr id="4" name="Table 3"/>
          <p:cNvGraphicFramePr>
            <a:graphicFrameLocks noGrp="1"/>
          </p:cNvGraphicFramePr>
          <p:nvPr>
            <p:extLst>
              <p:ext uri="{D42A27DB-BD31-4B8C-83A1-F6EECF244321}">
                <p14:modId xmlns:p14="http://schemas.microsoft.com/office/powerpoint/2010/main" val="1872052547"/>
              </p:ext>
            </p:extLst>
          </p:nvPr>
        </p:nvGraphicFramePr>
        <p:xfrm>
          <a:off x="2286000" y="3886200"/>
          <a:ext cx="3886200" cy="365760"/>
        </p:xfrm>
        <a:graphic>
          <a:graphicData uri="http://schemas.openxmlformats.org/drawingml/2006/table">
            <a:tbl>
              <a:tblPr firstRow="1" bandRow="1">
                <a:tableStyleId>{5C22544A-7EE6-4342-B048-85BDC9FD1C3A}</a:tableStyleId>
              </a:tblPr>
              <a:tblGrid>
                <a:gridCol w="3886200"/>
              </a:tblGrid>
              <a:tr h="167640">
                <a:tc>
                  <a:txBody>
                    <a:bodyPr/>
                    <a:lstStyle/>
                    <a:p>
                      <a:endParaRPr lang="en-US" dirty="0"/>
                    </a:p>
                  </a:txBody>
                  <a:tcPr>
                    <a:lnL w="38100" cap="flat" cmpd="sng" algn="ctr">
                      <a:solidFill>
                        <a:srgbClr val="C0A879"/>
                      </a:solidFill>
                      <a:prstDash val="solid"/>
                      <a:round/>
                      <a:headEnd type="none" w="med" len="med"/>
                      <a:tailEnd type="none" w="med" len="med"/>
                    </a:lnL>
                    <a:lnR w="38100" cap="flat" cmpd="sng" algn="ctr">
                      <a:solidFill>
                        <a:srgbClr val="C0A879"/>
                      </a:solidFill>
                      <a:prstDash val="solid"/>
                      <a:round/>
                      <a:headEnd type="none" w="med" len="med"/>
                      <a:tailEnd type="none" w="med" len="med"/>
                    </a:lnR>
                    <a:lnT w="38100" cap="flat" cmpd="sng" algn="ctr">
                      <a:solidFill>
                        <a:srgbClr val="C0A879"/>
                      </a:solidFill>
                      <a:prstDash val="solid"/>
                      <a:round/>
                      <a:headEnd type="none" w="med" len="med"/>
                      <a:tailEnd type="none" w="med" len="med"/>
                    </a:lnT>
                    <a:lnB w="38100" cap="flat" cmpd="sng" algn="ctr">
                      <a:solidFill>
                        <a:srgbClr val="C0A879"/>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899815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85482"/>
          </a:xfrm>
        </p:spPr>
        <p:txBody>
          <a:bodyPr>
            <a:normAutofit/>
          </a:bodyPr>
          <a:lstStyle/>
          <a:p>
            <a:r>
              <a:rPr lang="en-US" sz="3200" dirty="0" smtClean="0"/>
              <a:t>Q10 </a:t>
            </a:r>
            <a:r>
              <a:rPr lang="en-US" sz="3200" dirty="0" err="1" smtClean="0"/>
              <a:t>cmo</a:t>
            </a:r>
            <a:endParaRPr lang="en-US" sz="3200" dirty="0"/>
          </a:p>
        </p:txBody>
      </p:sp>
      <p:sp>
        <p:nvSpPr>
          <p:cNvPr id="3" name="Content Placeholder 2"/>
          <p:cNvSpPr>
            <a:spLocks noGrp="1"/>
          </p:cNvSpPr>
          <p:nvPr>
            <p:ph idx="1"/>
          </p:nvPr>
        </p:nvSpPr>
        <p:spPr>
          <a:xfrm>
            <a:off x="457200" y="990600"/>
            <a:ext cx="7620000" cy="5135563"/>
          </a:xfrm>
        </p:spPr>
        <p:txBody>
          <a:bodyPr>
            <a:normAutofit/>
          </a:bodyPr>
          <a:lstStyle/>
          <a:p>
            <a:pPr>
              <a:spcBef>
                <a:spcPts val="0"/>
              </a:spcBef>
              <a:spcAft>
                <a:spcPts val="0"/>
              </a:spcAft>
            </a:pPr>
            <a:r>
              <a:rPr lang="en-US" b="0" dirty="0" smtClean="0"/>
              <a:t>During </a:t>
            </a:r>
            <a:r>
              <a:rPr lang="en-US" b="0" dirty="0"/>
              <a:t>this hospitalization, is there documentation of Comfort Measures Only? (Similar to comfort question in other instruments</a:t>
            </a:r>
            <a:r>
              <a:rPr lang="en-US" b="0" dirty="0" smtClean="0"/>
              <a:t>.)</a:t>
            </a:r>
          </a:p>
          <a:p>
            <a:pPr>
              <a:spcBef>
                <a:spcPts val="0"/>
              </a:spcBef>
              <a:spcAft>
                <a:spcPts val="0"/>
              </a:spcAft>
            </a:pPr>
            <a:r>
              <a:rPr lang="en-US" b="0" dirty="0"/>
              <a:t>Review the medical record for documentation of each comfort measures only term and answer “yes” or “no” accordingly.</a:t>
            </a:r>
          </a:p>
          <a:p>
            <a:pPr>
              <a:spcBef>
                <a:spcPts val="0"/>
              </a:spcBef>
              <a:spcAft>
                <a:spcPts val="0"/>
              </a:spcAft>
            </a:pPr>
            <a:endParaRPr lang="en-US" b="0" dirty="0"/>
          </a:p>
          <a:p>
            <a:endParaRPr lang="en-US" dirty="0" smtClean="0"/>
          </a:p>
          <a:p>
            <a:endParaRPr lang="en-US" dirty="0" smtClean="0"/>
          </a:p>
          <a:p>
            <a:endParaRPr lang="en-US" dirty="0"/>
          </a:p>
          <a:p>
            <a:endParaRPr lang="en-US" dirty="0" smtClean="0"/>
          </a:p>
          <a:p>
            <a:endParaRPr lang="en-US" dirty="0"/>
          </a:p>
          <a:p>
            <a:endParaRPr lang="en-US" dirty="0" smtClean="0"/>
          </a:p>
          <a:p>
            <a:endParaRPr lang="en-US" b="0" dirty="0" smtClean="0"/>
          </a:p>
          <a:p>
            <a:endParaRPr lang="en-US" b="0" dirty="0"/>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754" y="2667000"/>
            <a:ext cx="7437846" cy="3364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2754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Q11 </a:t>
            </a:r>
            <a:r>
              <a:rPr lang="en-US" dirty="0" err="1" smtClean="0"/>
              <a:t>ocmo</a:t>
            </a:r>
            <a:endParaRPr lang="en-US" dirty="0"/>
          </a:p>
        </p:txBody>
      </p:sp>
      <p:sp>
        <p:nvSpPr>
          <p:cNvPr id="3" name="Content Placeholder 2"/>
          <p:cNvSpPr>
            <a:spLocks noGrp="1"/>
          </p:cNvSpPr>
          <p:nvPr>
            <p:ph idx="1"/>
          </p:nvPr>
        </p:nvSpPr>
        <p:spPr>
          <a:xfrm>
            <a:off x="457200" y="990600"/>
            <a:ext cx="8001000" cy="4373563"/>
          </a:xfrm>
        </p:spPr>
        <p:txBody>
          <a:bodyPr>
            <a:normAutofit/>
          </a:bodyPr>
          <a:lstStyle/>
          <a:p>
            <a:pPr>
              <a:spcBef>
                <a:spcPts val="0"/>
              </a:spcBef>
              <a:spcAft>
                <a:spcPts val="0"/>
              </a:spcAft>
            </a:pPr>
            <a:r>
              <a:rPr lang="en-US" sz="2400" b="0" dirty="0" smtClean="0"/>
              <a:t>If you answered “yes” to #5. Other in CMO, you will answer this question:</a:t>
            </a:r>
          </a:p>
          <a:p>
            <a:pPr>
              <a:spcBef>
                <a:spcPts val="0"/>
              </a:spcBef>
              <a:spcAft>
                <a:spcPts val="0"/>
              </a:spcAft>
            </a:pPr>
            <a:endParaRPr lang="en-US" sz="2400" b="0" dirty="0" smtClean="0"/>
          </a:p>
          <a:p>
            <a:pPr>
              <a:spcBef>
                <a:spcPts val="0"/>
              </a:spcBef>
              <a:spcAft>
                <a:spcPts val="0"/>
              </a:spcAft>
            </a:pPr>
            <a:r>
              <a:rPr lang="en-US" sz="2400" dirty="0" smtClean="0"/>
              <a:t>Enter </a:t>
            </a:r>
            <a:r>
              <a:rPr lang="en-US" sz="2400" dirty="0"/>
              <a:t>the other Comfort Measures Only term documented in the medical record. </a:t>
            </a:r>
          </a:p>
          <a:p>
            <a:pPr>
              <a:spcBef>
                <a:spcPts val="0"/>
              </a:spcBef>
              <a:spcAft>
                <a:spcPts val="0"/>
              </a:spcAft>
            </a:pP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1398284159"/>
              </p:ext>
            </p:extLst>
          </p:nvPr>
        </p:nvGraphicFramePr>
        <p:xfrm>
          <a:off x="2514600" y="3048000"/>
          <a:ext cx="3581400" cy="370840"/>
        </p:xfrm>
        <a:graphic>
          <a:graphicData uri="http://schemas.openxmlformats.org/drawingml/2006/table">
            <a:tbl>
              <a:tblPr firstRow="1" bandRow="1">
                <a:tableStyleId>{5C22544A-7EE6-4342-B048-85BDC9FD1C3A}</a:tableStyleId>
              </a:tblPr>
              <a:tblGrid>
                <a:gridCol w="3581400"/>
              </a:tblGrid>
              <a:tr h="370840">
                <a:tc>
                  <a:txBody>
                    <a:bodyPr/>
                    <a:lstStyle/>
                    <a:p>
                      <a:endParaRPr lang="en-US" dirty="0"/>
                    </a:p>
                  </a:txBody>
                  <a:tcPr>
                    <a:lnL w="38100" cap="flat" cmpd="sng" algn="ctr">
                      <a:solidFill>
                        <a:srgbClr val="C0A879"/>
                      </a:solidFill>
                      <a:prstDash val="solid"/>
                      <a:round/>
                      <a:headEnd type="none" w="med" len="med"/>
                      <a:tailEnd type="none" w="med" len="med"/>
                    </a:lnL>
                    <a:lnR w="38100" cap="flat" cmpd="sng" algn="ctr">
                      <a:solidFill>
                        <a:srgbClr val="C0A879"/>
                      </a:solidFill>
                      <a:prstDash val="solid"/>
                      <a:round/>
                      <a:headEnd type="none" w="med" len="med"/>
                      <a:tailEnd type="none" w="med" len="med"/>
                    </a:lnR>
                    <a:lnT w="38100" cap="flat" cmpd="sng" algn="ctr">
                      <a:solidFill>
                        <a:srgbClr val="C0A879"/>
                      </a:solidFill>
                      <a:prstDash val="solid"/>
                      <a:round/>
                      <a:headEnd type="none" w="med" len="med"/>
                      <a:tailEnd type="none" w="med" len="med"/>
                    </a:lnT>
                    <a:lnB w="38100" cap="flat" cmpd="sng" algn="ctr">
                      <a:solidFill>
                        <a:srgbClr val="C0A8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14990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219200"/>
          </a:xfrm>
        </p:spPr>
        <p:txBody>
          <a:bodyPr>
            <a:normAutofit/>
          </a:bodyPr>
          <a:lstStyle/>
          <a:p>
            <a:r>
              <a:rPr lang="en-US" sz="3200" dirty="0" smtClean="0"/>
              <a:t>Q12 </a:t>
            </a:r>
            <a:r>
              <a:rPr lang="en-US" sz="3200" dirty="0" err="1" smtClean="0"/>
              <a:t>vcmo</a:t>
            </a:r>
            <a:r>
              <a:rPr lang="en-US" sz="3200" dirty="0" smtClean="0"/>
              <a:t> &amp; q13 </a:t>
            </a:r>
            <a:r>
              <a:rPr lang="en-US" sz="3200" dirty="0" err="1" smtClean="0"/>
              <a:t>dtcmo</a:t>
            </a:r>
            <a:r>
              <a:rPr lang="en-US" sz="3200" dirty="0" smtClean="0"/>
              <a:t> - </a:t>
            </a:r>
            <a:r>
              <a:rPr lang="en-US" sz="3200" cap="none" dirty="0" smtClean="0"/>
              <a:t>Validation Questions</a:t>
            </a:r>
            <a:endParaRPr lang="en-US" sz="3200" cap="none" dirty="0"/>
          </a:p>
        </p:txBody>
      </p:sp>
      <p:sp>
        <p:nvSpPr>
          <p:cNvPr id="3" name="Content Placeholder 2"/>
          <p:cNvSpPr>
            <a:spLocks noGrp="1"/>
          </p:cNvSpPr>
          <p:nvPr>
            <p:ph idx="1"/>
          </p:nvPr>
        </p:nvSpPr>
        <p:spPr>
          <a:xfrm>
            <a:off x="457200" y="1219200"/>
            <a:ext cx="8001000" cy="4373563"/>
          </a:xfrm>
        </p:spPr>
        <p:txBody>
          <a:bodyPr/>
          <a:lstStyle/>
          <a:p>
            <a:pPr>
              <a:spcBef>
                <a:spcPts val="0"/>
              </a:spcBef>
              <a:spcAft>
                <a:spcPts val="0"/>
              </a:spcAft>
            </a:pPr>
            <a:r>
              <a:rPr lang="en-US" b="0" dirty="0" smtClean="0"/>
              <a:t>Review </a:t>
            </a:r>
            <a:r>
              <a:rPr lang="en-US" b="0" dirty="0"/>
              <a:t>the medical record for Comfort Measures Only (CMO) documentation and answer “yes” or “no” accordingly for each data source. For data sources that contain CMO documentation, enter the earliest date of the documentation in the data source. </a:t>
            </a:r>
          </a:p>
          <a:p>
            <a:pPr>
              <a:spcBef>
                <a:spcPts val="0"/>
              </a:spcBef>
              <a:spcAft>
                <a:spcPts val="0"/>
              </a:spcAft>
            </a:pP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667000"/>
            <a:ext cx="7549662"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7771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718"/>
            <a:ext cx="7848600" cy="609282"/>
          </a:xfrm>
        </p:spPr>
        <p:txBody>
          <a:bodyPr>
            <a:normAutofit fontScale="90000"/>
          </a:bodyPr>
          <a:lstStyle/>
          <a:p>
            <a:r>
              <a:rPr lang="en-US" dirty="0" smtClean="0"/>
              <a:t>Q14 </a:t>
            </a:r>
            <a:r>
              <a:rPr lang="en-US" dirty="0" err="1" smtClean="0"/>
              <a:t>olcmo</a:t>
            </a:r>
            <a:r>
              <a:rPr lang="en-US" dirty="0" smtClean="0"/>
              <a:t> &amp; q15 </a:t>
            </a:r>
            <a:r>
              <a:rPr lang="en-US" dirty="0" err="1" smtClean="0"/>
              <a:t>clntrial</a:t>
            </a:r>
            <a:endParaRPr lang="en-US" dirty="0"/>
          </a:p>
        </p:txBody>
      </p:sp>
      <p:sp>
        <p:nvSpPr>
          <p:cNvPr id="3" name="Content Placeholder 2"/>
          <p:cNvSpPr>
            <a:spLocks noGrp="1"/>
          </p:cNvSpPr>
          <p:nvPr>
            <p:ph idx="1"/>
          </p:nvPr>
        </p:nvSpPr>
        <p:spPr>
          <a:xfrm>
            <a:off x="457200" y="838200"/>
            <a:ext cx="7620000" cy="4373563"/>
          </a:xfrm>
        </p:spPr>
        <p:txBody>
          <a:bodyPr>
            <a:normAutofit lnSpcReduction="10000"/>
          </a:bodyPr>
          <a:lstStyle/>
          <a:p>
            <a:pPr>
              <a:spcBef>
                <a:spcPts val="0"/>
              </a:spcBef>
              <a:spcAft>
                <a:spcPts val="0"/>
              </a:spcAft>
            </a:pPr>
            <a:r>
              <a:rPr lang="en-US" sz="2800" dirty="0" smtClean="0"/>
              <a:t>Q14 OLCMO</a:t>
            </a:r>
          </a:p>
          <a:p>
            <a:pPr>
              <a:spcBef>
                <a:spcPts val="0"/>
              </a:spcBef>
              <a:spcAft>
                <a:spcPts val="0"/>
              </a:spcAft>
            </a:pPr>
            <a:r>
              <a:rPr lang="en-US" sz="2400" b="0" dirty="0" smtClean="0"/>
              <a:t>If you entered yes for #6 Other in VCMO, you will answer this question:</a:t>
            </a:r>
          </a:p>
          <a:p>
            <a:pPr>
              <a:spcBef>
                <a:spcPts val="0"/>
              </a:spcBef>
              <a:spcAft>
                <a:spcPts val="0"/>
              </a:spcAft>
            </a:pPr>
            <a:r>
              <a:rPr lang="en-US" sz="2400" b="0" dirty="0" smtClean="0"/>
              <a:t>Enter the name of the other CMO data source.</a:t>
            </a:r>
          </a:p>
          <a:p>
            <a:pPr>
              <a:spcBef>
                <a:spcPts val="0"/>
              </a:spcBef>
              <a:spcAft>
                <a:spcPts val="0"/>
              </a:spcAft>
            </a:pPr>
            <a:endParaRPr lang="en-US" b="0" dirty="0" smtClean="0"/>
          </a:p>
          <a:p>
            <a:pPr>
              <a:spcBef>
                <a:spcPts val="0"/>
              </a:spcBef>
              <a:spcAft>
                <a:spcPts val="0"/>
              </a:spcAft>
            </a:pPr>
            <a:endParaRPr lang="en-US" b="0" dirty="0"/>
          </a:p>
          <a:p>
            <a:pPr>
              <a:spcBef>
                <a:spcPts val="0"/>
              </a:spcBef>
              <a:spcAft>
                <a:spcPts val="0"/>
              </a:spcAft>
            </a:pPr>
            <a:endParaRPr lang="en-US" sz="2400" dirty="0" smtClean="0"/>
          </a:p>
          <a:p>
            <a:pPr>
              <a:spcBef>
                <a:spcPts val="0"/>
              </a:spcBef>
              <a:spcAft>
                <a:spcPts val="0"/>
              </a:spcAft>
            </a:pPr>
            <a:r>
              <a:rPr lang="en-US" sz="2800" dirty="0" smtClean="0"/>
              <a:t>Q15 CLNTRIAL </a:t>
            </a:r>
            <a:r>
              <a:rPr lang="en-US" sz="2400" b="0" dirty="0" smtClean="0"/>
              <a:t>(familiar question)</a:t>
            </a:r>
          </a:p>
          <a:p>
            <a:pPr>
              <a:spcBef>
                <a:spcPts val="0"/>
              </a:spcBef>
              <a:spcAft>
                <a:spcPts val="0"/>
              </a:spcAft>
            </a:pPr>
            <a:r>
              <a:rPr lang="en-US" sz="2400" b="0" dirty="0"/>
              <a:t>During this hospital stay, was the patient enrolled in a clinical trial in which patients with stroke were being studied</a:t>
            </a:r>
            <a:r>
              <a:rPr lang="en-US" sz="2400" b="0" dirty="0" smtClean="0"/>
              <a:t>?</a:t>
            </a:r>
          </a:p>
          <a:p>
            <a:pPr marL="457200" indent="-457200">
              <a:spcBef>
                <a:spcPts val="0"/>
              </a:spcBef>
              <a:spcAft>
                <a:spcPts val="0"/>
              </a:spcAft>
              <a:buAutoNum type="arabicPeriod"/>
            </a:pPr>
            <a:r>
              <a:rPr lang="en-US" sz="2400" b="0" dirty="0" smtClean="0"/>
              <a:t>Yes</a:t>
            </a:r>
          </a:p>
          <a:p>
            <a:pPr marL="457200" indent="-457200">
              <a:spcBef>
                <a:spcPts val="0"/>
              </a:spcBef>
              <a:spcAft>
                <a:spcPts val="0"/>
              </a:spcAft>
              <a:buAutoNum type="arabicPeriod"/>
            </a:pPr>
            <a:r>
              <a:rPr lang="en-US" sz="2400" b="0" dirty="0" smtClean="0"/>
              <a:t>No</a:t>
            </a:r>
            <a:endParaRPr lang="en-US" sz="2400" b="0" dirty="0"/>
          </a:p>
          <a:p>
            <a:pPr>
              <a:spcBef>
                <a:spcPts val="0"/>
              </a:spcBef>
              <a:spcAft>
                <a:spcPts val="0"/>
              </a:spcAft>
            </a:pPr>
            <a:endParaRPr lang="en-US" b="0" dirty="0"/>
          </a:p>
        </p:txBody>
      </p:sp>
      <p:graphicFrame>
        <p:nvGraphicFramePr>
          <p:cNvPr id="4" name="Table 3"/>
          <p:cNvGraphicFramePr>
            <a:graphicFrameLocks noGrp="1"/>
          </p:cNvGraphicFramePr>
          <p:nvPr>
            <p:extLst>
              <p:ext uri="{D42A27DB-BD31-4B8C-83A1-F6EECF244321}">
                <p14:modId xmlns:p14="http://schemas.microsoft.com/office/powerpoint/2010/main" val="1563433708"/>
              </p:ext>
            </p:extLst>
          </p:nvPr>
        </p:nvGraphicFramePr>
        <p:xfrm>
          <a:off x="2362200" y="2438400"/>
          <a:ext cx="3581400" cy="447040"/>
        </p:xfrm>
        <a:graphic>
          <a:graphicData uri="http://schemas.openxmlformats.org/drawingml/2006/table">
            <a:tbl>
              <a:tblPr firstRow="1" bandRow="1">
                <a:tableStyleId>{5C22544A-7EE6-4342-B048-85BDC9FD1C3A}</a:tableStyleId>
              </a:tblPr>
              <a:tblGrid>
                <a:gridCol w="3581400"/>
              </a:tblGrid>
              <a:tr h="447040">
                <a:tc>
                  <a:txBody>
                    <a:bodyPr/>
                    <a:lstStyle/>
                    <a:p>
                      <a:pPr algn="ctr"/>
                      <a:endParaRPr lang="en-US" dirty="0"/>
                    </a:p>
                  </a:txBody>
                  <a:tcPr>
                    <a:lnL w="38100" cap="flat" cmpd="sng" algn="ctr">
                      <a:solidFill>
                        <a:srgbClr val="C0A879"/>
                      </a:solidFill>
                      <a:prstDash val="solid"/>
                      <a:round/>
                      <a:headEnd type="none" w="med" len="med"/>
                      <a:tailEnd type="none" w="med" len="med"/>
                    </a:lnL>
                    <a:lnR w="38100" cap="flat" cmpd="sng" algn="ctr">
                      <a:solidFill>
                        <a:srgbClr val="C0A879"/>
                      </a:solidFill>
                      <a:prstDash val="solid"/>
                      <a:round/>
                      <a:headEnd type="none" w="med" len="med"/>
                      <a:tailEnd type="none" w="med" len="med"/>
                    </a:lnR>
                    <a:lnT w="38100" cap="flat" cmpd="sng" algn="ctr">
                      <a:solidFill>
                        <a:srgbClr val="C0A879"/>
                      </a:solidFill>
                      <a:prstDash val="solid"/>
                      <a:round/>
                      <a:headEnd type="none" w="med" len="med"/>
                      <a:tailEnd type="none" w="med" len="med"/>
                    </a:lnT>
                    <a:lnB w="38100" cap="flat" cmpd="sng" algn="ctr">
                      <a:solidFill>
                        <a:srgbClr val="C0A8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0342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609600"/>
          </a:xfrm>
        </p:spPr>
        <p:txBody>
          <a:bodyPr>
            <a:normAutofit fontScale="90000"/>
          </a:bodyPr>
          <a:lstStyle/>
          <a:p>
            <a:r>
              <a:rPr lang="en-US" dirty="0" err="1" smtClean="0"/>
              <a:t>Ldl</a:t>
            </a:r>
            <a:r>
              <a:rPr lang="en-US" dirty="0" smtClean="0"/>
              <a:t>-</a:t>
            </a:r>
            <a:r>
              <a:rPr lang="en-US" cap="none" dirty="0" smtClean="0"/>
              <a:t>c</a:t>
            </a:r>
            <a:r>
              <a:rPr lang="en-US" dirty="0" smtClean="0"/>
              <a:t> Questions</a:t>
            </a:r>
            <a:endParaRPr lang="en-US" dirty="0"/>
          </a:p>
        </p:txBody>
      </p:sp>
      <p:sp>
        <p:nvSpPr>
          <p:cNvPr id="3" name="Content Placeholder 2"/>
          <p:cNvSpPr>
            <a:spLocks noGrp="1"/>
          </p:cNvSpPr>
          <p:nvPr>
            <p:ph idx="1"/>
          </p:nvPr>
        </p:nvSpPr>
        <p:spPr>
          <a:xfrm>
            <a:off x="381000" y="914400"/>
            <a:ext cx="8153400" cy="4373563"/>
          </a:xfrm>
        </p:spPr>
        <p:txBody>
          <a:bodyPr>
            <a:normAutofit/>
          </a:bodyPr>
          <a:lstStyle/>
          <a:p>
            <a:pPr>
              <a:spcBef>
                <a:spcPts val="0"/>
              </a:spcBef>
              <a:spcAft>
                <a:spcPts val="0"/>
              </a:spcAft>
            </a:pPr>
            <a:r>
              <a:rPr lang="en-US" sz="2400" dirty="0" smtClean="0"/>
              <a:t>The next 3 questions relate to LDL-c:</a:t>
            </a:r>
          </a:p>
          <a:p>
            <a:pPr>
              <a:spcBef>
                <a:spcPts val="0"/>
              </a:spcBef>
              <a:spcAft>
                <a:spcPts val="0"/>
              </a:spcAft>
            </a:pPr>
            <a:r>
              <a:rPr lang="en-US" sz="2800" dirty="0" smtClean="0"/>
              <a:t>Q16 LDLC </a:t>
            </a:r>
            <a:r>
              <a:rPr lang="en-US" sz="2400" dirty="0" smtClean="0"/>
              <a:t>- Prepopulated “yes” or “no” </a:t>
            </a:r>
          </a:p>
          <a:p>
            <a:pPr>
              <a:spcBef>
                <a:spcPts val="0"/>
              </a:spcBef>
              <a:spcAft>
                <a:spcPts val="0"/>
              </a:spcAft>
            </a:pPr>
            <a:r>
              <a:rPr lang="en-US" sz="2400" b="0" dirty="0" smtClean="0"/>
              <a:t>Is there medical record documentation of a LDL-c less than 70 mg/</a:t>
            </a:r>
            <a:r>
              <a:rPr lang="en-US" sz="2400" b="0" dirty="0" err="1" smtClean="0"/>
              <a:t>dL</a:t>
            </a:r>
            <a:r>
              <a:rPr lang="en-US" sz="2400" b="0" dirty="0" smtClean="0"/>
              <a:t> within 30 days prior to hospital admission or during hospitalization?</a:t>
            </a:r>
          </a:p>
          <a:p>
            <a:pPr>
              <a:spcBef>
                <a:spcPts val="0"/>
              </a:spcBef>
              <a:spcAft>
                <a:spcPts val="0"/>
              </a:spcAft>
            </a:pPr>
            <a:r>
              <a:rPr lang="en-US" sz="2800" dirty="0" smtClean="0"/>
              <a:t>Q17 LDLCM </a:t>
            </a:r>
            <a:r>
              <a:rPr lang="en-US" sz="2400" b="0" dirty="0" smtClean="0"/>
              <a:t>- Same question answered by abstractor</a:t>
            </a:r>
          </a:p>
          <a:p>
            <a:pPr>
              <a:spcBef>
                <a:spcPts val="0"/>
              </a:spcBef>
              <a:spcAft>
                <a:spcPts val="0"/>
              </a:spcAft>
            </a:pPr>
            <a:r>
              <a:rPr lang="en-US" sz="2800" dirty="0" smtClean="0"/>
              <a:t>Q18 VLDLC </a:t>
            </a:r>
            <a:r>
              <a:rPr lang="en-US" sz="2400" dirty="0" smtClean="0"/>
              <a:t>- </a:t>
            </a:r>
            <a:r>
              <a:rPr lang="en-US" sz="2400" b="0" dirty="0" smtClean="0"/>
              <a:t>Validation question</a:t>
            </a:r>
          </a:p>
          <a:p>
            <a:pPr>
              <a:spcBef>
                <a:spcPts val="0"/>
              </a:spcBef>
              <a:spcAft>
                <a:spcPts val="0"/>
              </a:spcAft>
            </a:pPr>
            <a:r>
              <a:rPr lang="en-US" sz="2400" b="0" dirty="0"/>
              <a:t>Review the medical record for documentation of </a:t>
            </a:r>
            <a:r>
              <a:rPr lang="en-US" sz="2400" dirty="0"/>
              <a:t>a </a:t>
            </a:r>
            <a:r>
              <a:rPr lang="en-US" sz="2400" b="0" dirty="0"/>
              <a:t>LDL-c less than 70mg/</a:t>
            </a:r>
            <a:r>
              <a:rPr lang="en-US" sz="2400" b="0" dirty="0" err="1"/>
              <a:t>dL</a:t>
            </a:r>
            <a:r>
              <a:rPr lang="en-US" sz="2400" b="0" dirty="0"/>
              <a:t> within 30 days prior to hospital admission or during the hospitalization and answer “yes” or “no” accordingly for each data source. </a:t>
            </a:r>
          </a:p>
          <a:p>
            <a:pPr>
              <a:spcBef>
                <a:spcPts val="0"/>
              </a:spcBef>
              <a:spcAft>
                <a:spcPts val="0"/>
              </a:spcAft>
            </a:pPr>
            <a:endParaRPr lang="en-US" sz="2400" b="0" dirty="0"/>
          </a:p>
        </p:txBody>
      </p:sp>
    </p:spTree>
    <p:extLst>
      <p:ext uri="{BB962C8B-B14F-4D97-AF65-F5344CB8AC3E}">
        <p14:creationId xmlns:p14="http://schemas.microsoft.com/office/powerpoint/2010/main" val="20126603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609282"/>
          </a:xfrm>
        </p:spPr>
        <p:txBody>
          <a:bodyPr>
            <a:normAutofit fontScale="90000"/>
          </a:bodyPr>
          <a:lstStyle/>
          <a:p>
            <a:r>
              <a:rPr lang="en-US" dirty="0" smtClean="0"/>
              <a:t>Q18 </a:t>
            </a:r>
            <a:r>
              <a:rPr lang="en-US" dirty="0" err="1" smtClean="0"/>
              <a:t>vldlc</a:t>
            </a:r>
            <a:r>
              <a:rPr lang="en-US" dirty="0" smtClean="0"/>
              <a:t> - </a:t>
            </a:r>
            <a:r>
              <a:rPr lang="en-US" cap="none" dirty="0" smtClean="0"/>
              <a:t>Validation Question</a:t>
            </a:r>
            <a:endParaRPr lang="en-US" cap="none" dirty="0"/>
          </a:p>
        </p:txBody>
      </p:sp>
      <p:sp>
        <p:nvSpPr>
          <p:cNvPr id="3" name="Content Placeholder 2"/>
          <p:cNvSpPr>
            <a:spLocks noGrp="1"/>
          </p:cNvSpPr>
          <p:nvPr>
            <p:ph idx="1"/>
          </p:nvPr>
        </p:nvSpPr>
        <p:spPr>
          <a:xfrm>
            <a:off x="457200" y="762000"/>
            <a:ext cx="8153400" cy="4373563"/>
          </a:xfrm>
        </p:spPr>
        <p:txBody>
          <a:bodyPr/>
          <a:lstStyle/>
          <a:p>
            <a:pPr>
              <a:spcBef>
                <a:spcPts val="0"/>
              </a:spcBef>
              <a:spcAft>
                <a:spcPts val="0"/>
              </a:spcAft>
            </a:pPr>
            <a:endParaRPr lang="en-US" sz="2400" b="0" dirty="0" smtClean="0"/>
          </a:p>
          <a:p>
            <a:endParaRPr 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325" y="876300"/>
            <a:ext cx="699135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01159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Q19 </a:t>
            </a:r>
            <a:r>
              <a:rPr lang="en-US" dirty="0" err="1" smtClean="0"/>
              <a:t>olldlc</a:t>
            </a:r>
            <a:endParaRPr lang="en-US" dirty="0"/>
          </a:p>
        </p:txBody>
      </p:sp>
      <p:sp>
        <p:nvSpPr>
          <p:cNvPr id="3" name="Content Placeholder 2"/>
          <p:cNvSpPr>
            <a:spLocks noGrp="1"/>
          </p:cNvSpPr>
          <p:nvPr>
            <p:ph idx="1"/>
          </p:nvPr>
        </p:nvSpPr>
        <p:spPr>
          <a:xfrm>
            <a:off x="457200" y="838200"/>
            <a:ext cx="7924800" cy="5287963"/>
          </a:xfrm>
        </p:spPr>
        <p:txBody>
          <a:bodyPr/>
          <a:lstStyle/>
          <a:p>
            <a:pPr>
              <a:spcBef>
                <a:spcPts val="0"/>
              </a:spcBef>
              <a:spcAft>
                <a:spcPts val="0"/>
              </a:spcAft>
            </a:pPr>
            <a:r>
              <a:rPr lang="en-US" sz="2400" b="0" dirty="0"/>
              <a:t>If you entered yes for </a:t>
            </a:r>
            <a:r>
              <a:rPr lang="en-US" sz="2400" b="0" dirty="0" smtClean="0"/>
              <a:t>#10. Other in VLDLC </a:t>
            </a:r>
            <a:r>
              <a:rPr lang="en-US" sz="2400" b="0" dirty="0"/>
              <a:t>you will answer this question:</a:t>
            </a:r>
          </a:p>
          <a:p>
            <a:pPr>
              <a:spcBef>
                <a:spcPts val="0"/>
              </a:spcBef>
              <a:spcAft>
                <a:spcPts val="0"/>
              </a:spcAft>
            </a:pPr>
            <a:r>
              <a:rPr lang="en-US" sz="2400" dirty="0" smtClean="0"/>
              <a:t>Enter </a:t>
            </a:r>
            <a:r>
              <a:rPr lang="en-US" sz="2400" dirty="0"/>
              <a:t>the name of the other </a:t>
            </a:r>
            <a:r>
              <a:rPr lang="en-US" sz="2400" dirty="0" smtClean="0"/>
              <a:t>LDL-c </a:t>
            </a:r>
            <a:r>
              <a:rPr lang="en-US" sz="2400" dirty="0"/>
              <a:t>data source.</a:t>
            </a:r>
          </a:p>
          <a:p>
            <a:pPr>
              <a:spcBef>
                <a:spcPts val="0"/>
              </a:spcBef>
              <a:spcAft>
                <a:spcPts val="0"/>
              </a:spcAft>
            </a:pPr>
            <a:endParaRPr lang="en-US" dirty="0" smtClean="0"/>
          </a:p>
          <a:p>
            <a:pPr>
              <a:spcBef>
                <a:spcPts val="0"/>
              </a:spcBef>
              <a:spcAft>
                <a:spcPts val="0"/>
              </a:spcAft>
            </a:pPr>
            <a:endParaRPr lang="en-US" dirty="0"/>
          </a:p>
          <a:p>
            <a:pPr>
              <a:spcBef>
                <a:spcPts val="0"/>
              </a:spcBef>
              <a:spcAft>
                <a:spcPts val="0"/>
              </a:spcAft>
            </a:pPr>
            <a:endParaRPr lang="en-US" dirty="0" smtClean="0"/>
          </a:p>
          <a:p>
            <a:pPr>
              <a:spcBef>
                <a:spcPts val="0"/>
              </a:spcBef>
              <a:spcAft>
                <a:spcPts val="0"/>
              </a:spcAft>
            </a:pPr>
            <a:r>
              <a:rPr lang="en-US" dirty="0" smtClean="0"/>
              <a:t>Hopefully you are seeing a pattern to the questions!</a:t>
            </a:r>
          </a:p>
          <a:p>
            <a:pPr>
              <a:spcBef>
                <a:spcPts val="0"/>
              </a:spcBef>
              <a:spcAft>
                <a:spcPts val="0"/>
              </a:spcAft>
            </a:pPr>
            <a:endParaRPr lang="en-US" dirty="0" smtClean="0"/>
          </a:p>
          <a:p>
            <a:pPr>
              <a:spcBef>
                <a:spcPts val="0"/>
              </a:spcBef>
              <a:spcAft>
                <a:spcPts val="0"/>
              </a:spcAft>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160329125"/>
              </p:ext>
            </p:extLst>
          </p:nvPr>
        </p:nvGraphicFramePr>
        <p:xfrm>
          <a:off x="2438400" y="2209800"/>
          <a:ext cx="3352800" cy="370840"/>
        </p:xfrm>
        <a:graphic>
          <a:graphicData uri="http://schemas.openxmlformats.org/drawingml/2006/table">
            <a:tbl>
              <a:tblPr firstRow="1" bandRow="1">
                <a:tableStyleId>{5C22544A-7EE6-4342-B048-85BDC9FD1C3A}</a:tableStyleId>
              </a:tblPr>
              <a:tblGrid>
                <a:gridCol w="3352800"/>
              </a:tblGrid>
              <a:tr h="370840">
                <a:tc>
                  <a:txBody>
                    <a:bodyPr/>
                    <a:lstStyle/>
                    <a:p>
                      <a:endParaRPr lang="en-US" dirty="0"/>
                    </a:p>
                  </a:txBody>
                  <a:tcPr>
                    <a:lnL w="38100" cap="flat" cmpd="sng" algn="ctr">
                      <a:solidFill>
                        <a:srgbClr val="C0A879"/>
                      </a:solidFill>
                      <a:prstDash val="solid"/>
                      <a:round/>
                      <a:headEnd type="none" w="med" len="med"/>
                      <a:tailEnd type="none" w="med" len="med"/>
                    </a:lnL>
                    <a:lnR w="38100" cap="flat" cmpd="sng" algn="ctr">
                      <a:solidFill>
                        <a:srgbClr val="C0A879"/>
                      </a:solidFill>
                      <a:prstDash val="solid"/>
                      <a:round/>
                      <a:headEnd type="none" w="med" len="med"/>
                      <a:tailEnd type="none" w="med" len="med"/>
                    </a:lnR>
                    <a:lnT w="38100" cap="flat" cmpd="sng" algn="ctr">
                      <a:solidFill>
                        <a:srgbClr val="C0A879"/>
                      </a:solidFill>
                      <a:prstDash val="solid"/>
                      <a:round/>
                      <a:headEnd type="none" w="med" len="med"/>
                      <a:tailEnd type="none" w="med" len="med"/>
                    </a:lnT>
                    <a:lnB w="38100" cap="flat" cmpd="sng" algn="ctr">
                      <a:solidFill>
                        <a:srgbClr val="C0A8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6454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5791200" cy="609282"/>
          </a:xfrm>
        </p:spPr>
        <p:txBody>
          <a:bodyPr>
            <a:normAutofit fontScale="90000"/>
          </a:bodyPr>
          <a:lstStyle/>
          <a:p>
            <a:r>
              <a:rPr lang="en-US" dirty="0" smtClean="0"/>
              <a:t>Q20 </a:t>
            </a:r>
            <a:r>
              <a:rPr lang="en-US" cap="none" dirty="0" smtClean="0"/>
              <a:t>through</a:t>
            </a:r>
            <a:r>
              <a:rPr lang="en-US" dirty="0" smtClean="0"/>
              <a:t> q48</a:t>
            </a:r>
            <a:endParaRPr lang="en-US" dirty="0"/>
          </a:p>
        </p:txBody>
      </p:sp>
      <p:sp>
        <p:nvSpPr>
          <p:cNvPr id="3" name="Content Placeholder 2"/>
          <p:cNvSpPr>
            <a:spLocks noGrp="1"/>
          </p:cNvSpPr>
          <p:nvPr>
            <p:ph idx="1"/>
          </p:nvPr>
        </p:nvSpPr>
        <p:spPr>
          <a:xfrm>
            <a:off x="457200" y="1219200"/>
            <a:ext cx="8077200" cy="4906963"/>
          </a:xfrm>
        </p:spPr>
        <p:txBody>
          <a:bodyPr/>
          <a:lstStyle/>
          <a:p>
            <a:pPr>
              <a:spcBef>
                <a:spcPts val="0"/>
              </a:spcBef>
              <a:spcAft>
                <a:spcPts val="0"/>
              </a:spcAft>
            </a:pPr>
            <a:r>
              <a:rPr lang="en-US" sz="3200" dirty="0"/>
              <a:t>Questions 20 through 48 relate to the following medications:</a:t>
            </a:r>
          </a:p>
          <a:p>
            <a:pPr marL="342900" indent="-342900">
              <a:spcBef>
                <a:spcPts val="0"/>
              </a:spcBef>
              <a:spcAft>
                <a:spcPts val="0"/>
              </a:spcAft>
              <a:buFont typeface="Arial" panose="020B0604020202020204" pitchFamily="34" charset="0"/>
              <a:buChar char="•"/>
            </a:pPr>
            <a:r>
              <a:rPr lang="en-US" sz="3200" dirty="0"/>
              <a:t>statins </a:t>
            </a:r>
          </a:p>
          <a:p>
            <a:pPr marL="342900" indent="-342900">
              <a:spcBef>
                <a:spcPts val="0"/>
              </a:spcBef>
              <a:spcAft>
                <a:spcPts val="0"/>
              </a:spcAft>
              <a:buFont typeface="Arial" panose="020B0604020202020204" pitchFamily="34" charset="0"/>
              <a:buChar char="•"/>
            </a:pPr>
            <a:r>
              <a:rPr lang="en-US" sz="3200" dirty="0"/>
              <a:t>antithrombotics</a:t>
            </a:r>
          </a:p>
          <a:p>
            <a:pPr marL="342900" indent="-342900">
              <a:spcBef>
                <a:spcPts val="0"/>
              </a:spcBef>
              <a:spcAft>
                <a:spcPts val="0"/>
              </a:spcAft>
              <a:buFont typeface="Arial" panose="020B0604020202020204" pitchFamily="34" charset="0"/>
              <a:buChar char="•"/>
            </a:pPr>
            <a:r>
              <a:rPr lang="en-US" sz="3200" dirty="0"/>
              <a:t>a</a:t>
            </a:r>
            <a:r>
              <a:rPr lang="en-US" sz="3200" dirty="0" smtClean="0"/>
              <a:t>nticoagulants</a:t>
            </a:r>
          </a:p>
          <a:p>
            <a:pPr>
              <a:spcBef>
                <a:spcPts val="0"/>
              </a:spcBef>
              <a:spcAft>
                <a:spcPts val="0"/>
              </a:spcAft>
            </a:pPr>
            <a:endParaRPr lang="en-US" sz="3200" dirty="0"/>
          </a:p>
          <a:p>
            <a:pPr>
              <a:spcBef>
                <a:spcPts val="0"/>
              </a:spcBef>
              <a:spcAft>
                <a:spcPts val="0"/>
              </a:spcAft>
            </a:pPr>
            <a:r>
              <a:rPr lang="en-US" sz="2800" dirty="0" smtClean="0"/>
              <a:t>For each category of medications you will have a similar set of questions. Let’s follow the statin medication questions first.</a:t>
            </a:r>
            <a:endParaRPr lang="en-US" sz="2800" dirty="0"/>
          </a:p>
          <a:p>
            <a:endParaRPr lang="en-US" dirty="0"/>
          </a:p>
        </p:txBody>
      </p:sp>
    </p:spTree>
    <p:extLst>
      <p:ext uri="{BB962C8B-B14F-4D97-AF65-F5344CB8AC3E}">
        <p14:creationId xmlns:p14="http://schemas.microsoft.com/office/powerpoint/2010/main" val="3337977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85482"/>
          </a:xfrm>
        </p:spPr>
        <p:txBody>
          <a:bodyPr/>
          <a:lstStyle/>
          <a:p>
            <a:r>
              <a:rPr lang="en-US" b="1" dirty="0" smtClean="0"/>
              <a:t>Study Purpose</a:t>
            </a:r>
            <a:endParaRPr lang="en-US" b="1" dirty="0"/>
          </a:p>
        </p:txBody>
      </p:sp>
      <p:sp>
        <p:nvSpPr>
          <p:cNvPr id="3" name="Content Placeholder 2"/>
          <p:cNvSpPr>
            <a:spLocks noGrp="1"/>
          </p:cNvSpPr>
          <p:nvPr>
            <p:ph idx="1"/>
          </p:nvPr>
        </p:nvSpPr>
        <p:spPr>
          <a:xfrm>
            <a:off x="457200" y="1295400"/>
            <a:ext cx="7620000" cy="4830763"/>
          </a:xfrm>
        </p:spPr>
        <p:txBody>
          <a:bodyPr>
            <a:normAutofit/>
          </a:bodyPr>
          <a:lstStyle/>
          <a:p>
            <a:pPr marL="342900" indent="-342900">
              <a:buFont typeface="Wingdings" panose="05000000000000000000" pitchFamily="2" charset="2"/>
              <a:buChar char="q"/>
            </a:pPr>
            <a:r>
              <a:rPr lang="en-US" sz="2400" dirty="0" smtClean="0"/>
              <a:t>Validate data elements for three electronic Stroke measures:</a:t>
            </a:r>
          </a:p>
          <a:p>
            <a:pPr marL="640080" indent="-342900">
              <a:buFont typeface="Wingdings" panose="05000000000000000000" pitchFamily="2" charset="2"/>
              <a:buChar char="§"/>
            </a:pPr>
            <a:r>
              <a:rPr lang="en-US" sz="2400" dirty="0" smtClean="0"/>
              <a:t>STK2 – Discharged on Antithrombotic Therapy</a:t>
            </a:r>
          </a:p>
          <a:p>
            <a:pPr marL="640080" indent="-342900">
              <a:buFont typeface="Wingdings" panose="05000000000000000000" pitchFamily="2" charset="2"/>
              <a:buChar char="§"/>
            </a:pPr>
            <a:r>
              <a:rPr lang="en-US" sz="2400" dirty="0" smtClean="0"/>
              <a:t>STK3 – Anticoagulation Therapy on Discharge for Atrial Fibrillation/Flutter</a:t>
            </a:r>
          </a:p>
          <a:p>
            <a:pPr marL="640080" indent="-342900">
              <a:buFont typeface="Wingdings" panose="05000000000000000000" pitchFamily="2" charset="2"/>
              <a:buChar char="§"/>
            </a:pPr>
            <a:r>
              <a:rPr lang="en-US" sz="2400" dirty="0" smtClean="0"/>
              <a:t>STK6 Discharged on Statin Therapy      </a:t>
            </a:r>
            <a:endParaRPr lang="en-US" sz="2400" dirty="0"/>
          </a:p>
        </p:txBody>
      </p:sp>
    </p:spTree>
    <p:custDataLst>
      <p:tags r:id="rId1"/>
    </p:custDataLst>
    <p:extLst>
      <p:ext uri="{BB962C8B-B14F-4D97-AF65-F5344CB8AC3E}">
        <p14:creationId xmlns:p14="http://schemas.microsoft.com/office/powerpoint/2010/main" val="2517938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5791200" cy="609282"/>
          </a:xfrm>
        </p:spPr>
        <p:txBody>
          <a:bodyPr>
            <a:normAutofit fontScale="90000"/>
          </a:bodyPr>
          <a:lstStyle/>
          <a:p>
            <a:r>
              <a:rPr lang="en-US" dirty="0"/>
              <a:t>Statin medications</a:t>
            </a:r>
          </a:p>
        </p:txBody>
      </p:sp>
      <p:pic>
        <p:nvPicPr>
          <p:cNvPr id="4" name="Content Placeholder 3" descr="C:\Users\shmiller\AppData\Local\Microsoft\Windows\Temporary Internet Files\Content.IE5\C8ZIK5QC\CholesterolDrug[1].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09800" y="1828800"/>
            <a:ext cx="4380646" cy="2929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918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5791200" cy="609600"/>
          </a:xfrm>
        </p:spPr>
        <p:txBody>
          <a:bodyPr>
            <a:normAutofit fontScale="90000"/>
          </a:bodyPr>
          <a:lstStyle/>
          <a:p>
            <a:r>
              <a:rPr lang="en-US" dirty="0" smtClean="0"/>
              <a:t>Statin medications</a:t>
            </a:r>
            <a:endParaRPr lang="en-US" dirty="0"/>
          </a:p>
        </p:txBody>
      </p:sp>
      <p:sp>
        <p:nvSpPr>
          <p:cNvPr id="3" name="Content Placeholder 2"/>
          <p:cNvSpPr>
            <a:spLocks noGrp="1"/>
          </p:cNvSpPr>
          <p:nvPr>
            <p:ph idx="1"/>
          </p:nvPr>
        </p:nvSpPr>
        <p:spPr>
          <a:xfrm>
            <a:off x="533400" y="1066800"/>
            <a:ext cx="8077200" cy="4373563"/>
          </a:xfrm>
        </p:spPr>
        <p:txBody>
          <a:bodyPr>
            <a:normAutofit fontScale="92500" lnSpcReduction="10000"/>
          </a:bodyPr>
          <a:lstStyle/>
          <a:p>
            <a:pPr>
              <a:spcBef>
                <a:spcPts val="0"/>
              </a:spcBef>
              <a:spcAft>
                <a:spcPts val="0"/>
              </a:spcAft>
            </a:pPr>
            <a:endParaRPr lang="en-US" sz="2400" dirty="0" smtClean="0"/>
          </a:p>
          <a:p>
            <a:pPr>
              <a:spcBef>
                <a:spcPts val="0"/>
              </a:spcBef>
              <a:spcAft>
                <a:spcPts val="0"/>
              </a:spcAft>
            </a:pPr>
            <a:r>
              <a:rPr lang="en-US" sz="2600" dirty="0" smtClean="0"/>
              <a:t>Q20 STATINDC2 </a:t>
            </a:r>
            <a:r>
              <a:rPr lang="en-US" sz="2400" dirty="0"/>
              <a:t>- Prepopulated “yes” or “no” </a:t>
            </a:r>
          </a:p>
          <a:p>
            <a:pPr>
              <a:spcBef>
                <a:spcPts val="0"/>
              </a:spcBef>
              <a:spcAft>
                <a:spcPts val="0"/>
              </a:spcAft>
            </a:pPr>
            <a:r>
              <a:rPr lang="en-US" sz="2400" b="0" dirty="0" smtClean="0"/>
              <a:t>Was a statin medication prescribed at discharge?</a:t>
            </a:r>
            <a:endParaRPr lang="en-US" sz="2400" b="0" dirty="0"/>
          </a:p>
          <a:p>
            <a:pPr>
              <a:spcBef>
                <a:spcPts val="0"/>
              </a:spcBef>
              <a:spcAft>
                <a:spcPts val="0"/>
              </a:spcAft>
            </a:pPr>
            <a:endParaRPr lang="en-US" sz="2400" dirty="0" smtClean="0"/>
          </a:p>
          <a:p>
            <a:pPr>
              <a:spcBef>
                <a:spcPts val="0"/>
              </a:spcBef>
              <a:spcAft>
                <a:spcPts val="0"/>
              </a:spcAft>
            </a:pPr>
            <a:r>
              <a:rPr lang="en-US" sz="2600" dirty="0" smtClean="0"/>
              <a:t>Q21 VSTATINDC </a:t>
            </a:r>
            <a:r>
              <a:rPr lang="en-US" sz="2400" b="0" dirty="0"/>
              <a:t>- </a:t>
            </a:r>
            <a:r>
              <a:rPr lang="en-US" sz="2400" b="0" dirty="0" smtClean="0"/>
              <a:t>Basically same </a:t>
            </a:r>
            <a:r>
              <a:rPr lang="en-US" sz="2400" b="0" dirty="0"/>
              <a:t>question answered by </a:t>
            </a:r>
            <a:r>
              <a:rPr lang="en-US" sz="2400" b="0" dirty="0" smtClean="0"/>
              <a:t>abstractor.</a:t>
            </a:r>
          </a:p>
          <a:p>
            <a:pPr>
              <a:spcBef>
                <a:spcPts val="0"/>
              </a:spcBef>
              <a:spcAft>
                <a:spcPts val="0"/>
              </a:spcAft>
            </a:pPr>
            <a:r>
              <a:rPr lang="en-US" sz="2400" b="0" dirty="0"/>
              <a:t>Is there documentation in the medical record that a statin medication was prescribed at discharge</a:t>
            </a:r>
            <a:r>
              <a:rPr lang="en-US" sz="2400" b="0" dirty="0" smtClean="0"/>
              <a:t>? Yes or No (Examples listed.) If No, will go to nostatin2.</a:t>
            </a:r>
            <a:endParaRPr lang="en-US" sz="2400" b="0" dirty="0"/>
          </a:p>
          <a:p>
            <a:pPr>
              <a:spcBef>
                <a:spcPts val="0"/>
              </a:spcBef>
              <a:spcAft>
                <a:spcPts val="0"/>
              </a:spcAft>
            </a:pPr>
            <a:endParaRPr lang="en-US" sz="2400" dirty="0" smtClean="0"/>
          </a:p>
          <a:p>
            <a:pPr>
              <a:spcBef>
                <a:spcPts val="0"/>
              </a:spcBef>
              <a:spcAft>
                <a:spcPts val="0"/>
              </a:spcAft>
            </a:pPr>
            <a:r>
              <a:rPr lang="en-US" sz="2600" dirty="0" smtClean="0"/>
              <a:t>Q22 STATNAME</a:t>
            </a:r>
          </a:p>
          <a:p>
            <a:pPr>
              <a:spcBef>
                <a:spcPts val="0"/>
              </a:spcBef>
              <a:spcAft>
                <a:spcPts val="0"/>
              </a:spcAft>
            </a:pPr>
            <a:r>
              <a:rPr lang="en-US" sz="2400" b="0" dirty="0" smtClean="0"/>
              <a:t>Select the name of the statin medication prescribed at discharge.</a:t>
            </a:r>
            <a:endParaRPr lang="en-US" sz="2400" b="0" dirty="0"/>
          </a:p>
          <a:p>
            <a:endParaRPr lang="en-US" dirty="0"/>
          </a:p>
        </p:txBody>
      </p:sp>
    </p:spTree>
    <p:extLst>
      <p:ext uri="{BB962C8B-B14F-4D97-AF65-F5344CB8AC3E}">
        <p14:creationId xmlns:p14="http://schemas.microsoft.com/office/powerpoint/2010/main" val="1245642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0" y="704850"/>
            <a:ext cx="7048500" cy="544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0978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718"/>
            <a:ext cx="7924800" cy="609282"/>
          </a:xfrm>
        </p:spPr>
        <p:txBody>
          <a:bodyPr>
            <a:normAutofit fontScale="90000"/>
          </a:bodyPr>
          <a:lstStyle/>
          <a:p>
            <a:r>
              <a:rPr lang="en-US" dirty="0" smtClean="0"/>
              <a:t>Q23 </a:t>
            </a:r>
            <a:r>
              <a:rPr lang="en-US" dirty="0" err="1" smtClean="0"/>
              <a:t>vstat</a:t>
            </a:r>
            <a:r>
              <a:rPr lang="en-US" dirty="0" smtClean="0"/>
              <a:t> &amp; Q24 </a:t>
            </a:r>
            <a:r>
              <a:rPr lang="en-US" dirty="0" err="1" smtClean="0"/>
              <a:t>dtstat</a:t>
            </a:r>
            <a:r>
              <a:rPr lang="en-US" dirty="0" smtClean="0"/>
              <a:t> </a:t>
            </a:r>
            <a:endParaRPr lang="en-US" dirty="0"/>
          </a:p>
        </p:txBody>
      </p:sp>
      <p:sp>
        <p:nvSpPr>
          <p:cNvPr id="3" name="Content Placeholder 2"/>
          <p:cNvSpPr>
            <a:spLocks noGrp="1"/>
          </p:cNvSpPr>
          <p:nvPr>
            <p:ph idx="1"/>
          </p:nvPr>
        </p:nvSpPr>
        <p:spPr>
          <a:xfrm>
            <a:off x="457200" y="914400"/>
            <a:ext cx="8077200" cy="5211763"/>
          </a:xfrm>
        </p:spPr>
        <p:txBody>
          <a:bodyPr>
            <a:normAutofit lnSpcReduction="10000"/>
          </a:bodyPr>
          <a:lstStyle/>
          <a:p>
            <a:pPr>
              <a:spcBef>
                <a:spcPts val="0"/>
              </a:spcBef>
              <a:spcAft>
                <a:spcPts val="0"/>
              </a:spcAft>
            </a:pPr>
            <a:r>
              <a:rPr lang="en-US" sz="2400" dirty="0" smtClean="0"/>
              <a:t>Review </a:t>
            </a:r>
            <a:r>
              <a:rPr lang="en-US" sz="2400" dirty="0"/>
              <a:t>each data source for documentation that a statin medication was prescribed at discharge and answer “yes” or “no” </a:t>
            </a:r>
            <a:r>
              <a:rPr lang="en-US" sz="2400" dirty="0" smtClean="0"/>
              <a:t>accordingly.</a:t>
            </a:r>
          </a:p>
          <a:p>
            <a:r>
              <a:rPr lang="en-US" sz="2400" dirty="0"/>
              <a:t>The computer will </a:t>
            </a:r>
            <a:r>
              <a:rPr lang="en-US" sz="2400" dirty="0" smtClean="0"/>
              <a:t>flag the data source and prepopulate </a:t>
            </a:r>
            <a:r>
              <a:rPr lang="en-US" sz="2400" dirty="0"/>
              <a:t>the </a:t>
            </a:r>
            <a:r>
              <a:rPr lang="en-US" sz="2400" dirty="0" smtClean="0"/>
              <a:t>date for each data source 1 </a:t>
            </a:r>
            <a:r>
              <a:rPr lang="en-US" sz="2400" dirty="0"/>
              <a:t>– 5 as </a:t>
            </a:r>
            <a:r>
              <a:rPr lang="en-US" sz="2400" dirty="0" smtClean="0"/>
              <a:t>applicable based on data from the Pull List. </a:t>
            </a:r>
            <a:endParaRPr lang="en-US" sz="2400" dirty="0"/>
          </a:p>
          <a:p>
            <a:r>
              <a:rPr lang="en-US" sz="2400" dirty="0"/>
              <a:t>For prepopulated </a:t>
            </a:r>
            <a:r>
              <a:rPr lang="en-US" sz="2400" dirty="0" smtClean="0"/>
              <a:t>date fields</a:t>
            </a:r>
            <a:r>
              <a:rPr lang="en-US" sz="2400" dirty="0"/>
              <a:t>, the abstractor will review the data source for documentation that a statin medication was prescribed and answer “yes” or “no.” </a:t>
            </a:r>
          </a:p>
          <a:p>
            <a:r>
              <a:rPr lang="en-US" sz="2400" dirty="0"/>
              <a:t>For </a:t>
            </a:r>
            <a:r>
              <a:rPr lang="en-US" sz="2400" dirty="0" smtClean="0"/>
              <a:t>date fields </a:t>
            </a:r>
            <a:r>
              <a:rPr lang="en-US" sz="2400" dirty="0"/>
              <a:t>that are not prepopulated, the abstractor will review the data source for documentation that a statin medication was </a:t>
            </a:r>
            <a:r>
              <a:rPr lang="en-US" sz="2400" dirty="0" smtClean="0"/>
              <a:t>prescribed, answer </a:t>
            </a:r>
            <a:r>
              <a:rPr lang="en-US" sz="2400" dirty="0"/>
              <a:t>“yes” or “no” and enter the date of the documentation.</a:t>
            </a:r>
          </a:p>
          <a:p>
            <a:pPr>
              <a:spcBef>
                <a:spcPts val="0"/>
              </a:spcBef>
              <a:spcAft>
                <a:spcPts val="0"/>
              </a:spcAft>
            </a:pPr>
            <a:endParaRPr lang="en-US" sz="2400" b="0" dirty="0"/>
          </a:p>
        </p:txBody>
      </p:sp>
    </p:spTree>
    <p:extLst>
      <p:ext uri="{BB962C8B-B14F-4D97-AF65-F5344CB8AC3E}">
        <p14:creationId xmlns:p14="http://schemas.microsoft.com/office/powerpoint/2010/main" val="584177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533400"/>
            <a:ext cx="7620000" cy="4373563"/>
          </a:xfrm>
        </p:spPr>
        <p:txBody>
          <a:bodyPr/>
          <a:lstStyle/>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25922"/>
            <a:ext cx="7620000" cy="5670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37763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Q25 </a:t>
            </a:r>
            <a:r>
              <a:rPr lang="en-US" dirty="0" err="1" smtClean="0"/>
              <a:t>olstat</a:t>
            </a:r>
            <a:endParaRPr lang="en-US" dirty="0"/>
          </a:p>
        </p:txBody>
      </p:sp>
      <p:sp>
        <p:nvSpPr>
          <p:cNvPr id="3" name="Content Placeholder 2"/>
          <p:cNvSpPr>
            <a:spLocks noGrp="1"/>
          </p:cNvSpPr>
          <p:nvPr>
            <p:ph idx="1"/>
          </p:nvPr>
        </p:nvSpPr>
        <p:spPr>
          <a:xfrm>
            <a:off x="457200" y="914400"/>
            <a:ext cx="7620000" cy="5211763"/>
          </a:xfrm>
        </p:spPr>
        <p:txBody>
          <a:bodyPr>
            <a:normAutofit/>
          </a:bodyPr>
          <a:lstStyle/>
          <a:p>
            <a:pPr>
              <a:spcBef>
                <a:spcPts val="0"/>
              </a:spcBef>
              <a:spcAft>
                <a:spcPts val="0"/>
              </a:spcAft>
            </a:pPr>
            <a:r>
              <a:rPr lang="en-US" sz="2400" dirty="0"/>
              <a:t>If </a:t>
            </a:r>
            <a:r>
              <a:rPr lang="en-US" sz="2400" dirty="0" smtClean="0"/>
              <a:t>you entered </a:t>
            </a:r>
            <a:r>
              <a:rPr lang="en-US" sz="2400" dirty="0"/>
              <a:t>“Yes” for value </a:t>
            </a:r>
            <a:r>
              <a:rPr lang="en-US" sz="2400" dirty="0" smtClean="0"/>
              <a:t>10 in VSTAT, you will answer this question:</a:t>
            </a:r>
          </a:p>
          <a:p>
            <a:pPr>
              <a:spcBef>
                <a:spcPts val="0"/>
              </a:spcBef>
              <a:spcAft>
                <a:spcPts val="0"/>
              </a:spcAft>
            </a:pPr>
            <a:endParaRPr lang="en-US" sz="2400" dirty="0"/>
          </a:p>
          <a:p>
            <a:pPr>
              <a:spcBef>
                <a:spcPts val="0"/>
              </a:spcBef>
              <a:spcAft>
                <a:spcPts val="0"/>
              </a:spcAft>
            </a:pPr>
            <a:r>
              <a:rPr lang="en-US" sz="2400" b="0" dirty="0" smtClean="0"/>
              <a:t>Enter </a:t>
            </a:r>
            <a:r>
              <a:rPr lang="en-US" sz="2400" b="0" dirty="0"/>
              <a:t>the other location where documentation of prescription of statin medication at discharge was found in the medical record.</a:t>
            </a:r>
          </a:p>
        </p:txBody>
      </p:sp>
      <p:graphicFrame>
        <p:nvGraphicFramePr>
          <p:cNvPr id="4" name="Table 3"/>
          <p:cNvGraphicFramePr>
            <a:graphicFrameLocks noGrp="1"/>
          </p:cNvGraphicFramePr>
          <p:nvPr>
            <p:extLst>
              <p:ext uri="{D42A27DB-BD31-4B8C-83A1-F6EECF244321}">
                <p14:modId xmlns:p14="http://schemas.microsoft.com/office/powerpoint/2010/main" val="867494471"/>
              </p:ext>
            </p:extLst>
          </p:nvPr>
        </p:nvGraphicFramePr>
        <p:xfrm>
          <a:off x="2743200" y="3505200"/>
          <a:ext cx="3581400" cy="370840"/>
        </p:xfrm>
        <a:graphic>
          <a:graphicData uri="http://schemas.openxmlformats.org/drawingml/2006/table">
            <a:tbl>
              <a:tblPr firstRow="1" bandRow="1">
                <a:tableStyleId>{5C22544A-7EE6-4342-B048-85BDC9FD1C3A}</a:tableStyleId>
              </a:tblPr>
              <a:tblGrid>
                <a:gridCol w="3581400"/>
              </a:tblGrid>
              <a:tr h="370840">
                <a:tc>
                  <a:txBody>
                    <a:bodyPr/>
                    <a:lstStyle/>
                    <a:p>
                      <a:r>
                        <a:rPr lang="en-US" sz="1200" dirty="0" smtClean="0"/>
                        <a:t>Progress Note</a:t>
                      </a:r>
                      <a:endParaRPr lang="en-US" sz="1200" dirty="0"/>
                    </a:p>
                  </a:txBody>
                  <a:tcPr>
                    <a:lnL w="38100" cap="flat" cmpd="sng" algn="ctr">
                      <a:solidFill>
                        <a:srgbClr val="C0A879"/>
                      </a:solidFill>
                      <a:prstDash val="solid"/>
                      <a:round/>
                      <a:headEnd type="none" w="med" len="med"/>
                      <a:tailEnd type="none" w="med" len="med"/>
                    </a:lnL>
                    <a:lnR w="38100" cap="flat" cmpd="sng" algn="ctr">
                      <a:solidFill>
                        <a:srgbClr val="C0A879"/>
                      </a:solidFill>
                      <a:prstDash val="solid"/>
                      <a:round/>
                      <a:headEnd type="none" w="med" len="med"/>
                      <a:tailEnd type="none" w="med" len="med"/>
                    </a:lnR>
                    <a:lnT w="38100" cap="flat" cmpd="sng" algn="ctr">
                      <a:solidFill>
                        <a:srgbClr val="C0A879"/>
                      </a:solidFill>
                      <a:prstDash val="solid"/>
                      <a:round/>
                      <a:headEnd type="none" w="med" len="med"/>
                      <a:tailEnd type="none" w="med" len="med"/>
                    </a:lnT>
                    <a:lnB w="38100" cap="flat" cmpd="sng" algn="ctr">
                      <a:solidFill>
                        <a:srgbClr val="C0A8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64164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Q26 nostatin2</a:t>
            </a:r>
            <a:endParaRPr lang="en-US" dirty="0"/>
          </a:p>
        </p:txBody>
      </p:sp>
      <p:sp>
        <p:nvSpPr>
          <p:cNvPr id="3" name="Content Placeholder 2"/>
          <p:cNvSpPr>
            <a:spLocks noGrp="1"/>
          </p:cNvSpPr>
          <p:nvPr>
            <p:ph idx="1"/>
          </p:nvPr>
        </p:nvSpPr>
        <p:spPr>
          <a:xfrm>
            <a:off x="457200" y="838200"/>
            <a:ext cx="7620000" cy="5287963"/>
          </a:xfrm>
        </p:spPr>
        <p:txBody>
          <a:bodyPr>
            <a:normAutofit fontScale="92500" lnSpcReduction="10000"/>
          </a:bodyPr>
          <a:lstStyle/>
          <a:p>
            <a:pPr>
              <a:spcBef>
                <a:spcPts val="0"/>
              </a:spcBef>
              <a:spcAft>
                <a:spcPts val="0"/>
              </a:spcAft>
            </a:pPr>
            <a:r>
              <a:rPr lang="en-US" sz="2400" dirty="0" smtClean="0"/>
              <a:t>If there was no documentation of a statin prescribed (</a:t>
            </a:r>
            <a:r>
              <a:rPr lang="en-US" sz="2400" dirty="0" err="1" smtClean="0"/>
              <a:t>vstatindc</a:t>
            </a:r>
            <a:r>
              <a:rPr lang="en-US" sz="2400" dirty="0" smtClean="0"/>
              <a:t> = 2), you will answer a somewhat familiar question:</a:t>
            </a:r>
          </a:p>
          <a:p>
            <a:pPr>
              <a:spcBef>
                <a:spcPts val="0"/>
              </a:spcBef>
              <a:spcAft>
                <a:spcPts val="0"/>
              </a:spcAft>
            </a:pPr>
            <a:endParaRPr lang="en-US" sz="2400" b="0" dirty="0" smtClean="0"/>
          </a:p>
          <a:p>
            <a:pPr>
              <a:spcBef>
                <a:spcPts val="0"/>
              </a:spcBef>
              <a:spcAft>
                <a:spcPts val="0"/>
              </a:spcAft>
            </a:pPr>
            <a:r>
              <a:rPr lang="en-US" sz="2400" b="0" dirty="0" smtClean="0"/>
              <a:t>Is </a:t>
            </a:r>
            <a:r>
              <a:rPr lang="en-US" sz="2400" b="0" dirty="0"/>
              <a:t>there physician/APN/PA or pharmacist documentation of a reason for not prescribing a statin medication at discharge?</a:t>
            </a:r>
          </a:p>
          <a:p>
            <a:pPr marL="457200" indent="-457200">
              <a:spcBef>
                <a:spcPts val="0"/>
              </a:spcBef>
              <a:spcAft>
                <a:spcPts val="0"/>
              </a:spcAft>
              <a:buAutoNum type="arabicPeriod"/>
            </a:pPr>
            <a:r>
              <a:rPr lang="en-US" sz="2400" b="0" dirty="0" smtClean="0"/>
              <a:t>Allergy to statin medication</a:t>
            </a:r>
          </a:p>
          <a:p>
            <a:pPr marL="457200" indent="-457200">
              <a:spcBef>
                <a:spcPts val="0"/>
              </a:spcBef>
              <a:spcAft>
                <a:spcPts val="0"/>
              </a:spcAft>
              <a:buAutoNum type="arabicPeriod"/>
            </a:pPr>
            <a:r>
              <a:rPr lang="en-US" sz="2400" b="0" dirty="0" smtClean="0"/>
              <a:t>Physician/APN/PA or pharmacist documentation of a reason for not prescribing a statin medication at discharge</a:t>
            </a:r>
          </a:p>
          <a:p>
            <a:pPr>
              <a:spcBef>
                <a:spcPts val="0"/>
              </a:spcBef>
              <a:spcAft>
                <a:spcPts val="0"/>
              </a:spcAft>
            </a:pPr>
            <a:r>
              <a:rPr lang="en-US" sz="2400" b="0" dirty="0" smtClean="0"/>
              <a:t>95. Not applicable</a:t>
            </a:r>
          </a:p>
          <a:p>
            <a:pPr>
              <a:spcBef>
                <a:spcPts val="0"/>
              </a:spcBef>
              <a:spcAft>
                <a:spcPts val="0"/>
              </a:spcAft>
            </a:pPr>
            <a:r>
              <a:rPr lang="en-US" sz="2400" b="0" dirty="0" smtClean="0"/>
              <a:t>98. Patient/family refusal</a:t>
            </a:r>
          </a:p>
          <a:p>
            <a:pPr>
              <a:spcBef>
                <a:spcPts val="0"/>
              </a:spcBef>
              <a:spcAft>
                <a:spcPts val="0"/>
              </a:spcAft>
            </a:pPr>
            <a:r>
              <a:rPr lang="en-US" sz="2400" b="0" dirty="0" smtClean="0"/>
              <a:t>99. No documented reason</a:t>
            </a:r>
          </a:p>
          <a:p>
            <a:pPr>
              <a:spcBef>
                <a:spcPts val="0"/>
              </a:spcBef>
              <a:spcAft>
                <a:spcPts val="0"/>
              </a:spcAft>
            </a:pPr>
            <a:endParaRPr lang="en-US" sz="2400" b="0" dirty="0"/>
          </a:p>
          <a:p>
            <a:pPr>
              <a:spcBef>
                <a:spcPts val="0"/>
              </a:spcBef>
              <a:spcAft>
                <a:spcPts val="0"/>
              </a:spcAft>
            </a:pPr>
            <a:r>
              <a:rPr lang="en-US" sz="2400" b="0" dirty="0" smtClean="0"/>
              <a:t>Use your D/D rules to determine if there is documentation of a reason for not prescribing statin therapy at discharge.</a:t>
            </a:r>
            <a:endParaRPr lang="en-US" sz="2400" b="0" dirty="0"/>
          </a:p>
        </p:txBody>
      </p:sp>
    </p:spTree>
    <p:extLst>
      <p:ext uri="{BB962C8B-B14F-4D97-AF65-F5344CB8AC3E}">
        <p14:creationId xmlns:p14="http://schemas.microsoft.com/office/powerpoint/2010/main" val="2769605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Q27 </a:t>
            </a:r>
            <a:r>
              <a:rPr lang="en-US" dirty="0" err="1" smtClean="0"/>
              <a:t>vnostat</a:t>
            </a:r>
            <a:endParaRPr lang="en-US" dirty="0"/>
          </a:p>
        </p:txBody>
      </p:sp>
      <p:sp>
        <p:nvSpPr>
          <p:cNvPr id="3" name="Content Placeholder 2"/>
          <p:cNvSpPr>
            <a:spLocks noGrp="1"/>
          </p:cNvSpPr>
          <p:nvPr>
            <p:ph idx="1"/>
          </p:nvPr>
        </p:nvSpPr>
        <p:spPr>
          <a:xfrm>
            <a:off x="457200" y="914400"/>
            <a:ext cx="8077200" cy="5211763"/>
          </a:xfrm>
        </p:spPr>
        <p:txBody>
          <a:bodyPr>
            <a:normAutofit/>
          </a:bodyPr>
          <a:lstStyle/>
          <a:p>
            <a:pPr>
              <a:spcBef>
                <a:spcPts val="0"/>
              </a:spcBef>
              <a:spcAft>
                <a:spcPts val="0"/>
              </a:spcAft>
            </a:pPr>
            <a:r>
              <a:rPr lang="en-US" sz="2400" dirty="0" smtClean="0"/>
              <a:t>If there was a documented reason for not prescribing a statin medication at discharge then you will answer the validation question:</a:t>
            </a:r>
          </a:p>
          <a:p>
            <a:pPr>
              <a:spcBef>
                <a:spcPts val="0"/>
              </a:spcBef>
              <a:spcAft>
                <a:spcPts val="0"/>
              </a:spcAft>
            </a:pPr>
            <a:endParaRPr lang="en-US" sz="2400" b="0" dirty="0" smtClean="0"/>
          </a:p>
          <a:p>
            <a:pPr>
              <a:spcBef>
                <a:spcPts val="0"/>
              </a:spcBef>
              <a:spcAft>
                <a:spcPts val="0"/>
              </a:spcAft>
            </a:pPr>
            <a:r>
              <a:rPr lang="en-US" sz="2400" b="0" dirty="0" smtClean="0"/>
              <a:t>Review </a:t>
            </a:r>
            <a:r>
              <a:rPr lang="en-US" sz="2400" b="0" dirty="0"/>
              <a:t>each data source for documentation of a reason for not prescribing statin therapy at discharge and answer “yes” or “no” accordingly. </a:t>
            </a:r>
            <a:endParaRPr lang="en-US" sz="2400" b="0" dirty="0" smtClean="0"/>
          </a:p>
          <a:p>
            <a:pPr>
              <a:spcBef>
                <a:spcPts val="0"/>
              </a:spcBef>
              <a:spcAft>
                <a:spcPts val="0"/>
              </a:spcAft>
            </a:pPr>
            <a:endParaRPr lang="en-US" sz="2400" b="0" dirty="0"/>
          </a:p>
          <a:p>
            <a:pPr>
              <a:spcBef>
                <a:spcPts val="0"/>
              </a:spcBef>
              <a:spcAft>
                <a:spcPts val="0"/>
              </a:spcAft>
            </a:pPr>
            <a:r>
              <a:rPr lang="en-US" sz="2400" dirty="0"/>
              <a:t>In order to answer this question accurately, it is necessary to review ALL relevant data sources for documentation of a reason for not prescribing a statin medication at discharge. </a:t>
            </a:r>
            <a:endParaRPr lang="en-US" sz="2400" b="0" dirty="0"/>
          </a:p>
          <a:p>
            <a:pPr>
              <a:spcBef>
                <a:spcPts val="0"/>
              </a:spcBef>
              <a:spcAft>
                <a:spcPts val="0"/>
              </a:spcAft>
            </a:pPr>
            <a:endParaRPr lang="en-US" sz="2400" dirty="0"/>
          </a:p>
        </p:txBody>
      </p:sp>
    </p:spTree>
    <p:extLst>
      <p:ext uri="{BB962C8B-B14F-4D97-AF65-F5344CB8AC3E}">
        <p14:creationId xmlns:p14="http://schemas.microsoft.com/office/powerpoint/2010/main" val="1412219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325" y="833438"/>
            <a:ext cx="6991350" cy="51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5348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5791200" cy="609282"/>
          </a:xfrm>
        </p:spPr>
        <p:txBody>
          <a:bodyPr>
            <a:normAutofit fontScale="90000"/>
          </a:bodyPr>
          <a:lstStyle/>
          <a:p>
            <a:r>
              <a:rPr lang="en-US" dirty="0" smtClean="0"/>
              <a:t>Q28 </a:t>
            </a:r>
            <a:r>
              <a:rPr lang="en-US" dirty="0" err="1" smtClean="0"/>
              <a:t>olnostat</a:t>
            </a:r>
            <a:endParaRPr lang="en-US" dirty="0"/>
          </a:p>
        </p:txBody>
      </p:sp>
      <p:sp>
        <p:nvSpPr>
          <p:cNvPr id="3" name="Content Placeholder 2"/>
          <p:cNvSpPr>
            <a:spLocks noGrp="1"/>
          </p:cNvSpPr>
          <p:nvPr>
            <p:ph idx="1"/>
          </p:nvPr>
        </p:nvSpPr>
        <p:spPr/>
        <p:txBody>
          <a:bodyPr>
            <a:normAutofit/>
          </a:bodyPr>
          <a:lstStyle/>
          <a:p>
            <a:pPr>
              <a:spcBef>
                <a:spcPts val="0"/>
              </a:spcBef>
              <a:spcAft>
                <a:spcPts val="0"/>
              </a:spcAft>
            </a:pPr>
            <a:r>
              <a:rPr lang="en-US" sz="2400" dirty="0" smtClean="0"/>
              <a:t>If you entered “yes” for value 12 in VNOSTAT, you will answer:</a:t>
            </a:r>
          </a:p>
          <a:p>
            <a:pPr>
              <a:spcBef>
                <a:spcPts val="0"/>
              </a:spcBef>
              <a:spcAft>
                <a:spcPts val="0"/>
              </a:spcAft>
            </a:pPr>
            <a:endParaRPr lang="en-US" sz="2400" b="0" dirty="0" smtClean="0"/>
          </a:p>
          <a:p>
            <a:pPr>
              <a:spcBef>
                <a:spcPts val="0"/>
              </a:spcBef>
              <a:spcAft>
                <a:spcPts val="0"/>
              </a:spcAft>
            </a:pPr>
            <a:r>
              <a:rPr lang="en-US" sz="2400" b="0" dirty="0" smtClean="0"/>
              <a:t>Enter </a:t>
            </a:r>
            <a:r>
              <a:rPr lang="en-US" sz="2400" b="0" dirty="0"/>
              <a:t>the other location where documentation of a reason for not prescribing statin therapy at discharge</a:t>
            </a:r>
            <a:r>
              <a:rPr lang="en-US" sz="2400" dirty="0"/>
              <a:t> </a:t>
            </a:r>
            <a:r>
              <a:rPr lang="en-US" sz="2400" b="0" dirty="0"/>
              <a:t>was found in the medical record. </a:t>
            </a:r>
            <a:endParaRPr lang="en-US" sz="2400" dirty="0"/>
          </a:p>
          <a:p>
            <a:pPr>
              <a:spcBef>
                <a:spcPts val="0"/>
              </a:spcBef>
              <a:spcAft>
                <a:spcPts val="0"/>
              </a:spcAft>
            </a:pPr>
            <a:r>
              <a:rPr lang="en-US" sz="2400" dirty="0" smtClean="0"/>
              <a:t> </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697162877"/>
              </p:ext>
            </p:extLst>
          </p:nvPr>
        </p:nvGraphicFramePr>
        <p:xfrm>
          <a:off x="2667000" y="4343400"/>
          <a:ext cx="3429000" cy="370840"/>
        </p:xfrm>
        <a:graphic>
          <a:graphicData uri="http://schemas.openxmlformats.org/drawingml/2006/table">
            <a:tbl>
              <a:tblPr firstRow="1" bandRow="1">
                <a:tableStyleId>{5C22544A-7EE6-4342-B048-85BDC9FD1C3A}</a:tableStyleId>
              </a:tblPr>
              <a:tblGrid>
                <a:gridCol w="3429000"/>
              </a:tblGrid>
              <a:tr h="370840">
                <a:tc>
                  <a:txBody>
                    <a:bodyPr/>
                    <a:lstStyle/>
                    <a:p>
                      <a:endParaRPr lang="en-US" dirty="0"/>
                    </a:p>
                  </a:txBody>
                  <a:tcPr>
                    <a:lnL w="38100" cap="flat" cmpd="sng" algn="ctr">
                      <a:solidFill>
                        <a:srgbClr val="C0A879"/>
                      </a:solidFill>
                      <a:prstDash val="solid"/>
                      <a:round/>
                      <a:headEnd type="none" w="med" len="med"/>
                      <a:tailEnd type="none" w="med" len="med"/>
                    </a:lnL>
                    <a:lnR w="38100" cap="flat" cmpd="sng" algn="ctr">
                      <a:solidFill>
                        <a:srgbClr val="C0A879"/>
                      </a:solidFill>
                      <a:prstDash val="solid"/>
                      <a:round/>
                      <a:headEnd type="none" w="med" len="med"/>
                      <a:tailEnd type="none" w="med" len="med"/>
                    </a:lnR>
                    <a:lnT w="38100" cap="flat" cmpd="sng" algn="ctr">
                      <a:solidFill>
                        <a:srgbClr val="C0A879"/>
                      </a:solidFill>
                      <a:prstDash val="solid"/>
                      <a:round/>
                      <a:headEnd type="none" w="med" len="med"/>
                      <a:tailEnd type="none" w="med" len="med"/>
                    </a:lnT>
                    <a:lnB w="38100" cap="flat" cmpd="sng" algn="ctr">
                      <a:solidFill>
                        <a:srgbClr val="C0A8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9932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85482"/>
          </a:xfrm>
        </p:spPr>
        <p:txBody>
          <a:bodyPr/>
          <a:lstStyle/>
          <a:p>
            <a:r>
              <a:rPr lang="en-US" dirty="0" smtClean="0"/>
              <a:t>Data Elements</a:t>
            </a:r>
            <a:endParaRPr lang="en-US" dirty="0"/>
          </a:p>
        </p:txBody>
      </p:sp>
      <p:sp>
        <p:nvSpPr>
          <p:cNvPr id="3" name="Content Placeholder 2"/>
          <p:cNvSpPr>
            <a:spLocks noGrp="1"/>
          </p:cNvSpPr>
          <p:nvPr>
            <p:ph sz="half" idx="1"/>
          </p:nvPr>
        </p:nvSpPr>
        <p:spPr>
          <a:xfrm>
            <a:off x="609600" y="1066800"/>
            <a:ext cx="3581400" cy="4906963"/>
          </a:xfrm>
        </p:spPr>
        <p:txBody>
          <a:bodyPr>
            <a:normAutofit fontScale="92500" lnSpcReduction="10000"/>
          </a:bodyPr>
          <a:lstStyle/>
          <a:p>
            <a:pPr marL="342900" indent="-342900">
              <a:buFont typeface="Wingdings" panose="05000000000000000000" pitchFamily="2" charset="2"/>
              <a:buChar char="q"/>
            </a:pPr>
            <a:r>
              <a:rPr lang="en-US" sz="2400" dirty="0" smtClean="0"/>
              <a:t>Various familiar data elements</a:t>
            </a:r>
          </a:p>
          <a:p>
            <a:pPr marL="640080" indent="-342900">
              <a:buFont typeface="Wingdings" panose="05000000000000000000" pitchFamily="2" charset="2"/>
              <a:buChar char="§"/>
            </a:pPr>
            <a:r>
              <a:rPr lang="en-US" sz="2400" dirty="0" err="1" smtClean="0"/>
              <a:t>admdt</a:t>
            </a:r>
            <a:endParaRPr lang="en-US" sz="2400" dirty="0" smtClean="0"/>
          </a:p>
          <a:p>
            <a:pPr marL="640080" indent="-342900">
              <a:buFont typeface="Wingdings" panose="05000000000000000000" pitchFamily="2" charset="2"/>
              <a:buChar char="§"/>
            </a:pPr>
            <a:r>
              <a:rPr lang="en-US" sz="2400" dirty="0" err="1" smtClean="0"/>
              <a:t>dcdate</a:t>
            </a:r>
            <a:endParaRPr lang="en-US" sz="2400" dirty="0" smtClean="0"/>
          </a:p>
          <a:p>
            <a:pPr marL="640080" indent="-342900">
              <a:buFont typeface="Wingdings" panose="05000000000000000000" pitchFamily="2" charset="2"/>
              <a:buChar char="§"/>
            </a:pPr>
            <a:r>
              <a:rPr lang="en-US" sz="2400" dirty="0" err="1" smtClean="0"/>
              <a:t>princode</a:t>
            </a:r>
            <a:endParaRPr lang="en-US" sz="2400" dirty="0" smtClean="0"/>
          </a:p>
          <a:p>
            <a:pPr marL="640080" indent="-342900">
              <a:buFont typeface="Wingdings" panose="05000000000000000000" pitchFamily="2" charset="2"/>
              <a:buChar char="§"/>
            </a:pPr>
            <a:r>
              <a:rPr lang="en-US" sz="2400" dirty="0" err="1" smtClean="0"/>
              <a:t>dcdispo</a:t>
            </a:r>
            <a:endParaRPr lang="en-US" sz="2400" dirty="0" smtClean="0"/>
          </a:p>
          <a:p>
            <a:pPr marL="640080" indent="-342900">
              <a:buFont typeface="Wingdings" panose="05000000000000000000" pitchFamily="2" charset="2"/>
              <a:buChar char="§"/>
            </a:pPr>
            <a:r>
              <a:rPr lang="en-US" sz="2400" dirty="0" err="1" smtClean="0"/>
              <a:t>cmo</a:t>
            </a:r>
            <a:r>
              <a:rPr lang="en-US" sz="2400" dirty="0" smtClean="0"/>
              <a:t> </a:t>
            </a:r>
            <a:r>
              <a:rPr lang="en-US" sz="2400" smtClean="0"/>
              <a:t>(comfort)</a:t>
            </a:r>
            <a:endParaRPr lang="en-US" sz="2400" dirty="0" smtClean="0"/>
          </a:p>
          <a:p>
            <a:pPr marL="640080" indent="-342900">
              <a:buFont typeface="Wingdings" panose="05000000000000000000" pitchFamily="2" charset="2"/>
              <a:buChar char="§"/>
            </a:pPr>
            <a:r>
              <a:rPr lang="en-US" sz="2400" dirty="0" err="1" smtClean="0"/>
              <a:t>clntrial</a:t>
            </a:r>
            <a:endParaRPr lang="en-US" sz="2400" dirty="0" smtClean="0"/>
          </a:p>
          <a:p>
            <a:pPr marL="640080" indent="-342900">
              <a:buFont typeface="Wingdings" panose="05000000000000000000" pitchFamily="2" charset="2"/>
              <a:buChar char="§"/>
            </a:pPr>
            <a:r>
              <a:rPr lang="en-US" sz="2400" dirty="0" err="1" smtClean="0"/>
              <a:t>ldlc</a:t>
            </a:r>
            <a:endParaRPr lang="en-US" sz="2400" dirty="0" smtClean="0"/>
          </a:p>
          <a:p>
            <a:pPr marL="640080" indent="-342900">
              <a:buFont typeface="Wingdings" panose="05000000000000000000" pitchFamily="2" charset="2"/>
              <a:buChar char="§"/>
            </a:pPr>
            <a:r>
              <a:rPr lang="en-US" sz="2400" dirty="0" err="1" smtClean="0"/>
              <a:t>statindc</a:t>
            </a:r>
            <a:endParaRPr lang="en-US" sz="2400" dirty="0" smtClean="0"/>
          </a:p>
          <a:p>
            <a:pPr marL="640080" indent="-342900">
              <a:buFont typeface="Wingdings" panose="05000000000000000000" pitchFamily="2" charset="2"/>
              <a:buChar char="§"/>
            </a:pPr>
            <a:r>
              <a:rPr lang="en-US" sz="2400" dirty="0" err="1" smtClean="0"/>
              <a:t>nostatin</a:t>
            </a:r>
            <a:endParaRPr lang="en-US" sz="2400" dirty="0" smtClean="0"/>
          </a:p>
          <a:p>
            <a:pPr marL="640080" indent="-342900">
              <a:buFont typeface="Wingdings" panose="05000000000000000000" pitchFamily="2" charset="2"/>
              <a:buChar char="§"/>
            </a:pPr>
            <a:endParaRPr lang="en-US" sz="2400" dirty="0" smtClean="0"/>
          </a:p>
          <a:p>
            <a:pPr marL="640080" indent="-342900">
              <a:buFont typeface="Wingdings" panose="05000000000000000000" pitchFamily="2" charset="2"/>
              <a:buChar char="§"/>
            </a:pPr>
            <a:endParaRPr lang="en-US" sz="2400" dirty="0"/>
          </a:p>
        </p:txBody>
      </p:sp>
      <p:sp>
        <p:nvSpPr>
          <p:cNvPr id="4" name="Content Placeholder 3"/>
          <p:cNvSpPr>
            <a:spLocks noGrp="1"/>
          </p:cNvSpPr>
          <p:nvPr>
            <p:ph sz="half" idx="2"/>
          </p:nvPr>
        </p:nvSpPr>
        <p:spPr>
          <a:xfrm>
            <a:off x="4572000" y="1066800"/>
            <a:ext cx="3291840" cy="4906963"/>
          </a:xfrm>
        </p:spPr>
        <p:txBody>
          <a:bodyPr>
            <a:normAutofit fontScale="92500" lnSpcReduction="10000"/>
          </a:bodyPr>
          <a:lstStyle/>
          <a:p>
            <a:endParaRPr lang="en-US" sz="2400" dirty="0" smtClean="0"/>
          </a:p>
          <a:p>
            <a:pPr marL="342900" indent="-342900">
              <a:buFont typeface="Wingdings" panose="05000000000000000000" pitchFamily="2" charset="2"/>
              <a:buChar char="§"/>
            </a:pPr>
            <a:r>
              <a:rPr lang="en-US" sz="2400" dirty="0" err="1"/>
              <a:t>dcanthrm</a:t>
            </a:r>
            <a:endParaRPr lang="en-US" sz="2400" dirty="0"/>
          </a:p>
          <a:p>
            <a:pPr marL="342900" indent="-342900">
              <a:buFont typeface="Wingdings" panose="05000000000000000000" pitchFamily="2" charset="2"/>
              <a:buChar char="§"/>
            </a:pPr>
            <a:r>
              <a:rPr lang="en-US" sz="2400" dirty="0" err="1" smtClean="0"/>
              <a:t>ynoanthrm</a:t>
            </a:r>
            <a:endParaRPr lang="en-US" sz="2400" dirty="0" smtClean="0"/>
          </a:p>
          <a:p>
            <a:pPr marL="342900" indent="-342900">
              <a:buFont typeface="Wingdings" panose="05000000000000000000" pitchFamily="2" charset="2"/>
              <a:buChar char="§"/>
            </a:pPr>
            <a:r>
              <a:rPr lang="en-US" sz="2400" dirty="0" err="1" smtClean="0"/>
              <a:t>anticoag</a:t>
            </a:r>
            <a:endParaRPr lang="en-US" sz="2400" dirty="0" smtClean="0"/>
          </a:p>
          <a:p>
            <a:pPr marL="342900" indent="-342900">
              <a:buFont typeface="Wingdings" panose="05000000000000000000" pitchFamily="2" charset="2"/>
              <a:buChar char="§"/>
            </a:pPr>
            <a:r>
              <a:rPr lang="en-US" sz="2400" dirty="0" err="1" smtClean="0"/>
              <a:t>nocoag</a:t>
            </a:r>
            <a:endParaRPr lang="en-US" sz="2400" dirty="0"/>
          </a:p>
          <a:p>
            <a:pPr marL="342900" indent="-342900">
              <a:buFont typeface="Wingdings" panose="05000000000000000000" pitchFamily="2" charset="2"/>
              <a:buChar char="§"/>
            </a:pPr>
            <a:endParaRPr lang="en-US" sz="2400" dirty="0"/>
          </a:p>
        </p:txBody>
      </p:sp>
    </p:spTree>
    <p:extLst>
      <p:ext uri="{BB962C8B-B14F-4D97-AF65-F5344CB8AC3E}">
        <p14:creationId xmlns:p14="http://schemas.microsoft.com/office/powerpoint/2010/main" val="1997625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282"/>
          </a:xfrm>
        </p:spPr>
        <p:txBody>
          <a:bodyPr>
            <a:normAutofit fontScale="90000"/>
          </a:bodyPr>
          <a:lstStyle/>
          <a:p>
            <a:r>
              <a:rPr lang="en-US" dirty="0" smtClean="0"/>
              <a:t>ANTITHROMBOTIC MEDICATIONS </a:t>
            </a:r>
            <a:endParaRPr lang="en-US" dirty="0"/>
          </a:p>
        </p:txBody>
      </p:sp>
      <p:sp>
        <p:nvSpPr>
          <p:cNvPr id="3" name="Content Placeholder 2"/>
          <p:cNvSpPr>
            <a:spLocks noGrp="1"/>
          </p:cNvSpPr>
          <p:nvPr>
            <p:ph idx="1"/>
          </p:nvPr>
        </p:nvSpPr>
        <p:spPr>
          <a:xfrm>
            <a:off x="457200" y="750887"/>
            <a:ext cx="8077200" cy="5345113"/>
          </a:xfrm>
        </p:spPr>
        <p:txBody>
          <a:bodyPr>
            <a:normAutofit/>
          </a:bodyPr>
          <a:lstStyle/>
          <a:p>
            <a:pPr>
              <a:spcBef>
                <a:spcPts val="0"/>
              </a:spcBef>
              <a:spcAft>
                <a:spcPts val="0"/>
              </a:spcAft>
            </a:pPr>
            <a:r>
              <a:rPr lang="en-US" sz="2400" dirty="0" smtClean="0"/>
              <a:t>The questions for this category of medications follow the same pattern as the statin medication questions.</a:t>
            </a:r>
          </a:p>
          <a:p>
            <a:pPr>
              <a:spcBef>
                <a:spcPts val="0"/>
              </a:spcBef>
              <a:spcAft>
                <a:spcPts val="0"/>
              </a:spcAft>
            </a:pPr>
            <a:endParaRPr lang="en-US" sz="2400" dirty="0" smtClean="0"/>
          </a:p>
          <a:p>
            <a:pPr>
              <a:spcBef>
                <a:spcPts val="0"/>
              </a:spcBef>
              <a:spcAft>
                <a:spcPts val="0"/>
              </a:spcAft>
            </a:pPr>
            <a:r>
              <a:rPr lang="en-US" sz="2400" dirty="0" smtClean="0"/>
              <a:t>Q29 DCANTHRM2 - Prepopulated “yes” or “no” - </a:t>
            </a:r>
          </a:p>
          <a:p>
            <a:pPr>
              <a:spcBef>
                <a:spcPts val="0"/>
              </a:spcBef>
              <a:spcAft>
                <a:spcPts val="0"/>
              </a:spcAft>
            </a:pPr>
            <a:r>
              <a:rPr lang="en-US" sz="2400" dirty="0" smtClean="0"/>
              <a:t>Q30 VDCANTHRM - Abstractor validates “yes” or “no”</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743200"/>
            <a:ext cx="6934200" cy="3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1897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913"/>
            <a:ext cx="5791200" cy="533082"/>
          </a:xfrm>
        </p:spPr>
        <p:txBody>
          <a:bodyPr>
            <a:normAutofit fontScale="90000"/>
          </a:bodyPr>
          <a:lstStyle/>
          <a:p>
            <a:r>
              <a:rPr lang="en-US" dirty="0" smtClean="0"/>
              <a:t>Q31 </a:t>
            </a:r>
            <a:r>
              <a:rPr lang="en-US" dirty="0" err="1" smtClean="0"/>
              <a:t>wchanthrm</a:t>
            </a:r>
            <a:endParaRPr lang="en-US" dirty="0"/>
          </a:p>
        </p:txBody>
      </p:sp>
      <p:sp>
        <p:nvSpPr>
          <p:cNvPr id="3" name="Content Placeholder 2"/>
          <p:cNvSpPr>
            <a:spLocks noGrp="1"/>
          </p:cNvSpPr>
          <p:nvPr>
            <p:ph idx="1"/>
          </p:nvPr>
        </p:nvSpPr>
        <p:spPr>
          <a:xfrm>
            <a:off x="914400" y="914400"/>
            <a:ext cx="7239000" cy="4373563"/>
          </a:xfrm>
        </p:spPr>
        <p:txBody>
          <a:bodyPr>
            <a:normAutofit/>
          </a:bodyPr>
          <a:lstStyle/>
          <a:p>
            <a:endParaRPr lang="en-US" sz="28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796995"/>
            <a:ext cx="7696200" cy="476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6319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Special notes</a:t>
            </a:r>
            <a:endParaRPr lang="en-US" dirty="0"/>
          </a:p>
        </p:txBody>
      </p:sp>
      <p:sp>
        <p:nvSpPr>
          <p:cNvPr id="3" name="Content Placeholder 2"/>
          <p:cNvSpPr>
            <a:spLocks noGrp="1"/>
          </p:cNvSpPr>
          <p:nvPr>
            <p:ph idx="1"/>
          </p:nvPr>
        </p:nvSpPr>
        <p:spPr>
          <a:xfrm>
            <a:off x="457200" y="990600"/>
            <a:ext cx="8001000" cy="5135563"/>
          </a:xfrm>
        </p:spPr>
        <p:txBody>
          <a:bodyPr>
            <a:normAutofit/>
          </a:bodyPr>
          <a:lstStyle/>
          <a:p>
            <a:pPr>
              <a:spcBef>
                <a:spcPts val="0"/>
              </a:spcBef>
              <a:spcAft>
                <a:spcPts val="0"/>
              </a:spcAft>
            </a:pPr>
            <a:r>
              <a:rPr lang="en-US" sz="2400" dirty="0" smtClean="0"/>
              <a:t>You notice in WCHANTHRM it says: </a:t>
            </a:r>
          </a:p>
          <a:p>
            <a:pPr>
              <a:spcBef>
                <a:spcPts val="0"/>
              </a:spcBef>
              <a:spcAft>
                <a:spcPts val="0"/>
              </a:spcAft>
            </a:pPr>
            <a:r>
              <a:rPr lang="en-US" sz="2400" dirty="0" smtClean="0"/>
              <a:t>Indicate all that apply:</a:t>
            </a:r>
          </a:p>
          <a:p>
            <a:pPr>
              <a:spcBef>
                <a:spcPts val="0"/>
              </a:spcBef>
              <a:spcAft>
                <a:spcPts val="0"/>
              </a:spcAft>
            </a:pPr>
            <a:endParaRPr lang="en-US" sz="2400" dirty="0" smtClean="0"/>
          </a:p>
          <a:p>
            <a:pPr>
              <a:spcBef>
                <a:spcPts val="0"/>
              </a:spcBef>
              <a:spcAft>
                <a:spcPts val="0"/>
              </a:spcAft>
            </a:pPr>
            <a:r>
              <a:rPr lang="en-US" sz="2400" dirty="0" smtClean="0"/>
              <a:t>This </a:t>
            </a:r>
            <a:r>
              <a:rPr lang="en-US" sz="2400" dirty="0"/>
              <a:t>list of medications is not all inclusive. </a:t>
            </a:r>
            <a:endParaRPr lang="en-US" sz="2400" dirty="0" smtClean="0"/>
          </a:p>
          <a:p>
            <a:pPr>
              <a:spcBef>
                <a:spcPts val="0"/>
              </a:spcBef>
              <a:spcAft>
                <a:spcPts val="0"/>
              </a:spcAft>
            </a:pPr>
            <a:endParaRPr lang="en-US" sz="2400" dirty="0" smtClean="0"/>
          </a:p>
          <a:p>
            <a:pPr>
              <a:spcBef>
                <a:spcPts val="0"/>
              </a:spcBef>
              <a:spcAft>
                <a:spcPts val="0"/>
              </a:spcAft>
            </a:pPr>
            <a:r>
              <a:rPr lang="en-US" sz="2400" dirty="0" smtClean="0"/>
              <a:t>If options are auto-filled, please review carefully to determine if other antithrombotic medications were prescribed at discharge.</a:t>
            </a:r>
          </a:p>
          <a:p>
            <a:pPr>
              <a:spcBef>
                <a:spcPts val="0"/>
              </a:spcBef>
              <a:spcAft>
                <a:spcPts val="0"/>
              </a:spcAft>
            </a:pPr>
            <a:endParaRPr lang="en-US" sz="2400" dirty="0"/>
          </a:p>
          <a:p>
            <a:pPr>
              <a:spcBef>
                <a:spcPts val="0"/>
              </a:spcBef>
              <a:spcAft>
                <a:spcPts val="0"/>
              </a:spcAft>
            </a:pPr>
            <a:r>
              <a:rPr lang="en-US" sz="2400" dirty="0"/>
              <a:t>Some medications used for antithrombotic therapy are also used for anticoagulant therapy.</a:t>
            </a:r>
          </a:p>
          <a:p>
            <a:pPr>
              <a:spcBef>
                <a:spcPts val="0"/>
              </a:spcBef>
              <a:spcAft>
                <a:spcPts val="0"/>
              </a:spcAft>
            </a:pPr>
            <a:endParaRPr lang="en-US" sz="2400" dirty="0"/>
          </a:p>
        </p:txBody>
      </p:sp>
    </p:spTree>
    <p:extLst>
      <p:ext uri="{BB962C8B-B14F-4D97-AF65-F5344CB8AC3E}">
        <p14:creationId xmlns:p14="http://schemas.microsoft.com/office/powerpoint/2010/main" val="2919551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01000" cy="609282"/>
          </a:xfrm>
        </p:spPr>
        <p:txBody>
          <a:bodyPr>
            <a:normAutofit fontScale="90000"/>
          </a:bodyPr>
          <a:lstStyle/>
          <a:p>
            <a:r>
              <a:rPr lang="en-US" dirty="0"/>
              <a:t>ANTITHROMBOTIC MEDICATIONS </a:t>
            </a:r>
          </a:p>
        </p:txBody>
      </p:sp>
      <p:sp>
        <p:nvSpPr>
          <p:cNvPr id="3" name="Content Placeholder 2"/>
          <p:cNvSpPr>
            <a:spLocks noGrp="1"/>
          </p:cNvSpPr>
          <p:nvPr>
            <p:ph idx="1"/>
          </p:nvPr>
        </p:nvSpPr>
        <p:spPr>
          <a:xfrm>
            <a:off x="457200" y="914400"/>
            <a:ext cx="7924800" cy="5211763"/>
          </a:xfrm>
        </p:spPr>
        <p:txBody>
          <a:bodyPr/>
          <a:lstStyle/>
          <a:p>
            <a:pPr>
              <a:lnSpc>
                <a:spcPct val="160000"/>
              </a:lnSpc>
              <a:spcBef>
                <a:spcPts val="0"/>
              </a:spcBef>
              <a:spcAft>
                <a:spcPts val="0"/>
              </a:spcAft>
            </a:pPr>
            <a:r>
              <a:rPr lang="en-US" sz="2800" dirty="0"/>
              <a:t>Q32 </a:t>
            </a:r>
            <a:r>
              <a:rPr lang="en-US" sz="2800" cap="all" dirty="0"/>
              <a:t>othrant</a:t>
            </a:r>
            <a:r>
              <a:rPr lang="en-US" sz="2800" dirty="0"/>
              <a:t>2 </a:t>
            </a:r>
            <a:r>
              <a:rPr lang="en-US" dirty="0"/>
              <a:t>- If the antithrombotic medication was not one listed in </a:t>
            </a:r>
            <a:r>
              <a:rPr lang="en-US" dirty="0" err="1"/>
              <a:t>wchanthrm</a:t>
            </a:r>
            <a:r>
              <a:rPr lang="en-US" dirty="0"/>
              <a:t>, you will enter the name of the other antithrombotic medication prescribed at discharge.</a:t>
            </a:r>
          </a:p>
          <a:p>
            <a:pPr>
              <a:lnSpc>
                <a:spcPct val="160000"/>
              </a:lnSpc>
              <a:spcBef>
                <a:spcPts val="0"/>
              </a:spcBef>
              <a:spcAft>
                <a:spcPts val="0"/>
              </a:spcAft>
            </a:pPr>
            <a:r>
              <a:rPr lang="en-US" sz="2800" dirty="0"/>
              <a:t>Q33 </a:t>
            </a:r>
            <a:r>
              <a:rPr lang="en-US" sz="2800" cap="all" dirty="0" err="1"/>
              <a:t>vanth</a:t>
            </a:r>
            <a:r>
              <a:rPr lang="en-US" sz="2800" dirty="0"/>
              <a:t> and Q34 </a:t>
            </a:r>
            <a:r>
              <a:rPr lang="en-US" sz="2800" cap="all" dirty="0" err="1"/>
              <a:t>dtanth</a:t>
            </a:r>
            <a:r>
              <a:rPr lang="en-US" sz="2800" dirty="0"/>
              <a:t> </a:t>
            </a:r>
            <a:r>
              <a:rPr lang="en-US" dirty="0"/>
              <a:t>- questions to validate the location and date of documentation that an antithrombotic was prescribed at discharge.  </a:t>
            </a:r>
          </a:p>
          <a:p>
            <a:endParaRPr lang="en-US" dirty="0"/>
          </a:p>
        </p:txBody>
      </p:sp>
    </p:spTree>
    <p:extLst>
      <p:ext uri="{BB962C8B-B14F-4D97-AF65-F5344CB8AC3E}">
        <p14:creationId xmlns:p14="http://schemas.microsoft.com/office/powerpoint/2010/main" val="9474049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475" y="914400"/>
            <a:ext cx="687705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a:xfrm>
            <a:off x="457200" y="152718"/>
            <a:ext cx="8077200" cy="609282"/>
          </a:xfrm>
        </p:spPr>
        <p:txBody>
          <a:bodyPr>
            <a:normAutofit fontScale="90000"/>
          </a:bodyPr>
          <a:lstStyle/>
          <a:p>
            <a:r>
              <a:rPr lang="en-US" dirty="0" smtClean="0"/>
              <a:t>Q33 </a:t>
            </a:r>
            <a:r>
              <a:rPr lang="en-US" dirty="0" err="1" smtClean="0"/>
              <a:t>vanth</a:t>
            </a:r>
            <a:r>
              <a:rPr lang="en-US" dirty="0" smtClean="0"/>
              <a:t> &amp; q34 </a:t>
            </a:r>
            <a:r>
              <a:rPr lang="en-US" dirty="0" err="1" smtClean="0"/>
              <a:t>dtanth</a:t>
            </a:r>
            <a:endParaRPr lang="en-US" dirty="0"/>
          </a:p>
        </p:txBody>
      </p:sp>
    </p:spTree>
    <p:extLst>
      <p:ext uri="{BB962C8B-B14F-4D97-AF65-F5344CB8AC3E}">
        <p14:creationId xmlns:p14="http://schemas.microsoft.com/office/powerpoint/2010/main" val="3699494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96200" cy="609282"/>
          </a:xfrm>
        </p:spPr>
        <p:txBody>
          <a:bodyPr>
            <a:normAutofit fontScale="90000"/>
          </a:bodyPr>
          <a:lstStyle/>
          <a:p>
            <a:r>
              <a:rPr lang="en-US" dirty="0" smtClean="0"/>
              <a:t>Q35 </a:t>
            </a:r>
            <a:r>
              <a:rPr lang="en-US" dirty="0" err="1" smtClean="0"/>
              <a:t>olanth</a:t>
            </a:r>
            <a:endParaRPr lang="en-US" dirty="0"/>
          </a:p>
        </p:txBody>
      </p:sp>
      <p:sp>
        <p:nvSpPr>
          <p:cNvPr id="3" name="Content Placeholder 2"/>
          <p:cNvSpPr>
            <a:spLocks noGrp="1"/>
          </p:cNvSpPr>
          <p:nvPr>
            <p:ph idx="1"/>
          </p:nvPr>
        </p:nvSpPr>
        <p:spPr>
          <a:xfrm>
            <a:off x="504753" y="990600"/>
            <a:ext cx="8001000" cy="4983163"/>
          </a:xfrm>
        </p:spPr>
        <p:txBody>
          <a:bodyPr/>
          <a:lstStyle/>
          <a:p>
            <a:pPr>
              <a:spcBef>
                <a:spcPts val="0"/>
              </a:spcBef>
              <a:spcAft>
                <a:spcPts val="0"/>
              </a:spcAft>
            </a:pPr>
            <a:r>
              <a:rPr lang="en-US" dirty="0"/>
              <a:t>If you entered “yes” for  value </a:t>
            </a:r>
            <a:r>
              <a:rPr lang="en-US" dirty="0" smtClean="0"/>
              <a:t>10 </a:t>
            </a:r>
            <a:r>
              <a:rPr lang="en-US" dirty="0"/>
              <a:t>in </a:t>
            </a:r>
            <a:r>
              <a:rPr lang="en-US" dirty="0" smtClean="0"/>
              <a:t>VANTH, </a:t>
            </a:r>
            <a:r>
              <a:rPr lang="en-US" dirty="0"/>
              <a:t>you will answer:</a:t>
            </a:r>
          </a:p>
          <a:p>
            <a:pPr>
              <a:spcBef>
                <a:spcPts val="0"/>
              </a:spcBef>
              <a:spcAft>
                <a:spcPts val="0"/>
              </a:spcAft>
            </a:pPr>
            <a:endParaRPr lang="en-US" b="0" dirty="0"/>
          </a:p>
          <a:p>
            <a:pPr>
              <a:spcBef>
                <a:spcPts val="0"/>
              </a:spcBef>
              <a:spcAft>
                <a:spcPts val="0"/>
              </a:spcAft>
            </a:pPr>
            <a:endParaRPr lang="en-US" dirty="0"/>
          </a:p>
        </p:txBody>
      </p:sp>
      <p:pic>
        <p:nvPicPr>
          <p:cNvPr id="1024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62004"/>
          <a:stretch/>
        </p:blipFill>
        <p:spPr bwMode="auto">
          <a:xfrm>
            <a:off x="780906" y="1447800"/>
            <a:ext cx="7448694"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2495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a:t>Q36 </a:t>
            </a:r>
            <a:r>
              <a:rPr lang="en-US" dirty="0" err="1"/>
              <a:t>ynoanthrm</a:t>
            </a:r>
            <a:endParaRPr lang="en-US" dirty="0"/>
          </a:p>
        </p:txBody>
      </p:sp>
      <p:sp>
        <p:nvSpPr>
          <p:cNvPr id="3" name="Content Placeholder 2"/>
          <p:cNvSpPr>
            <a:spLocks noGrp="1"/>
          </p:cNvSpPr>
          <p:nvPr>
            <p:ph idx="1"/>
          </p:nvPr>
        </p:nvSpPr>
        <p:spPr>
          <a:xfrm>
            <a:off x="457200" y="914400"/>
            <a:ext cx="8001000" cy="5211763"/>
          </a:xfrm>
        </p:spPr>
        <p:txBody>
          <a:bodyPr/>
          <a:lstStyle/>
          <a:p>
            <a:r>
              <a:rPr lang="en-US" dirty="0" smtClean="0"/>
              <a:t>If there was no documentation that an antithrombotic was prescribed at discharge you will answer this question:</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In this case, it was auto-filled as 95 because VDCANTHRM (Is there documentation in the medical record that an antithrombotic medication was prescribed at discharge?) was answered yes.</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752600"/>
            <a:ext cx="8115449"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0230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a:t/>
            </a:r>
            <a:br>
              <a:rPr lang="en-US" dirty="0"/>
            </a:br>
            <a:r>
              <a:rPr lang="en-US" dirty="0"/>
              <a:t>Q36 </a:t>
            </a:r>
            <a:r>
              <a:rPr lang="en-US" dirty="0" err="1" smtClean="0"/>
              <a:t>vynoanthrm</a:t>
            </a:r>
            <a:endParaRPr lang="en-US" dirty="0"/>
          </a:p>
        </p:txBody>
      </p:sp>
      <p:sp>
        <p:nvSpPr>
          <p:cNvPr id="3" name="Content Placeholder 2"/>
          <p:cNvSpPr>
            <a:spLocks noGrp="1"/>
          </p:cNvSpPr>
          <p:nvPr>
            <p:ph idx="1"/>
          </p:nvPr>
        </p:nvSpPr>
        <p:spPr>
          <a:xfrm>
            <a:off x="457200" y="762000"/>
            <a:ext cx="7620000" cy="5364163"/>
          </a:xfrm>
        </p:spPr>
        <p:txBody>
          <a:bodyPr/>
          <a:lstStyle/>
          <a:p>
            <a:r>
              <a:rPr lang="en-US" dirty="0" smtClean="0"/>
              <a:t>Validation </a:t>
            </a:r>
            <a:r>
              <a:rPr lang="en-US" dirty="0"/>
              <a:t>question for location of documentation of reason for not prescribing antithrombotic at </a:t>
            </a:r>
            <a:r>
              <a:rPr lang="en-US" dirty="0" smtClean="0"/>
              <a:t>discharge</a:t>
            </a:r>
          </a:p>
          <a:p>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429142"/>
            <a:ext cx="7310407" cy="4743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6441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58200" cy="609282"/>
          </a:xfrm>
        </p:spPr>
        <p:txBody>
          <a:bodyPr>
            <a:normAutofit fontScale="90000"/>
          </a:bodyPr>
          <a:lstStyle/>
          <a:p>
            <a:r>
              <a:rPr lang="en-US" dirty="0" smtClean="0"/>
              <a:t>Q38 </a:t>
            </a:r>
            <a:r>
              <a:rPr lang="en-US" dirty="0" err="1" smtClean="0"/>
              <a:t>othrsnloc</a:t>
            </a:r>
            <a:endParaRPr lang="en-US" cap="none" dirty="0"/>
          </a:p>
        </p:txBody>
      </p:sp>
      <p:sp>
        <p:nvSpPr>
          <p:cNvPr id="3" name="Content Placeholder 2"/>
          <p:cNvSpPr>
            <a:spLocks noGrp="1"/>
          </p:cNvSpPr>
          <p:nvPr>
            <p:ph idx="1"/>
          </p:nvPr>
        </p:nvSpPr>
        <p:spPr>
          <a:xfrm>
            <a:off x="457200" y="1219200"/>
            <a:ext cx="8077200" cy="4906963"/>
          </a:xfrm>
        </p:spPr>
        <p:txBody>
          <a:bodyPr/>
          <a:lstStyle/>
          <a:p>
            <a:pPr>
              <a:spcBef>
                <a:spcPts val="0"/>
              </a:spcBef>
              <a:spcAft>
                <a:spcPts val="0"/>
              </a:spcAft>
            </a:pPr>
            <a:r>
              <a:rPr lang="en-US" dirty="0"/>
              <a:t>If you entered “yes” for </a:t>
            </a:r>
            <a:r>
              <a:rPr lang="en-US" dirty="0" smtClean="0"/>
              <a:t>value </a:t>
            </a:r>
            <a:r>
              <a:rPr lang="en-US" dirty="0"/>
              <a:t>12 in </a:t>
            </a:r>
            <a:r>
              <a:rPr lang="en-US" dirty="0" smtClean="0"/>
              <a:t>VYNOANTH, </a:t>
            </a:r>
            <a:r>
              <a:rPr lang="en-US" dirty="0"/>
              <a:t>you will answer:</a:t>
            </a:r>
          </a:p>
          <a:p>
            <a:pPr>
              <a:spcBef>
                <a:spcPts val="0"/>
              </a:spcBef>
              <a:spcAft>
                <a:spcPts val="0"/>
              </a:spcAft>
            </a:pPr>
            <a:endParaRPr lang="en-US" b="0" dirty="0"/>
          </a:p>
          <a:p>
            <a:pPr>
              <a:spcBef>
                <a:spcPts val="0"/>
              </a:spcBef>
              <a:spcAft>
                <a:spcPts val="0"/>
              </a:spcAft>
            </a:pPr>
            <a:r>
              <a:rPr lang="en-US" dirty="0"/>
              <a:t>Enter the other location where documentation of a reason for not prescribing </a:t>
            </a:r>
            <a:r>
              <a:rPr lang="en-US" dirty="0" smtClean="0"/>
              <a:t>antithrombotic </a:t>
            </a:r>
            <a:r>
              <a:rPr lang="en-US" dirty="0"/>
              <a:t>therapy at discharge was found in the medical record</a:t>
            </a:r>
            <a:r>
              <a:rPr lang="en-US" dirty="0" smtClean="0"/>
              <a:t>.</a:t>
            </a:r>
            <a:endParaRPr lang="en-US" dirty="0"/>
          </a:p>
          <a:p>
            <a:pPr>
              <a:spcBef>
                <a:spcPts val="0"/>
              </a:spcBef>
              <a:spcAft>
                <a:spcPts val="0"/>
              </a:spcAft>
            </a:pPr>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971800"/>
            <a:ext cx="373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9001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533082"/>
          </a:xfrm>
        </p:spPr>
        <p:txBody>
          <a:bodyPr>
            <a:normAutofit fontScale="90000"/>
          </a:bodyPr>
          <a:lstStyle/>
          <a:p>
            <a:r>
              <a:rPr lang="en-US" dirty="0" smtClean="0"/>
              <a:t>Anticoagulant medications</a:t>
            </a:r>
            <a:endParaRPr lang="en-US" dirty="0"/>
          </a:p>
        </p:txBody>
      </p:sp>
      <p:sp>
        <p:nvSpPr>
          <p:cNvPr id="3" name="Content Placeholder 2"/>
          <p:cNvSpPr>
            <a:spLocks noGrp="1"/>
          </p:cNvSpPr>
          <p:nvPr>
            <p:ph idx="1"/>
          </p:nvPr>
        </p:nvSpPr>
        <p:spPr>
          <a:xfrm>
            <a:off x="457200" y="838200"/>
            <a:ext cx="8153400" cy="5287963"/>
          </a:xfrm>
        </p:spPr>
        <p:txBody>
          <a:bodyPr/>
          <a:lstStyle/>
          <a:p>
            <a:r>
              <a:rPr lang="en-US" sz="2400" dirty="0" smtClean="0"/>
              <a:t>Questions 39 - 48 similar to the questions on antithrombotics, but are related to anticoagulant medications prescribed at discharge</a:t>
            </a:r>
          </a:p>
          <a:p>
            <a:pPr>
              <a:lnSpc>
                <a:spcPct val="150000"/>
              </a:lnSpc>
              <a:spcBef>
                <a:spcPts val="0"/>
              </a:spcBef>
              <a:spcAft>
                <a:spcPts val="0"/>
              </a:spcAft>
            </a:pPr>
            <a:r>
              <a:rPr lang="en-US" sz="2400" dirty="0" smtClean="0"/>
              <a:t>Q39 </a:t>
            </a:r>
            <a:r>
              <a:rPr lang="en-US" sz="2400" cap="all" dirty="0" err="1" smtClean="0"/>
              <a:t>anticoag</a:t>
            </a:r>
            <a:r>
              <a:rPr lang="en-US" sz="2400" dirty="0" smtClean="0"/>
              <a:t> </a:t>
            </a:r>
            <a:r>
              <a:rPr lang="en-US" sz="2400" dirty="0"/>
              <a:t>- Prepopulated “yes” or “no”</a:t>
            </a:r>
          </a:p>
          <a:p>
            <a:pPr>
              <a:lnSpc>
                <a:spcPct val="150000"/>
              </a:lnSpc>
              <a:spcBef>
                <a:spcPts val="0"/>
              </a:spcBef>
              <a:spcAft>
                <a:spcPts val="0"/>
              </a:spcAft>
            </a:pPr>
            <a:r>
              <a:rPr lang="en-US" sz="2400" dirty="0" smtClean="0"/>
              <a:t>Q40 </a:t>
            </a:r>
            <a:r>
              <a:rPr lang="en-US" sz="2400" cap="all" dirty="0" err="1" smtClean="0"/>
              <a:t>vanticoag</a:t>
            </a:r>
            <a:r>
              <a:rPr lang="en-US" sz="2400" dirty="0" smtClean="0"/>
              <a:t> </a:t>
            </a:r>
            <a:r>
              <a:rPr lang="en-US" sz="2400" dirty="0"/>
              <a:t>- Abstractor validates “yes” or “no”</a:t>
            </a:r>
          </a:p>
          <a:p>
            <a:pPr>
              <a:lnSpc>
                <a:spcPct val="150000"/>
              </a:lnSpc>
              <a:spcBef>
                <a:spcPts val="0"/>
              </a:spcBef>
              <a:spcAft>
                <a:spcPts val="0"/>
              </a:spcAft>
            </a:pPr>
            <a:r>
              <a:rPr lang="en-US" sz="2400" dirty="0" smtClean="0"/>
              <a:t>Q41 </a:t>
            </a:r>
            <a:r>
              <a:rPr lang="en-US" sz="2400" cap="all" dirty="0" err="1" smtClean="0"/>
              <a:t>wchcoag</a:t>
            </a:r>
            <a:r>
              <a:rPr lang="en-US" sz="2400" dirty="0" smtClean="0"/>
              <a:t> </a:t>
            </a:r>
            <a:r>
              <a:rPr lang="en-US" sz="2400" dirty="0"/>
              <a:t>- Which </a:t>
            </a:r>
            <a:r>
              <a:rPr lang="en-US" sz="2400" dirty="0" smtClean="0"/>
              <a:t>anticoagulant </a:t>
            </a:r>
            <a:r>
              <a:rPr lang="en-US" sz="2400" dirty="0"/>
              <a:t>medication</a:t>
            </a:r>
          </a:p>
          <a:p>
            <a:endParaRPr lang="en-US" dirty="0"/>
          </a:p>
        </p:txBody>
      </p:sp>
    </p:spTree>
    <p:extLst>
      <p:ext uri="{BB962C8B-B14F-4D97-AF65-F5344CB8AC3E}">
        <p14:creationId xmlns:p14="http://schemas.microsoft.com/office/powerpoint/2010/main" val="91296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85482"/>
          </a:xfrm>
        </p:spPr>
        <p:txBody>
          <a:bodyPr/>
          <a:lstStyle/>
          <a:p>
            <a:r>
              <a:rPr lang="en-US" dirty="0"/>
              <a:t>Data Elements</a:t>
            </a:r>
          </a:p>
        </p:txBody>
      </p:sp>
      <p:sp>
        <p:nvSpPr>
          <p:cNvPr id="3" name="Content Placeholder 2"/>
          <p:cNvSpPr>
            <a:spLocks noGrp="1"/>
          </p:cNvSpPr>
          <p:nvPr>
            <p:ph idx="1"/>
          </p:nvPr>
        </p:nvSpPr>
        <p:spPr>
          <a:xfrm>
            <a:off x="457200" y="1066800"/>
            <a:ext cx="8077200" cy="5059363"/>
          </a:xfrm>
        </p:spPr>
        <p:txBody>
          <a:bodyPr/>
          <a:lstStyle/>
          <a:p>
            <a:pPr marL="342900" indent="-342900">
              <a:buFont typeface="Wingdings" panose="05000000000000000000" pitchFamily="2" charset="2"/>
              <a:buChar char="q"/>
            </a:pPr>
            <a:r>
              <a:rPr lang="en-US" dirty="0" smtClean="0"/>
              <a:t>New data elements to validate prepopulated data supplied by VHA </a:t>
            </a:r>
          </a:p>
          <a:p>
            <a:pPr marL="640080" indent="-342900">
              <a:buFont typeface="Wingdings" panose="05000000000000000000" pitchFamily="2" charset="2"/>
              <a:buChar char="§"/>
            </a:pPr>
            <a:endParaRPr lang="en-US" dirty="0" smtClean="0"/>
          </a:p>
          <a:p>
            <a:pPr marL="342900" indent="-342900">
              <a:buFont typeface="Wingdings" panose="05000000000000000000" pitchFamily="2" charset="2"/>
              <a:buChar char="q"/>
            </a:pPr>
            <a:r>
              <a:rPr lang="en-US" dirty="0"/>
              <a:t>New data elements to </a:t>
            </a:r>
            <a:r>
              <a:rPr lang="en-US" dirty="0" smtClean="0"/>
              <a:t>validate location of data elements in record</a:t>
            </a:r>
            <a:endParaRPr lang="en-US" dirty="0"/>
          </a:p>
        </p:txBody>
      </p:sp>
    </p:spTree>
    <p:extLst>
      <p:ext uri="{BB962C8B-B14F-4D97-AF65-F5344CB8AC3E}">
        <p14:creationId xmlns:p14="http://schemas.microsoft.com/office/powerpoint/2010/main" val="32770089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533082"/>
          </a:xfrm>
        </p:spPr>
        <p:txBody>
          <a:bodyPr>
            <a:normAutofit fontScale="90000"/>
          </a:bodyPr>
          <a:lstStyle/>
          <a:p>
            <a:r>
              <a:rPr lang="en-US" dirty="0"/>
              <a:t>Special notes</a:t>
            </a:r>
          </a:p>
        </p:txBody>
      </p:sp>
      <p:sp>
        <p:nvSpPr>
          <p:cNvPr id="3" name="Content Placeholder 2"/>
          <p:cNvSpPr>
            <a:spLocks noGrp="1"/>
          </p:cNvSpPr>
          <p:nvPr>
            <p:ph idx="1"/>
          </p:nvPr>
        </p:nvSpPr>
        <p:spPr>
          <a:xfrm>
            <a:off x="457200" y="838200"/>
            <a:ext cx="8001000" cy="5287963"/>
          </a:xfrm>
        </p:spPr>
        <p:txBody>
          <a:bodyPr/>
          <a:lstStyle/>
          <a:p>
            <a:pPr>
              <a:spcBef>
                <a:spcPts val="0"/>
              </a:spcBef>
              <a:spcAft>
                <a:spcPts val="0"/>
              </a:spcAft>
            </a:pPr>
            <a:r>
              <a:rPr lang="en-US" sz="2400" dirty="0" smtClean="0"/>
              <a:t>Q41 WCHCOAG </a:t>
            </a:r>
            <a:endParaRPr lang="en-US" sz="2400" dirty="0"/>
          </a:p>
          <a:p>
            <a:pPr>
              <a:spcBef>
                <a:spcPts val="0"/>
              </a:spcBef>
              <a:spcAft>
                <a:spcPts val="0"/>
              </a:spcAft>
            </a:pPr>
            <a:r>
              <a:rPr lang="en-US" sz="2400" dirty="0"/>
              <a:t> </a:t>
            </a:r>
            <a:r>
              <a:rPr lang="en-US" sz="2400" b="0" dirty="0"/>
              <a:t>Which </a:t>
            </a:r>
            <a:r>
              <a:rPr lang="en-US" sz="2400" b="0" dirty="0" smtClean="0"/>
              <a:t>anticoagulant </a:t>
            </a:r>
            <a:r>
              <a:rPr lang="en-US" sz="2400" b="0" dirty="0"/>
              <a:t>medication was prescribed at discharge? </a:t>
            </a:r>
            <a:r>
              <a:rPr lang="en-US" sz="2400" dirty="0"/>
              <a:t>Indicate all that apply:</a:t>
            </a:r>
          </a:p>
          <a:p>
            <a:pPr>
              <a:spcBef>
                <a:spcPts val="0"/>
              </a:spcBef>
              <a:spcAft>
                <a:spcPts val="0"/>
              </a:spcAft>
            </a:pPr>
            <a:endParaRPr lang="en-US" sz="2400" dirty="0"/>
          </a:p>
          <a:p>
            <a:pPr>
              <a:spcBef>
                <a:spcPts val="0"/>
              </a:spcBef>
              <a:spcAft>
                <a:spcPts val="0"/>
              </a:spcAft>
            </a:pPr>
            <a:r>
              <a:rPr lang="en-US" sz="2400" dirty="0"/>
              <a:t>This list of medications is not all inclusive. </a:t>
            </a:r>
          </a:p>
          <a:p>
            <a:pPr>
              <a:spcBef>
                <a:spcPts val="0"/>
              </a:spcBef>
              <a:spcAft>
                <a:spcPts val="0"/>
              </a:spcAft>
            </a:pPr>
            <a:endParaRPr lang="en-US" sz="2400" dirty="0"/>
          </a:p>
          <a:p>
            <a:pPr>
              <a:spcBef>
                <a:spcPts val="0"/>
              </a:spcBef>
              <a:spcAft>
                <a:spcPts val="0"/>
              </a:spcAft>
            </a:pPr>
            <a:r>
              <a:rPr lang="en-US" sz="2400" dirty="0"/>
              <a:t>If options are auto-filled, please review carefully to determine if other </a:t>
            </a:r>
            <a:r>
              <a:rPr lang="en-US" sz="2400" dirty="0" smtClean="0"/>
              <a:t>anticoagulant medications </a:t>
            </a:r>
            <a:r>
              <a:rPr lang="en-US" sz="2400" dirty="0"/>
              <a:t>were prescribed at discharge.</a:t>
            </a:r>
          </a:p>
          <a:p>
            <a:pPr>
              <a:spcBef>
                <a:spcPts val="0"/>
              </a:spcBef>
              <a:spcAft>
                <a:spcPts val="0"/>
              </a:spcAft>
            </a:pPr>
            <a:endParaRPr lang="en-US" sz="2400" dirty="0"/>
          </a:p>
          <a:p>
            <a:pPr>
              <a:spcBef>
                <a:spcPts val="0"/>
              </a:spcBef>
              <a:spcAft>
                <a:spcPts val="0"/>
              </a:spcAft>
            </a:pPr>
            <a:r>
              <a:rPr lang="en-US" sz="2400" dirty="0"/>
              <a:t>Some medications used for anticoagulant </a:t>
            </a:r>
            <a:r>
              <a:rPr lang="en-US" sz="2400" dirty="0" smtClean="0"/>
              <a:t>therapy </a:t>
            </a:r>
            <a:r>
              <a:rPr lang="en-US" sz="2400" dirty="0"/>
              <a:t>are also used for antithrombotic </a:t>
            </a:r>
            <a:r>
              <a:rPr lang="en-US" sz="2400" dirty="0" smtClean="0"/>
              <a:t>therapy</a:t>
            </a:r>
            <a:r>
              <a:rPr lang="en-US" sz="2400" dirty="0"/>
              <a:t>.</a:t>
            </a:r>
          </a:p>
          <a:p>
            <a:endParaRPr lang="en-US" dirty="0"/>
          </a:p>
        </p:txBody>
      </p:sp>
    </p:spTree>
    <p:extLst>
      <p:ext uri="{BB962C8B-B14F-4D97-AF65-F5344CB8AC3E}">
        <p14:creationId xmlns:p14="http://schemas.microsoft.com/office/powerpoint/2010/main" val="91665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848600" cy="609282"/>
          </a:xfrm>
        </p:spPr>
        <p:txBody>
          <a:bodyPr>
            <a:normAutofit fontScale="90000"/>
          </a:bodyPr>
          <a:lstStyle/>
          <a:p>
            <a:r>
              <a:rPr lang="en-US" dirty="0"/>
              <a:t>Anticoagulant medications</a:t>
            </a:r>
          </a:p>
        </p:txBody>
      </p:sp>
      <p:sp>
        <p:nvSpPr>
          <p:cNvPr id="3" name="Content Placeholder 2"/>
          <p:cNvSpPr>
            <a:spLocks noGrp="1"/>
          </p:cNvSpPr>
          <p:nvPr>
            <p:ph idx="1"/>
          </p:nvPr>
        </p:nvSpPr>
        <p:spPr>
          <a:xfrm>
            <a:off x="457200" y="1295400"/>
            <a:ext cx="8001000" cy="4830763"/>
          </a:xfrm>
        </p:spPr>
        <p:txBody>
          <a:bodyPr/>
          <a:lstStyle/>
          <a:p>
            <a:pPr>
              <a:lnSpc>
                <a:spcPct val="160000"/>
              </a:lnSpc>
              <a:spcBef>
                <a:spcPts val="0"/>
              </a:spcBef>
              <a:spcAft>
                <a:spcPts val="0"/>
              </a:spcAft>
            </a:pPr>
            <a:r>
              <a:rPr lang="en-US" sz="2400" cap="all" dirty="0"/>
              <a:t>Q42 </a:t>
            </a:r>
            <a:r>
              <a:rPr lang="en-US" sz="2400" cap="all" dirty="0" err="1"/>
              <a:t>othcoag</a:t>
            </a:r>
            <a:r>
              <a:rPr lang="en-US" sz="2400" cap="all" dirty="0"/>
              <a:t> </a:t>
            </a:r>
            <a:r>
              <a:rPr lang="en-US" dirty="0"/>
              <a:t>- If the anticoagulant medication was not one listed in </a:t>
            </a:r>
            <a:r>
              <a:rPr lang="en-US" dirty="0" err="1"/>
              <a:t>wchcoag</a:t>
            </a:r>
            <a:r>
              <a:rPr lang="en-US" dirty="0"/>
              <a:t>, you will enter the name of the other anticoagulant medication prescribed at discharge.</a:t>
            </a:r>
          </a:p>
          <a:p>
            <a:pPr>
              <a:lnSpc>
                <a:spcPct val="160000"/>
              </a:lnSpc>
              <a:spcBef>
                <a:spcPts val="0"/>
              </a:spcBef>
              <a:spcAft>
                <a:spcPts val="0"/>
              </a:spcAft>
            </a:pPr>
            <a:endParaRPr lang="en-US" dirty="0" smtClean="0"/>
          </a:p>
          <a:p>
            <a:pPr>
              <a:lnSpc>
                <a:spcPct val="160000"/>
              </a:lnSpc>
              <a:spcBef>
                <a:spcPts val="0"/>
              </a:spcBef>
              <a:spcAft>
                <a:spcPts val="0"/>
              </a:spcAft>
            </a:pPr>
            <a:r>
              <a:rPr lang="en-US" sz="2400" cap="all" dirty="0" smtClean="0"/>
              <a:t>Q43 </a:t>
            </a:r>
            <a:r>
              <a:rPr lang="en-US" sz="2400" cap="all" dirty="0" err="1"/>
              <a:t>vcoag</a:t>
            </a:r>
            <a:r>
              <a:rPr lang="en-US" sz="2400" dirty="0"/>
              <a:t> and Q44 </a:t>
            </a:r>
            <a:r>
              <a:rPr lang="en-US" sz="2400" cap="all" dirty="0" err="1"/>
              <a:t>dtcoag</a:t>
            </a:r>
            <a:r>
              <a:rPr lang="en-US" sz="2400" dirty="0"/>
              <a:t> </a:t>
            </a:r>
            <a:r>
              <a:rPr lang="en-US" dirty="0"/>
              <a:t>- questions to validate the location and date of documentation that an anticoagulant was prescribed at discharge.  </a:t>
            </a:r>
          </a:p>
          <a:p>
            <a:endParaRPr lang="en-US" dirty="0"/>
          </a:p>
        </p:txBody>
      </p:sp>
    </p:spTree>
    <p:extLst>
      <p:ext uri="{BB962C8B-B14F-4D97-AF65-F5344CB8AC3E}">
        <p14:creationId xmlns:p14="http://schemas.microsoft.com/office/powerpoint/2010/main" val="27693172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77200" cy="5516563"/>
          </a:xfrm>
        </p:spPr>
        <p:txBody>
          <a:bodyPr/>
          <a:lstStyle/>
          <a:p>
            <a:pPr>
              <a:spcBef>
                <a:spcPts val="0"/>
              </a:spcBef>
              <a:spcAft>
                <a:spcPts val="0"/>
              </a:spcAft>
            </a:pPr>
            <a:r>
              <a:rPr lang="en-US" sz="2400" cap="all" dirty="0" smtClean="0"/>
              <a:t>Q45 </a:t>
            </a:r>
            <a:r>
              <a:rPr lang="en-US" sz="2400" cap="all" dirty="0" err="1" smtClean="0"/>
              <a:t>olcoag</a:t>
            </a:r>
            <a:r>
              <a:rPr lang="en-US" sz="2400" cap="all" dirty="0" smtClean="0"/>
              <a:t> </a:t>
            </a:r>
            <a:r>
              <a:rPr lang="en-US" dirty="0"/>
              <a:t>- question to enter the other location where documentation of prescription of an </a:t>
            </a:r>
            <a:r>
              <a:rPr lang="en-US" dirty="0" smtClean="0"/>
              <a:t>anticoagulant </a:t>
            </a:r>
            <a:r>
              <a:rPr lang="en-US" dirty="0"/>
              <a:t>medication at discharge was found in the medical record.</a:t>
            </a:r>
          </a:p>
          <a:p>
            <a:pPr>
              <a:spcBef>
                <a:spcPts val="0"/>
              </a:spcBef>
              <a:spcAft>
                <a:spcPts val="0"/>
              </a:spcAft>
            </a:pPr>
            <a:endParaRPr lang="en-US" dirty="0" smtClean="0"/>
          </a:p>
          <a:p>
            <a:pPr>
              <a:spcBef>
                <a:spcPts val="0"/>
              </a:spcBef>
              <a:spcAft>
                <a:spcPts val="0"/>
              </a:spcAft>
            </a:pPr>
            <a:r>
              <a:rPr lang="en-US" sz="2400" cap="all" dirty="0" smtClean="0"/>
              <a:t>Q46 </a:t>
            </a:r>
            <a:r>
              <a:rPr lang="en-US" sz="2400" cap="all" dirty="0" err="1" smtClean="0"/>
              <a:t>nocoag</a:t>
            </a:r>
            <a:r>
              <a:rPr lang="en-US" sz="2400" cap="all" dirty="0" smtClean="0"/>
              <a:t> </a:t>
            </a:r>
            <a:r>
              <a:rPr lang="en-US" dirty="0"/>
              <a:t>- documentation of a reason for not prescribing </a:t>
            </a:r>
            <a:r>
              <a:rPr lang="en-US" dirty="0" smtClean="0"/>
              <a:t>anticoagulant </a:t>
            </a:r>
            <a:r>
              <a:rPr lang="en-US" dirty="0"/>
              <a:t>at discharge.</a:t>
            </a:r>
          </a:p>
          <a:p>
            <a:pPr>
              <a:spcBef>
                <a:spcPts val="0"/>
              </a:spcBef>
              <a:spcAft>
                <a:spcPts val="0"/>
              </a:spcAft>
            </a:pPr>
            <a:endParaRPr lang="en-US" dirty="0" smtClean="0"/>
          </a:p>
          <a:p>
            <a:pPr>
              <a:spcBef>
                <a:spcPts val="0"/>
              </a:spcBef>
              <a:spcAft>
                <a:spcPts val="0"/>
              </a:spcAft>
            </a:pPr>
            <a:r>
              <a:rPr lang="en-US" sz="2400" cap="all" dirty="0" smtClean="0"/>
              <a:t>Q47 </a:t>
            </a:r>
            <a:r>
              <a:rPr lang="en-US" sz="2400" cap="all" dirty="0" err="1" smtClean="0"/>
              <a:t>vnocoag</a:t>
            </a:r>
            <a:r>
              <a:rPr lang="en-US" sz="2400" cap="all" dirty="0" smtClean="0"/>
              <a:t> </a:t>
            </a:r>
            <a:r>
              <a:rPr lang="en-US" dirty="0"/>
              <a:t>- validation question for location of documentation of reason for not prescribing </a:t>
            </a:r>
            <a:r>
              <a:rPr lang="en-US" dirty="0" smtClean="0"/>
              <a:t>anticoagulant </a:t>
            </a:r>
            <a:r>
              <a:rPr lang="en-US" dirty="0"/>
              <a:t>at discharge</a:t>
            </a:r>
          </a:p>
          <a:p>
            <a:pPr>
              <a:spcBef>
                <a:spcPts val="0"/>
              </a:spcBef>
              <a:spcAft>
                <a:spcPts val="0"/>
              </a:spcAft>
            </a:pPr>
            <a:endParaRPr lang="en-US" dirty="0" smtClean="0"/>
          </a:p>
          <a:p>
            <a:pPr>
              <a:spcBef>
                <a:spcPts val="0"/>
              </a:spcBef>
              <a:spcAft>
                <a:spcPts val="0"/>
              </a:spcAft>
            </a:pPr>
            <a:r>
              <a:rPr lang="en-US" sz="2400" cap="all" dirty="0" smtClean="0"/>
              <a:t>Q48 </a:t>
            </a:r>
            <a:r>
              <a:rPr lang="en-US" sz="2400" cap="all" dirty="0" err="1" smtClean="0"/>
              <a:t>olnocoag</a:t>
            </a:r>
            <a:r>
              <a:rPr lang="en-US" sz="2400" cap="all" dirty="0" smtClean="0"/>
              <a:t> </a:t>
            </a:r>
            <a:r>
              <a:rPr lang="en-US" dirty="0"/>
              <a:t>- question to enter the other location where documentation of a reason for not prescribing </a:t>
            </a:r>
            <a:r>
              <a:rPr lang="en-US" dirty="0" smtClean="0"/>
              <a:t>anticoagulant </a:t>
            </a:r>
            <a:r>
              <a:rPr lang="en-US" dirty="0"/>
              <a:t>at </a:t>
            </a:r>
            <a:r>
              <a:rPr lang="en-US" dirty="0" smtClean="0"/>
              <a:t>discharge was found </a:t>
            </a:r>
            <a:endParaRPr lang="en-US" dirty="0"/>
          </a:p>
          <a:p>
            <a:endParaRPr lang="en-US" dirty="0"/>
          </a:p>
        </p:txBody>
      </p:sp>
    </p:spTree>
    <p:extLst>
      <p:ext uri="{BB962C8B-B14F-4D97-AF65-F5344CB8AC3E}">
        <p14:creationId xmlns:p14="http://schemas.microsoft.com/office/powerpoint/2010/main" val="809333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791200" cy="533082"/>
          </a:xfrm>
        </p:spPr>
        <p:txBody>
          <a:bodyPr>
            <a:normAutofit fontScale="90000"/>
          </a:bodyPr>
          <a:lstStyle/>
          <a:p>
            <a:r>
              <a:rPr lang="en-US" dirty="0" smtClean="0"/>
              <a:t>scoring</a:t>
            </a:r>
            <a:endParaRPr lang="en-US" dirty="0"/>
          </a:p>
        </p:txBody>
      </p:sp>
      <p:sp>
        <p:nvSpPr>
          <p:cNvPr id="3" name="Content Placeholder 2"/>
          <p:cNvSpPr>
            <a:spLocks noGrp="1"/>
          </p:cNvSpPr>
          <p:nvPr>
            <p:ph idx="1"/>
          </p:nvPr>
        </p:nvSpPr>
        <p:spPr>
          <a:xfrm>
            <a:off x="457200" y="990600"/>
            <a:ext cx="8001000" cy="5135563"/>
          </a:xfrm>
        </p:spPr>
        <p:txBody>
          <a:bodyPr>
            <a:normAutofit/>
          </a:bodyPr>
          <a:lstStyle/>
          <a:p>
            <a:r>
              <a:rPr lang="en-US" sz="2800" cap="all" dirty="0" smtClean="0">
                <a:solidFill>
                  <a:schemeClr val="tx2"/>
                </a:solidFill>
              </a:rPr>
              <a:t>Stroke Measures:</a:t>
            </a:r>
          </a:p>
          <a:p>
            <a:pPr marL="640080" indent="-342900">
              <a:buFont typeface="Wingdings" panose="05000000000000000000" pitchFamily="2" charset="2"/>
              <a:buChar char="§"/>
            </a:pPr>
            <a:r>
              <a:rPr lang="en-US" sz="2400" dirty="0"/>
              <a:t>STK2 – Discharged on Antithrombotic Therapy</a:t>
            </a:r>
          </a:p>
          <a:p>
            <a:pPr marL="640080" indent="-342900">
              <a:buFont typeface="Wingdings" panose="05000000000000000000" pitchFamily="2" charset="2"/>
              <a:buChar char="§"/>
            </a:pPr>
            <a:r>
              <a:rPr lang="en-US" sz="2400" dirty="0"/>
              <a:t>STK3 – Anticoagulation Therapy on Discharge for Atrial Fibrillation/Flutter</a:t>
            </a:r>
          </a:p>
          <a:p>
            <a:pPr marL="640080" indent="-342900">
              <a:buFont typeface="Wingdings" panose="05000000000000000000" pitchFamily="2" charset="2"/>
              <a:buChar char="§"/>
            </a:pPr>
            <a:r>
              <a:rPr lang="en-US" sz="2400" dirty="0"/>
              <a:t>STK6 Discharged on Statin </a:t>
            </a:r>
            <a:r>
              <a:rPr lang="en-US" sz="2400" dirty="0" smtClean="0"/>
              <a:t>Medication      </a:t>
            </a:r>
            <a:endParaRPr lang="en-US" sz="2400" dirty="0"/>
          </a:p>
          <a:p>
            <a:r>
              <a:rPr lang="en-US" sz="2400" dirty="0" smtClean="0"/>
              <a:t>Scoring for all 3 measures based on abstracted data</a:t>
            </a:r>
          </a:p>
          <a:p>
            <a:endParaRPr lang="en-US" sz="2400" dirty="0"/>
          </a:p>
        </p:txBody>
      </p:sp>
    </p:spTree>
    <p:extLst>
      <p:ext uri="{BB962C8B-B14F-4D97-AF65-F5344CB8AC3E}">
        <p14:creationId xmlns:p14="http://schemas.microsoft.com/office/powerpoint/2010/main" val="477844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791200" cy="609600"/>
          </a:xfrm>
        </p:spPr>
        <p:txBody>
          <a:bodyPr>
            <a:normAutofit fontScale="90000"/>
          </a:bodyPr>
          <a:lstStyle/>
          <a:p>
            <a:r>
              <a:rPr lang="en-US" dirty="0" smtClean="0"/>
              <a:t>Scoring</a:t>
            </a:r>
            <a:endParaRPr lang="en-US" dirty="0"/>
          </a:p>
        </p:txBody>
      </p:sp>
      <p:sp>
        <p:nvSpPr>
          <p:cNvPr id="3" name="Content Placeholder 2"/>
          <p:cNvSpPr>
            <a:spLocks noGrp="1"/>
          </p:cNvSpPr>
          <p:nvPr>
            <p:ph idx="1"/>
          </p:nvPr>
        </p:nvSpPr>
        <p:spPr>
          <a:xfrm>
            <a:off x="457200" y="838200"/>
            <a:ext cx="8001000" cy="5410200"/>
          </a:xfrm>
        </p:spPr>
        <p:txBody>
          <a:bodyPr>
            <a:normAutofit fontScale="62500" lnSpcReduction="20000"/>
          </a:bodyPr>
          <a:lstStyle/>
          <a:p>
            <a:r>
              <a:rPr lang="en-US" sz="3200" dirty="0"/>
              <a:t>Exclusions common to </a:t>
            </a:r>
            <a:r>
              <a:rPr lang="en-US" sz="3200" dirty="0" smtClean="0"/>
              <a:t>all 3 measures:</a:t>
            </a:r>
          </a:p>
          <a:p>
            <a:pPr marL="342900" lvl="0" indent="-342900">
              <a:buFont typeface="Arial" panose="020B0604020202020204" pitchFamily="34" charset="0"/>
              <a:buChar char="•"/>
            </a:pPr>
            <a:r>
              <a:rPr lang="en-US" sz="2900" dirty="0" smtClean="0"/>
              <a:t>Acute-care </a:t>
            </a:r>
            <a:r>
              <a:rPr lang="en-US" sz="2900" dirty="0"/>
              <a:t>admission is elective</a:t>
            </a:r>
          </a:p>
          <a:p>
            <a:pPr marL="342900" lvl="0" indent="-342900">
              <a:buFont typeface="Arial" panose="020B0604020202020204" pitchFamily="34" charset="0"/>
              <a:buChar char="•"/>
            </a:pPr>
            <a:r>
              <a:rPr lang="en-US" sz="2900" dirty="0"/>
              <a:t>Date of discharge is &lt;</a:t>
            </a:r>
            <a:r>
              <a:rPr lang="en-US" sz="2900" dirty="0" smtClean="0"/>
              <a:t>11/01/17 </a:t>
            </a:r>
            <a:r>
              <a:rPr lang="en-US" sz="2900" dirty="0"/>
              <a:t>or after 11/30/17</a:t>
            </a:r>
          </a:p>
          <a:p>
            <a:pPr marL="342900" lvl="0" indent="-342900">
              <a:buFont typeface="Arial" panose="020B0604020202020204" pitchFamily="34" charset="0"/>
              <a:buChar char="•"/>
            </a:pPr>
            <a:r>
              <a:rPr lang="en-US" sz="2900" dirty="0"/>
              <a:t>Length of stay is &gt;120 days</a:t>
            </a:r>
          </a:p>
          <a:p>
            <a:pPr marL="342900" lvl="0" indent="-342900">
              <a:buFont typeface="Arial" panose="020B0604020202020204" pitchFamily="34" charset="0"/>
              <a:buChar char="•"/>
            </a:pPr>
            <a:r>
              <a:rPr lang="en-US" sz="2900" dirty="0"/>
              <a:t>Patient age &lt;18</a:t>
            </a:r>
          </a:p>
          <a:p>
            <a:pPr marL="342900" lvl="0" indent="-342900">
              <a:buFont typeface="Arial" panose="020B0604020202020204" pitchFamily="34" charset="0"/>
              <a:buChar char="•"/>
            </a:pPr>
            <a:r>
              <a:rPr lang="en-US" sz="2900" dirty="0"/>
              <a:t>Principal Diagnosis Code (ICD-10-CM) is not Ischemic Stroke</a:t>
            </a:r>
          </a:p>
          <a:p>
            <a:pPr marL="342900" lvl="0" indent="-342900">
              <a:buFont typeface="Arial" panose="020B0604020202020204" pitchFamily="34" charset="0"/>
              <a:buChar char="•"/>
            </a:pPr>
            <a:r>
              <a:rPr lang="en-US" sz="2900" dirty="0"/>
              <a:t>Discharge disposition:</a:t>
            </a:r>
          </a:p>
          <a:p>
            <a:pPr lvl="0"/>
            <a:r>
              <a:rPr lang="en-US" sz="2900" dirty="0">
                <a:sym typeface="Symbol"/>
              </a:rPr>
              <a:t> </a:t>
            </a:r>
            <a:r>
              <a:rPr lang="en-US" sz="2900" dirty="0" smtClean="0">
                <a:sym typeface="Symbol"/>
              </a:rPr>
              <a:t>     *   </a:t>
            </a:r>
            <a:r>
              <a:rPr lang="en-US" sz="2900" dirty="0" smtClean="0"/>
              <a:t>to </a:t>
            </a:r>
            <a:r>
              <a:rPr lang="en-US" sz="2900" dirty="0"/>
              <a:t>another </a:t>
            </a:r>
            <a:r>
              <a:rPr lang="en-US" sz="2900" dirty="0" smtClean="0"/>
              <a:t>hospital</a:t>
            </a:r>
          </a:p>
          <a:p>
            <a:pPr lvl="0"/>
            <a:r>
              <a:rPr lang="en-US" sz="2900" dirty="0" smtClean="0"/>
              <a:t>      *   left </a:t>
            </a:r>
            <a:r>
              <a:rPr lang="en-US" sz="2900" dirty="0"/>
              <a:t>AMA</a:t>
            </a:r>
          </a:p>
          <a:p>
            <a:pPr lvl="0"/>
            <a:r>
              <a:rPr lang="en-US" sz="2900" dirty="0"/>
              <a:t> </a:t>
            </a:r>
            <a:r>
              <a:rPr lang="en-US" sz="2900" dirty="0" smtClean="0"/>
              <a:t>     *   expired</a:t>
            </a:r>
            <a:endParaRPr lang="en-US" sz="2900" dirty="0"/>
          </a:p>
          <a:p>
            <a:pPr lvl="0"/>
            <a:r>
              <a:rPr lang="en-US" sz="2900" dirty="0"/>
              <a:t> </a:t>
            </a:r>
            <a:r>
              <a:rPr lang="en-US" sz="2900" dirty="0" smtClean="0"/>
              <a:t>     *   to </a:t>
            </a:r>
            <a:r>
              <a:rPr lang="en-US" sz="2900" dirty="0"/>
              <a:t>home for hospice care</a:t>
            </a:r>
          </a:p>
          <a:p>
            <a:pPr lvl="0"/>
            <a:r>
              <a:rPr lang="en-US" sz="2900" dirty="0"/>
              <a:t> </a:t>
            </a:r>
            <a:r>
              <a:rPr lang="en-US" sz="2900" dirty="0" smtClean="0"/>
              <a:t>     *   to </a:t>
            </a:r>
            <a:r>
              <a:rPr lang="en-US" sz="2900" dirty="0"/>
              <a:t>health care facility for hospice care</a:t>
            </a:r>
          </a:p>
          <a:p>
            <a:pPr marL="342900" lvl="0" indent="-342900">
              <a:buFont typeface="Arial" panose="020B0604020202020204" pitchFamily="34" charset="0"/>
              <a:buChar char="•"/>
            </a:pPr>
            <a:r>
              <a:rPr lang="en-US" sz="2900" dirty="0" smtClean="0"/>
              <a:t>Documentation </a:t>
            </a:r>
            <a:r>
              <a:rPr lang="en-US" sz="2900" dirty="0"/>
              <a:t>of comfort measures only any time during the hospital stay</a:t>
            </a:r>
          </a:p>
          <a:p>
            <a:pPr marL="342900" lvl="0" indent="-342900">
              <a:buFont typeface="Arial" panose="020B0604020202020204" pitchFamily="34" charset="0"/>
              <a:buChar char="•"/>
            </a:pPr>
            <a:r>
              <a:rPr lang="en-US" sz="2900" dirty="0" smtClean="0"/>
              <a:t>Enrolled in a clinical trial in which patients with stroke are being studied during the hospital stay</a:t>
            </a:r>
          </a:p>
          <a:p>
            <a:pPr marL="342900" indent="-342900">
              <a:spcBef>
                <a:spcPts val="0"/>
              </a:spcBef>
              <a:spcAft>
                <a:spcPts val="0"/>
              </a:spcAft>
              <a:buFont typeface="Arial" panose="020B0604020202020204" pitchFamily="34" charset="0"/>
              <a:buChar char="•"/>
            </a:pPr>
            <a:endParaRPr lang="en-US" dirty="0"/>
          </a:p>
          <a:p>
            <a:pPr>
              <a:spcBef>
                <a:spcPts val="0"/>
              </a:spcBef>
              <a:spcAft>
                <a:spcPts val="0"/>
              </a:spcAft>
            </a:pPr>
            <a:endParaRPr lang="en-US" dirty="0"/>
          </a:p>
        </p:txBody>
      </p:sp>
    </p:spTree>
    <p:extLst>
      <p:ext uri="{BB962C8B-B14F-4D97-AF65-F5344CB8AC3E}">
        <p14:creationId xmlns:p14="http://schemas.microsoft.com/office/powerpoint/2010/main" val="10063920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5791200" cy="533082"/>
          </a:xfrm>
        </p:spPr>
        <p:txBody>
          <a:bodyPr>
            <a:normAutofit fontScale="90000"/>
          </a:bodyPr>
          <a:lstStyle/>
          <a:p>
            <a:r>
              <a:rPr lang="en-US" dirty="0" smtClean="0"/>
              <a:t>scoring</a:t>
            </a:r>
            <a:endParaRPr lang="en-US" dirty="0"/>
          </a:p>
        </p:txBody>
      </p:sp>
      <p:sp>
        <p:nvSpPr>
          <p:cNvPr id="3" name="Content Placeholder 2"/>
          <p:cNvSpPr>
            <a:spLocks noGrp="1"/>
          </p:cNvSpPr>
          <p:nvPr>
            <p:ph idx="1"/>
          </p:nvPr>
        </p:nvSpPr>
        <p:spPr>
          <a:xfrm>
            <a:off x="457200" y="1219200"/>
            <a:ext cx="8153400" cy="4906963"/>
          </a:xfrm>
        </p:spPr>
        <p:txBody>
          <a:bodyPr/>
          <a:lstStyle/>
          <a:p>
            <a:r>
              <a:rPr lang="en-US" sz="2800" dirty="0" smtClean="0">
                <a:solidFill>
                  <a:schemeClr val="tx2"/>
                </a:solidFill>
              </a:rPr>
              <a:t>STK2 - </a:t>
            </a:r>
            <a:r>
              <a:rPr lang="en-US" sz="2800" dirty="0">
                <a:solidFill>
                  <a:schemeClr val="tx2"/>
                </a:solidFill>
              </a:rPr>
              <a:t>Discharged on Antithrombotic Therapy</a:t>
            </a:r>
          </a:p>
          <a:p>
            <a:pPr>
              <a:spcBef>
                <a:spcPts val="0"/>
              </a:spcBef>
              <a:spcAft>
                <a:spcPts val="0"/>
              </a:spcAft>
            </a:pPr>
            <a:endParaRPr lang="en-US" dirty="0" smtClean="0"/>
          </a:p>
          <a:p>
            <a:pPr>
              <a:spcBef>
                <a:spcPts val="0"/>
              </a:spcBef>
              <a:spcAft>
                <a:spcPts val="0"/>
              </a:spcAft>
            </a:pPr>
            <a:r>
              <a:rPr lang="en-US" dirty="0" smtClean="0"/>
              <a:t>Specific Exclusion: </a:t>
            </a:r>
          </a:p>
          <a:p>
            <a:pPr marL="342900" indent="-342900">
              <a:spcBef>
                <a:spcPts val="0"/>
              </a:spcBef>
              <a:spcAft>
                <a:spcPts val="0"/>
              </a:spcAft>
              <a:buFont typeface="Arial" panose="020B0604020202020204" pitchFamily="34" charset="0"/>
              <a:buChar char="•"/>
            </a:pPr>
            <a:r>
              <a:rPr lang="en-US" dirty="0" smtClean="0"/>
              <a:t>Documented reason for not prescribing antithrombotic therapy at discharge</a:t>
            </a:r>
          </a:p>
          <a:p>
            <a:pPr>
              <a:spcBef>
                <a:spcPts val="0"/>
              </a:spcBef>
              <a:spcAft>
                <a:spcPts val="0"/>
              </a:spcAft>
            </a:pPr>
            <a:endParaRPr lang="en-US" dirty="0" smtClean="0"/>
          </a:p>
          <a:p>
            <a:pPr>
              <a:spcBef>
                <a:spcPts val="0"/>
              </a:spcBef>
              <a:spcAft>
                <a:spcPts val="0"/>
              </a:spcAft>
            </a:pPr>
            <a:r>
              <a:rPr lang="en-US" dirty="0" smtClean="0"/>
              <a:t>Case passes if: </a:t>
            </a:r>
          </a:p>
          <a:p>
            <a:pPr marL="342900" indent="-342900">
              <a:spcBef>
                <a:spcPts val="0"/>
              </a:spcBef>
              <a:spcAft>
                <a:spcPts val="0"/>
              </a:spcAft>
              <a:buFont typeface="Arial" panose="020B0604020202020204" pitchFamily="34" charset="0"/>
              <a:buChar char="•"/>
            </a:pPr>
            <a:r>
              <a:rPr lang="en-US" dirty="0" smtClean="0"/>
              <a:t>Antithrombotic therapy was prescribed at discharge</a:t>
            </a:r>
          </a:p>
        </p:txBody>
      </p:sp>
    </p:spTree>
    <p:extLst>
      <p:ext uri="{BB962C8B-B14F-4D97-AF65-F5344CB8AC3E}">
        <p14:creationId xmlns:p14="http://schemas.microsoft.com/office/powerpoint/2010/main" val="34671784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5791200" cy="609282"/>
          </a:xfrm>
        </p:spPr>
        <p:txBody>
          <a:bodyPr>
            <a:normAutofit fontScale="90000"/>
          </a:bodyPr>
          <a:lstStyle/>
          <a:p>
            <a:r>
              <a:rPr lang="en-US" dirty="0" smtClean="0"/>
              <a:t>scoring</a:t>
            </a:r>
            <a:endParaRPr lang="en-US" dirty="0"/>
          </a:p>
        </p:txBody>
      </p:sp>
      <p:sp>
        <p:nvSpPr>
          <p:cNvPr id="3" name="Content Placeholder 2"/>
          <p:cNvSpPr>
            <a:spLocks noGrp="1"/>
          </p:cNvSpPr>
          <p:nvPr>
            <p:ph idx="1"/>
          </p:nvPr>
        </p:nvSpPr>
        <p:spPr>
          <a:xfrm>
            <a:off x="457200" y="1219200"/>
            <a:ext cx="8001000" cy="4906963"/>
          </a:xfrm>
        </p:spPr>
        <p:txBody>
          <a:bodyPr/>
          <a:lstStyle/>
          <a:p>
            <a:r>
              <a:rPr lang="en-US" sz="2800" dirty="0" smtClean="0">
                <a:solidFill>
                  <a:schemeClr val="tx2"/>
                </a:solidFill>
              </a:rPr>
              <a:t>STK3 </a:t>
            </a:r>
            <a:r>
              <a:rPr lang="en-US" sz="2800" dirty="0">
                <a:solidFill>
                  <a:schemeClr val="tx2"/>
                </a:solidFill>
              </a:rPr>
              <a:t>- </a:t>
            </a:r>
            <a:r>
              <a:rPr lang="en-US" sz="2800" dirty="0" smtClean="0">
                <a:solidFill>
                  <a:schemeClr val="tx2"/>
                </a:solidFill>
              </a:rPr>
              <a:t>Anticoagulation Therapy on Discharge for Atrial Fibrillation/Flutter</a:t>
            </a:r>
            <a:endParaRPr lang="en-US" sz="2800" dirty="0">
              <a:solidFill>
                <a:schemeClr val="tx2"/>
              </a:solidFill>
            </a:endParaRPr>
          </a:p>
          <a:p>
            <a:pPr>
              <a:spcBef>
                <a:spcPts val="0"/>
              </a:spcBef>
              <a:spcAft>
                <a:spcPts val="0"/>
              </a:spcAft>
            </a:pPr>
            <a:endParaRPr lang="en-US" dirty="0" smtClean="0"/>
          </a:p>
          <a:p>
            <a:pPr>
              <a:spcBef>
                <a:spcPts val="0"/>
              </a:spcBef>
              <a:spcAft>
                <a:spcPts val="0"/>
              </a:spcAft>
            </a:pPr>
            <a:r>
              <a:rPr lang="en-US" dirty="0" smtClean="0"/>
              <a:t>Specific Exclusions: </a:t>
            </a:r>
            <a:endParaRPr lang="en-US" dirty="0"/>
          </a:p>
          <a:p>
            <a:pPr marL="342900" indent="-342900">
              <a:spcBef>
                <a:spcPts val="0"/>
              </a:spcBef>
              <a:spcAft>
                <a:spcPts val="0"/>
              </a:spcAft>
              <a:buFont typeface="Arial" panose="020B0604020202020204" pitchFamily="34" charset="0"/>
              <a:buChar char="•"/>
            </a:pPr>
            <a:r>
              <a:rPr lang="en-US" dirty="0" smtClean="0"/>
              <a:t>No Diagnosis Code of atrial fibrillation/flutter</a:t>
            </a:r>
          </a:p>
          <a:p>
            <a:pPr marL="342900" indent="-342900">
              <a:spcBef>
                <a:spcPts val="0"/>
              </a:spcBef>
              <a:spcAft>
                <a:spcPts val="0"/>
              </a:spcAft>
              <a:buFont typeface="Arial" panose="020B0604020202020204" pitchFamily="34" charset="0"/>
              <a:buChar char="•"/>
            </a:pPr>
            <a:r>
              <a:rPr lang="en-US" dirty="0" smtClean="0"/>
              <a:t>Documented </a:t>
            </a:r>
            <a:r>
              <a:rPr lang="en-US" dirty="0"/>
              <a:t>reason for not prescribing </a:t>
            </a:r>
            <a:r>
              <a:rPr lang="en-US" dirty="0" smtClean="0"/>
              <a:t>anticoagulation </a:t>
            </a:r>
            <a:r>
              <a:rPr lang="en-US" dirty="0"/>
              <a:t>therapy at discharge</a:t>
            </a:r>
          </a:p>
          <a:p>
            <a:pPr>
              <a:spcBef>
                <a:spcPts val="0"/>
              </a:spcBef>
              <a:spcAft>
                <a:spcPts val="0"/>
              </a:spcAft>
            </a:pPr>
            <a:endParaRPr lang="en-US" dirty="0"/>
          </a:p>
          <a:p>
            <a:pPr>
              <a:spcBef>
                <a:spcPts val="0"/>
              </a:spcBef>
              <a:spcAft>
                <a:spcPts val="0"/>
              </a:spcAft>
            </a:pPr>
            <a:r>
              <a:rPr lang="en-US" dirty="0"/>
              <a:t>Case passes if: </a:t>
            </a:r>
          </a:p>
          <a:p>
            <a:pPr marL="342900" indent="-342900">
              <a:spcBef>
                <a:spcPts val="0"/>
              </a:spcBef>
              <a:spcAft>
                <a:spcPts val="0"/>
              </a:spcAft>
              <a:buFont typeface="Arial" panose="020B0604020202020204" pitchFamily="34" charset="0"/>
              <a:buChar char="•"/>
            </a:pPr>
            <a:r>
              <a:rPr lang="en-US" dirty="0" smtClean="0"/>
              <a:t>Anticoagulation </a:t>
            </a:r>
            <a:r>
              <a:rPr lang="en-US" dirty="0"/>
              <a:t>therapy was prescribed at </a:t>
            </a:r>
            <a:r>
              <a:rPr lang="en-US" dirty="0" smtClean="0"/>
              <a:t>discharge</a:t>
            </a:r>
            <a:endParaRPr lang="en-US" dirty="0"/>
          </a:p>
          <a:p>
            <a:endParaRPr lang="en-US" dirty="0"/>
          </a:p>
        </p:txBody>
      </p:sp>
    </p:spTree>
    <p:extLst>
      <p:ext uri="{BB962C8B-B14F-4D97-AF65-F5344CB8AC3E}">
        <p14:creationId xmlns:p14="http://schemas.microsoft.com/office/powerpoint/2010/main" val="12547565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5791200" cy="533082"/>
          </a:xfrm>
        </p:spPr>
        <p:txBody>
          <a:bodyPr>
            <a:normAutofit fontScale="90000"/>
          </a:bodyPr>
          <a:lstStyle/>
          <a:p>
            <a:r>
              <a:rPr lang="en-US" dirty="0" smtClean="0"/>
              <a:t>scoring</a:t>
            </a:r>
            <a:endParaRPr lang="en-US" dirty="0"/>
          </a:p>
        </p:txBody>
      </p:sp>
      <p:sp>
        <p:nvSpPr>
          <p:cNvPr id="3" name="Content Placeholder 2"/>
          <p:cNvSpPr>
            <a:spLocks noGrp="1"/>
          </p:cNvSpPr>
          <p:nvPr>
            <p:ph idx="1"/>
          </p:nvPr>
        </p:nvSpPr>
        <p:spPr>
          <a:xfrm>
            <a:off x="457200" y="1219200"/>
            <a:ext cx="7924800" cy="4906963"/>
          </a:xfrm>
        </p:spPr>
        <p:txBody>
          <a:bodyPr>
            <a:normAutofit/>
          </a:bodyPr>
          <a:lstStyle/>
          <a:p>
            <a:r>
              <a:rPr lang="en-US" sz="2800" dirty="0" smtClean="0">
                <a:solidFill>
                  <a:schemeClr val="tx2"/>
                </a:solidFill>
              </a:rPr>
              <a:t>STK6 Discharged on Statin Medication</a:t>
            </a:r>
          </a:p>
          <a:p>
            <a:pPr>
              <a:spcBef>
                <a:spcPts val="0"/>
              </a:spcBef>
              <a:spcAft>
                <a:spcPts val="0"/>
              </a:spcAft>
            </a:pPr>
            <a:endParaRPr lang="en-US" dirty="0" smtClean="0"/>
          </a:p>
          <a:p>
            <a:pPr>
              <a:spcBef>
                <a:spcPts val="0"/>
              </a:spcBef>
              <a:spcAft>
                <a:spcPts val="0"/>
              </a:spcAft>
            </a:pPr>
            <a:r>
              <a:rPr lang="en-US" dirty="0" smtClean="0"/>
              <a:t>Specific </a:t>
            </a:r>
            <a:r>
              <a:rPr lang="en-US" dirty="0"/>
              <a:t>Exclusions: </a:t>
            </a:r>
          </a:p>
          <a:p>
            <a:pPr marL="342900" indent="-342900">
              <a:spcBef>
                <a:spcPts val="0"/>
              </a:spcBef>
              <a:spcAft>
                <a:spcPts val="0"/>
              </a:spcAft>
              <a:buFont typeface="Arial" panose="020B0604020202020204" pitchFamily="34" charset="0"/>
              <a:buChar char="•"/>
            </a:pPr>
            <a:r>
              <a:rPr lang="en-US" dirty="0" smtClean="0"/>
              <a:t>LDL-c of &lt;70mg/</a:t>
            </a:r>
            <a:r>
              <a:rPr lang="en-US" dirty="0" err="1" smtClean="0"/>
              <a:t>dL</a:t>
            </a:r>
            <a:r>
              <a:rPr lang="en-US" dirty="0" smtClean="0"/>
              <a:t> &lt;30 days prior to arrival or any time during the hospital stay</a:t>
            </a:r>
            <a:endParaRPr lang="en-US" dirty="0"/>
          </a:p>
          <a:p>
            <a:pPr marL="342900" indent="-342900">
              <a:spcBef>
                <a:spcPts val="0"/>
              </a:spcBef>
              <a:spcAft>
                <a:spcPts val="0"/>
              </a:spcAft>
              <a:buFont typeface="Arial" panose="020B0604020202020204" pitchFamily="34" charset="0"/>
              <a:buChar char="•"/>
            </a:pPr>
            <a:r>
              <a:rPr lang="en-US" dirty="0"/>
              <a:t>Documented reason for not prescribing </a:t>
            </a:r>
            <a:r>
              <a:rPr lang="en-US" dirty="0" smtClean="0"/>
              <a:t>statin medication at </a:t>
            </a:r>
            <a:r>
              <a:rPr lang="en-US" dirty="0"/>
              <a:t>discharge</a:t>
            </a:r>
          </a:p>
          <a:p>
            <a:pPr>
              <a:spcBef>
                <a:spcPts val="0"/>
              </a:spcBef>
              <a:spcAft>
                <a:spcPts val="0"/>
              </a:spcAft>
            </a:pPr>
            <a:endParaRPr lang="en-US" dirty="0"/>
          </a:p>
          <a:p>
            <a:pPr>
              <a:spcBef>
                <a:spcPts val="0"/>
              </a:spcBef>
              <a:spcAft>
                <a:spcPts val="0"/>
              </a:spcAft>
            </a:pPr>
            <a:r>
              <a:rPr lang="en-US" dirty="0"/>
              <a:t>Case passes if: </a:t>
            </a:r>
          </a:p>
          <a:p>
            <a:pPr marL="342900" indent="-342900">
              <a:spcBef>
                <a:spcPts val="0"/>
              </a:spcBef>
              <a:spcAft>
                <a:spcPts val="0"/>
              </a:spcAft>
              <a:buFont typeface="Arial" panose="020B0604020202020204" pitchFamily="34" charset="0"/>
              <a:buChar char="•"/>
            </a:pPr>
            <a:r>
              <a:rPr lang="en-US" dirty="0" smtClean="0"/>
              <a:t>Statin medication was </a:t>
            </a:r>
            <a:r>
              <a:rPr lang="en-US" dirty="0"/>
              <a:t>prescribed at discharge</a:t>
            </a:r>
          </a:p>
          <a:p>
            <a:endParaRPr lang="en-US" sz="2400" dirty="0">
              <a:solidFill>
                <a:schemeClr val="tx2"/>
              </a:solidFill>
            </a:endParaRPr>
          </a:p>
        </p:txBody>
      </p:sp>
    </p:spTree>
    <p:extLst>
      <p:ext uri="{BB962C8B-B14F-4D97-AF65-F5344CB8AC3E}">
        <p14:creationId xmlns:p14="http://schemas.microsoft.com/office/powerpoint/2010/main" val="29879046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1142682"/>
          </a:xfrm>
        </p:spPr>
        <p:txBody>
          <a:bodyPr/>
          <a:lstStyle/>
          <a:p>
            <a:r>
              <a:rPr lang="en-US" dirty="0" smtClean="0"/>
              <a:t>conclusion</a:t>
            </a:r>
            <a:endParaRPr lang="en-US" dirty="0"/>
          </a:p>
        </p:txBody>
      </p:sp>
      <p:sp>
        <p:nvSpPr>
          <p:cNvPr id="3" name="Content Placeholder 2"/>
          <p:cNvSpPr>
            <a:spLocks noGrp="1"/>
          </p:cNvSpPr>
          <p:nvPr>
            <p:ph idx="1"/>
          </p:nvPr>
        </p:nvSpPr>
        <p:spPr>
          <a:xfrm>
            <a:off x="304800" y="1524000"/>
            <a:ext cx="8229600" cy="4373563"/>
          </a:xfrm>
        </p:spPr>
        <p:txBody>
          <a:bodyPr>
            <a:normAutofit/>
          </a:bodyPr>
          <a:lstStyle/>
          <a:p>
            <a:pPr marL="342900" indent="-342900">
              <a:buFont typeface="Wingdings" panose="05000000000000000000" pitchFamily="2" charset="2"/>
              <a:buChar char="q"/>
            </a:pPr>
            <a:r>
              <a:rPr lang="en-US" sz="2400" dirty="0" smtClean="0"/>
              <a:t>Anticipate the Pull list to be released February 1, 2018</a:t>
            </a:r>
          </a:p>
          <a:p>
            <a:pPr marL="342900" indent="-342900">
              <a:buFont typeface="Wingdings" panose="05000000000000000000" pitchFamily="2" charset="2"/>
              <a:buChar char="q"/>
            </a:pPr>
            <a:r>
              <a:rPr lang="en-US" sz="2400" dirty="0" smtClean="0"/>
              <a:t>Complete abstraction by February 28, 2018</a:t>
            </a:r>
          </a:p>
          <a:p>
            <a:pPr marL="342900" indent="-342900">
              <a:buFont typeface="Wingdings" panose="05000000000000000000" pitchFamily="2" charset="2"/>
              <a:buChar char="q"/>
            </a:pPr>
            <a:r>
              <a:rPr lang="en-US" sz="2400" dirty="0" smtClean="0"/>
              <a:t>Please send any questions to;</a:t>
            </a:r>
          </a:p>
          <a:p>
            <a:r>
              <a:rPr lang="en-US" sz="2400" dirty="0" smtClean="0"/>
              <a:t>    Sharon Miller (</a:t>
            </a:r>
            <a:r>
              <a:rPr lang="en-US" sz="2400" dirty="0" smtClean="0">
                <a:hlinkClick r:id="rId2"/>
              </a:rPr>
              <a:t>shmiller@qualityinsights.org</a:t>
            </a:r>
            <a:r>
              <a:rPr lang="en-US" sz="2400" dirty="0" smtClean="0"/>
              <a:t>) or</a:t>
            </a:r>
          </a:p>
          <a:p>
            <a:r>
              <a:rPr lang="en-US" sz="2400" dirty="0"/>
              <a:t> </a:t>
            </a:r>
            <a:r>
              <a:rPr lang="en-US" sz="2400" dirty="0" smtClean="0"/>
              <a:t>   Anna Sites (</a:t>
            </a:r>
            <a:r>
              <a:rPr lang="en-US" sz="2400" dirty="0" smtClean="0">
                <a:hlinkClick r:id="rId3"/>
              </a:rPr>
              <a:t>asites@qualityinsights.org</a:t>
            </a:r>
            <a:r>
              <a:rPr lang="en-US" sz="2400" dirty="0" smtClean="0"/>
              <a:t>) </a:t>
            </a:r>
            <a:endParaRPr lang="en-US" sz="2400" dirty="0"/>
          </a:p>
        </p:txBody>
      </p:sp>
    </p:spTree>
    <p:extLst>
      <p:ext uri="{BB962C8B-B14F-4D97-AF65-F5344CB8AC3E}">
        <p14:creationId xmlns:p14="http://schemas.microsoft.com/office/powerpoint/2010/main" val="3180841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761682"/>
          </a:xfrm>
        </p:spPr>
        <p:txBody>
          <a:bodyPr/>
          <a:lstStyle/>
          <a:p>
            <a:r>
              <a:rPr lang="en-US" dirty="0" smtClean="0"/>
              <a:t>IMPORTANT</a:t>
            </a:r>
            <a:endParaRPr lang="en-US" dirty="0"/>
          </a:p>
        </p:txBody>
      </p:sp>
      <p:sp>
        <p:nvSpPr>
          <p:cNvPr id="3" name="Content Placeholder 2"/>
          <p:cNvSpPr>
            <a:spLocks noGrp="1"/>
          </p:cNvSpPr>
          <p:nvPr>
            <p:ph idx="1"/>
          </p:nvPr>
        </p:nvSpPr>
        <p:spPr>
          <a:xfrm>
            <a:off x="381000" y="1066800"/>
            <a:ext cx="8382000" cy="5059363"/>
          </a:xfrm>
        </p:spPr>
        <p:txBody>
          <a:bodyPr>
            <a:normAutofit lnSpcReduction="10000"/>
          </a:bodyPr>
          <a:lstStyle/>
          <a:p>
            <a:r>
              <a:rPr lang="en-US" sz="3200" dirty="0" smtClean="0"/>
              <a:t>For ANY review/focused study:</a:t>
            </a:r>
          </a:p>
          <a:p>
            <a:pPr marL="342900" indent="-342900">
              <a:buFont typeface="Wingdings" panose="05000000000000000000" pitchFamily="2" charset="2"/>
              <a:buChar char="q"/>
            </a:pPr>
            <a:r>
              <a:rPr lang="en-US" sz="2800" b="0" dirty="0" smtClean="0"/>
              <a:t>The </a:t>
            </a:r>
            <a:r>
              <a:rPr lang="en-US" sz="2800" b="0" dirty="0"/>
              <a:t>VHA regards us as abstraction experts</a:t>
            </a:r>
          </a:p>
          <a:p>
            <a:pPr marL="342900" indent="-342900">
              <a:buFont typeface="Wingdings" panose="05000000000000000000" pitchFamily="2" charset="2"/>
              <a:buChar char="q"/>
            </a:pPr>
            <a:r>
              <a:rPr lang="en-US" sz="2800" b="0" dirty="0" smtClean="0"/>
              <a:t>Please </a:t>
            </a:r>
            <a:r>
              <a:rPr lang="en-US" sz="2800" b="0" dirty="0"/>
              <a:t>read the questions carefully, review all</a:t>
            </a:r>
          </a:p>
          <a:p>
            <a:r>
              <a:rPr lang="en-US" sz="2800" b="0" dirty="0"/>
              <a:t>appropriate data sources, and enter data accurately</a:t>
            </a:r>
          </a:p>
          <a:p>
            <a:pPr marL="342900" indent="-342900">
              <a:buFont typeface="Wingdings" panose="05000000000000000000" pitchFamily="2" charset="2"/>
              <a:buChar char="q"/>
            </a:pPr>
            <a:r>
              <a:rPr lang="en-US" sz="2800" b="0" dirty="0" smtClean="0"/>
              <a:t>The </a:t>
            </a:r>
            <a:r>
              <a:rPr lang="en-US" sz="2800" b="0" dirty="0"/>
              <a:t>abstracted data will be compared with the </a:t>
            </a:r>
            <a:r>
              <a:rPr lang="en-US" sz="2800" b="0" dirty="0" smtClean="0"/>
              <a:t>data captured electronically</a:t>
            </a:r>
          </a:p>
          <a:p>
            <a:pPr marL="342900" indent="-342900">
              <a:buFont typeface="Wingdings" panose="05000000000000000000" pitchFamily="2" charset="2"/>
              <a:buChar char="q"/>
            </a:pPr>
            <a:r>
              <a:rPr lang="en-US" sz="2800" b="0" dirty="0" smtClean="0"/>
              <a:t>Measures will be scored based on abstracted data</a:t>
            </a:r>
          </a:p>
          <a:p>
            <a:pPr marL="342900" indent="-342900">
              <a:buFont typeface="Wingdings" panose="05000000000000000000" pitchFamily="2" charset="2"/>
              <a:buChar char="q"/>
            </a:pPr>
            <a:r>
              <a:rPr lang="en-US" sz="2800" b="0" dirty="0" smtClean="0"/>
              <a:t>DACs and Exit Reports - no formal Exit Conference</a:t>
            </a:r>
            <a:endParaRPr lang="en-US" sz="2800" dirty="0"/>
          </a:p>
        </p:txBody>
      </p:sp>
    </p:spTree>
    <p:extLst>
      <p:ext uri="{BB962C8B-B14F-4D97-AF65-F5344CB8AC3E}">
        <p14:creationId xmlns:p14="http://schemas.microsoft.com/office/powerpoint/2010/main" val="854728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629400" cy="837882"/>
          </a:xfrm>
        </p:spPr>
        <p:txBody>
          <a:bodyPr>
            <a:noAutofit/>
          </a:bodyPr>
          <a:lstStyle/>
          <a:p>
            <a:r>
              <a:rPr lang="en-US" dirty="0" smtClean="0"/>
              <a:t>REVIEW OF QUESTIONS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sz="2800" dirty="0" smtClean="0"/>
              <a:t>Q1 </a:t>
            </a:r>
            <a:r>
              <a:rPr lang="en-US" sz="2800" dirty="0" err="1" smtClean="0"/>
              <a:t>admdt</a:t>
            </a:r>
            <a:r>
              <a:rPr lang="en-US" sz="2800" dirty="0" smtClean="0"/>
              <a:t> - </a:t>
            </a:r>
            <a:r>
              <a:rPr lang="en-US" sz="2800" b="0" dirty="0" smtClean="0"/>
              <a:t>Prepopulated - can be modified</a:t>
            </a:r>
          </a:p>
          <a:p>
            <a:r>
              <a:rPr lang="en-US" sz="2800" dirty="0" smtClean="0"/>
              <a:t>Q2 </a:t>
            </a:r>
            <a:r>
              <a:rPr lang="en-US" sz="2800" dirty="0" err="1" smtClean="0"/>
              <a:t>dcdate</a:t>
            </a:r>
            <a:r>
              <a:rPr lang="en-US" sz="2800" dirty="0" smtClean="0"/>
              <a:t> - </a:t>
            </a:r>
            <a:r>
              <a:rPr lang="en-US" sz="2800" b="0" dirty="0" smtClean="0"/>
              <a:t>Prepopulated -</a:t>
            </a:r>
            <a:r>
              <a:rPr lang="en-US" sz="2800" dirty="0" smtClean="0"/>
              <a:t> </a:t>
            </a:r>
            <a:r>
              <a:rPr lang="en-US" sz="2800" u="sng" dirty="0" smtClean="0"/>
              <a:t>Cannot </a:t>
            </a:r>
            <a:r>
              <a:rPr lang="en-US" sz="2800" b="0" dirty="0" smtClean="0"/>
              <a:t>be modified</a:t>
            </a:r>
          </a:p>
          <a:p>
            <a:r>
              <a:rPr lang="en-US" sz="2800" dirty="0" smtClean="0"/>
              <a:t>Q3 </a:t>
            </a:r>
            <a:r>
              <a:rPr lang="en-US" sz="2800" dirty="0" err="1" smtClean="0"/>
              <a:t>princode</a:t>
            </a:r>
            <a:r>
              <a:rPr lang="en-US" sz="2800" dirty="0" smtClean="0"/>
              <a:t> - </a:t>
            </a:r>
            <a:r>
              <a:rPr lang="en-US" sz="2800" b="0" dirty="0" smtClean="0"/>
              <a:t>Prepopulated - </a:t>
            </a:r>
            <a:r>
              <a:rPr lang="en-US" sz="2800" u="sng" dirty="0"/>
              <a:t>Cannot</a:t>
            </a:r>
            <a:r>
              <a:rPr lang="en-US" sz="2800" b="0" dirty="0" smtClean="0"/>
              <a:t> be modified</a:t>
            </a:r>
          </a:p>
        </p:txBody>
      </p:sp>
    </p:spTree>
    <p:extLst>
      <p:ext uri="{BB962C8B-B14F-4D97-AF65-F5344CB8AC3E}">
        <p14:creationId xmlns:p14="http://schemas.microsoft.com/office/powerpoint/2010/main" val="3222456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58200" cy="990600"/>
          </a:xfrm>
        </p:spPr>
        <p:txBody>
          <a:bodyPr>
            <a:noAutofit/>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3200" dirty="0"/>
              <a:t>Q4 </a:t>
            </a:r>
            <a:r>
              <a:rPr lang="en-US" sz="3200" dirty="0" err="1"/>
              <a:t>vprincode</a:t>
            </a:r>
            <a:r>
              <a:rPr lang="en-US" sz="3200" dirty="0"/>
              <a:t> - V</a:t>
            </a:r>
            <a:r>
              <a:rPr lang="en-US" sz="3200" cap="none" dirty="0"/>
              <a:t>alidation</a:t>
            </a:r>
            <a:r>
              <a:rPr lang="en-US" sz="3200" dirty="0"/>
              <a:t> q</a:t>
            </a:r>
            <a:r>
              <a:rPr lang="en-US" sz="3200" cap="none" dirty="0"/>
              <a:t>uestion</a:t>
            </a:r>
            <a:r>
              <a:rPr lang="en-US" sz="3200" dirty="0"/>
              <a:t/>
            </a:r>
            <a:br>
              <a:rPr lang="en-US" sz="3200" dirty="0"/>
            </a:br>
            <a:endParaRPr lang="en-US" sz="3200" dirty="0"/>
          </a:p>
        </p:txBody>
      </p:sp>
      <p:sp>
        <p:nvSpPr>
          <p:cNvPr id="3" name="Content Placeholder 2"/>
          <p:cNvSpPr>
            <a:spLocks noGrp="1"/>
          </p:cNvSpPr>
          <p:nvPr>
            <p:ph idx="1"/>
          </p:nvPr>
        </p:nvSpPr>
        <p:spPr>
          <a:xfrm>
            <a:off x="457200" y="1295400"/>
            <a:ext cx="8001000" cy="4830763"/>
          </a:xfrm>
        </p:spPr>
        <p:txBody>
          <a:bodyPr>
            <a:normAutofit lnSpcReduction="10000"/>
          </a:bodyPr>
          <a:lstStyle/>
          <a:p>
            <a:pPr>
              <a:spcBef>
                <a:spcPts val="0"/>
              </a:spcBef>
              <a:spcAft>
                <a:spcPts val="0"/>
              </a:spcAft>
            </a:pPr>
            <a:r>
              <a:rPr lang="en-US" sz="2400" dirty="0" smtClean="0"/>
              <a:t>Is </a:t>
            </a:r>
            <a:r>
              <a:rPr lang="en-US" sz="2400" dirty="0"/>
              <a:t>the diagnosis of ischemic stroke confirmed by physician documentation?</a:t>
            </a:r>
          </a:p>
          <a:p>
            <a:pPr marL="514350" indent="-514350">
              <a:spcBef>
                <a:spcPts val="0"/>
              </a:spcBef>
              <a:spcAft>
                <a:spcPts val="0"/>
              </a:spcAft>
              <a:buAutoNum type="arabicPeriod"/>
            </a:pPr>
            <a:r>
              <a:rPr lang="en-US" sz="2400" b="0" dirty="0"/>
              <a:t>Yes</a:t>
            </a:r>
          </a:p>
          <a:p>
            <a:pPr marL="514350" indent="-514350">
              <a:spcBef>
                <a:spcPts val="0"/>
              </a:spcBef>
              <a:spcAft>
                <a:spcPts val="0"/>
              </a:spcAft>
              <a:buAutoNum type="arabicPeriod"/>
            </a:pPr>
            <a:r>
              <a:rPr lang="en-US" sz="2400" b="0" dirty="0"/>
              <a:t>No - </a:t>
            </a:r>
            <a:r>
              <a:rPr lang="en-US" sz="2400" dirty="0">
                <a:solidFill>
                  <a:srgbClr val="FF0000"/>
                </a:solidFill>
              </a:rPr>
              <a:t>if No, case is </a:t>
            </a:r>
            <a:r>
              <a:rPr lang="en-US" sz="2400" dirty="0" smtClean="0">
                <a:solidFill>
                  <a:srgbClr val="FF0000"/>
                </a:solidFill>
              </a:rPr>
              <a:t>excluded</a:t>
            </a:r>
          </a:p>
          <a:p>
            <a:pPr>
              <a:spcBef>
                <a:spcPts val="0"/>
              </a:spcBef>
              <a:spcAft>
                <a:spcPts val="0"/>
              </a:spcAft>
            </a:pPr>
            <a:endParaRPr lang="en-US" sz="2400" b="0" dirty="0"/>
          </a:p>
          <a:p>
            <a:pPr>
              <a:spcBef>
                <a:spcPts val="0"/>
              </a:spcBef>
              <a:spcAft>
                <a:spcPts val="0"/>
              </a:spcAft>
            </a:pPr>
            <a:r>
              <a:rPr lang="en-US" sz="2400" b="0" dirty="0"/>
              <a:t>If the physician documents a diagnosis of ischemic stroke in the discharge summary or elsewhere in the medical record and ischemic stroke is coded as the principal diagnosis, the diagnosis would be confirmed. Select “Yes”. </a:t>
            </a:r>
            <a:r>
              <a:rPr lang="en-US" sz="2400" b="0" dirty="0" smtClean="0"/>
              <a:t>D/D Rules have other terms for ischemic stroke.</a:t>
            </a:r>
          </a:p>
          <a:p>
            <a:pPr>
              <a:spcBef>
                <a:spcPts val="0"/>
              </a:spcBef>
              <a:spcAft>
                <a:spcPts val="0"/>
              </a:spcAft>
            </a:pPr>
            <a:endParaRPr lang="en-US" sz="2400" b="0" dirty="0" smtClean="0"/>
          </a:p>
          <a:p>
            <a:pPr>
              <a:spcBef>
                <a:spcPts val="0"/>
              </a:spcBef>
              <a:spcAft>
                <a:spcPts val="0"/>
              </a:spcAft>
            </a:pPr>
            <a:r>
              <a:rPr lang="en-US" sz="2400" b="0" dirty="0" smtClean="0"/>
              <a:t>If </a:t>
            </a:r>
            <a:r>
              <a:rPr lang="en-US" sz="2400" b="0" dirty="0"/>
              <a:t>documentation clearly indicates the stroke was a hemorrhagic stroke, select “No”. D/D Rules have other terms for </a:t>
            </a:r>
            <a:r>
              <a:rPr lang="en-US" sz="2400" b="0" dirty="0" smtClean="0"/>
              <a:t>hemorrhagic stroke.</a:t>
            </a:r>
            <a:endParaRPr lang="en-US" sz="2400" b="0" dirty="0"/>
          </a:p>
          <a:p>
            <a:pPr>
              <a:spcBef>
                <a:spcPts val="0"/>
              </a:spcBef>
              <a:spcAft>
                <a:spcPts val="0"/>
              </a:spcAft>
            </a:pPr>
            <a:endParaRPr lang="en-US" dirty="0"/>
          </a:p>
        </p:txBody>
      </p:sp>
    </p:spTree>
    <p:extLst>
      <p:ext uri="{BB962C8B-B14F-4D97-AF65-F5344CB8AC3E}">
        <p14:creationId xmlns:p14="http://schemas.microsoft.com/office/powerpoint/2010/main" val="404494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34400" cy="1371600"/>
          </a:xfrm>
        </p:spPr>
        <p:txBody>
          <a:bodyPr>
            <a:normAutofit fontScale="90000"/>
          </a:bodyPr>
          <a:lstStyle/>
          <a:p>
            <a:r>
              <a:rPr lang="en-US" sz="3200" dirty="0"/>
              <a:t>Q5 </a:t>
            </a:r>
            <a:r>
              <a:rPr lang="en-US" sz="3200" dirty="0" err="1"/>
              <a:t>dcdispo</a:t>
            </a:r>
            <a:r>
              <a:rPr lang="en-US" sz="3200" dirty="0"/>
              <a:t> - P</a:t>
            </a:r>
            <a:r>
              <a:rPr lang="en-US" sz="3200" cap="none" dirty="0"/>
              <a:t>repopulated</a:t>
            </a:r>
            <a:r>
              <a:rPr lang="en-US" sz="3200" dirty="0"/>
              <a:t> - </a:t>
            </a:r>
            <a:r>
              <a:rPr lang="en-US" sz="3200" dirty="0" smtClean="0"/>
              <a:t>c</a:t>
            </a:r>
            <a:r>
              <a:rPr lang="en-US" sz="3200" cap="none" dirty="0" smtClean="0"/>
              <a:t>annot</a:t>
            </a:r>
            <a:r>
              <a:rPr lang="en-US" sz="3200" dirty="0" smtClean="0"/>
              <a:t> </a:t>
            </a:r>
            <a:r>
              <a:rPr lang="en-US" sz="3200" cap="none" dirty="0"/>
              <a:t>be </a:t>
            </a:r>
            <a:r>
              <a:rPr lang="en-US" sz="3200" cap="none" dirty="0" smtClean="0"/>
              <a:t>Modified</a:t>
            </a:r>
            <a:r>
              <a:rPr lang="en-US" sz="3200" cap="none" dirty="0"/>
              <a:t/>
            </a:r>
            <a:br>
              <a:rPr lang="en-US" sz="3200" cap="none" dirty="0"/>
            </a:br>
            <a:r>
              <a:rPr lang="en-US" sz="3200" dirty="0"/>
              <a:t>Q6 </a:t>
            </a:r>
            <a:r>
              <a:rPr lang="en-US" sz="3200" dirty="0" err="1"/>
              <a:t>dcdispom</a:t>
            </a:r>
            <a:r>
              <a:rPr lang="en-US" sz="3200" dirty="0"/>
              <a:t> - </a:t>
            </a:r>
            <a:r>
              <a:rPr lang="en-US" sz="3200" cap="none" dirty="0"/>
              <a:t>Validation </a:t>
            </a:r>
            <a:r>
              <a:rPr lang="en-US" sz="3200" cap="none" dirty="0" smtClean="0"/>
              <a:t>question</a:t>
            </a:r>
            <a:endParaRPr lang="en-US" sz="3200" cap="none" dirty="0"/>
          </a:p>
        </p:txBody>
      </p:sp>
      <p:sp>
        <p:nvSpPr>
          <p:cNvPr id="3" name="Content Placeholder 2"/>
          <p:cNvSpPr>
            <a:spLocks noGrp="1"/>
          </p:cNvSpPr>
          <p:nvPr>
            <p:ph idx="1"/>
          </p:nvPr>
        </p:nvSpPr>
        <p:spPr>
          <a:xfrm>
            <a:off x="457200" y="1752600"/>
            <a:ext cx="8077200" cy="4373563"/>
          </a:xfrm>
        </p:spPr>
        <p:txBody>
          <a:bodyPr/>
          <a:lstStyle/>
          <a:p>
            <a:pPr>
              <a:spcBef>
                <a:spcPts val="0"/>
              </a:spcBef>
              <a:spcAft>
                <a:spcPts val="0"/>
              </a:spcAft>
            </a:pPr>
            <a:r>
              <a:rPr lang="en-US" b="0" dirty="0"/>
              <a:t>Does the prepopulated discharge disposition (computer to display </a:t>
            </a:r>
            <a:r>
              <a:rPr lang="en-US" b="0" dirty="0" err="1"/>
              <a:t>dcdispo</a:t>
            </a:r>
            <a:r>
              <a:rPr lang="en-US" b="0" dirty="0"/>
              <a:t> value </a:t>
            </a:r>
            <a:r>
              <a:rPr lang="en-US" b="0" dirty="0" smtClean="0"/>
              <a:t>and </a:t>
            </a:r>
            <a:r>
              <a:rPr lang="en-US" b="0" dirty="0"/>
              <a:t>description) match the discharge disposition documented in the medical record?</a:t>
            </a:r>
          </a:p>
          <a:p>
            <a:pPr marL="457200" indent="-457200">
              <a:spcBef>
                <a:spcPts val="0"/>
              </a:spcBef>
              <a:spcAft>
                <a:spcPts val="0"/>
              </a:spcAft>
              <a:buAutoNum type="arabicPeriod"/>
            </a:pPr>
            <a:r>
              <a:rPr lang="en-US" b="0" dirty="0"/>
              <a:t>Yes</a:t>
            </a:r>
          </a:p>
          <a:p>
            <a:pPr marL="457200" indent="-457200">
              <a:spcBef>
                <a:spcPts val="0"/>
              </a:spcBef>
              <a:spcAft>
                <a:spcPts val="0"/>
              </a:spcAft>
              <a:buAutoNum type="arabicPeriod"/>
            </a:pPr>
            <a:r>
              <a:rPr lang="en-US" b="0" dirty="0"/>
              <a:t>No</a:t>
            </a:r>
          </a:p>
          <a:p>
            <a:pPr>
              <a:spcBef>
                <a:spcPts val="0"/>
              </a:spcBef>
              <a:spcAft>
                <a:spcPts val="0"/>
              </a:spcAft>
            </a:pPr>
            <a:endParaRPr lang="en-US" b="0" dirty="0"/>
          </a:p>
          <a:p>
            <a:pPr>
              <a:spcBef>
                <a:spcPts val="0"/>
              </a:spcBef>
              <a:spcAft>
                <a:spcPts val="0"/>
              </a:spcAft>
            </a:pPr>
            <a:r>
              <a:rPr lang="en-US" b="0" dirty="0"/>
              <a:t>If yes, will go to </a:t>
            </a:r>
            <a:r>
              <a:rPr lang="en-US" b="0" dirty="0" err="1"/>
              <a:t>vdcdispo</a:t>
            </a:r>
            <a:r>
              <a:rPr lang="en-US" b="0" dirty="0"/>
              <a:t> to validate the location(s) of the discharge disposition documentation.</a:t>
            </a:r>
          </a:p>
          <a:p>
            <a:pPr>
              <a:spcBef>
                <a:spcPts val="0"/>
              </a:spcBef>
              <a:spcAft>
                <a:spcPts val="0"/>
              </a:spcAft>
            </a:pPr>
            <a:endParaRPr lang="en-US" b="0" dirty="0"/>
          </a:p>
          <a:p>
            <a:pPr>
              <a:spcBef>
                <a:spcPts val="0"/>
              </a:spcBef>
              <a:spcAft>
                <a:spcPts val="0"/>
              </a:spcAft>
            </a:pPr>
            <a:r>
              <a:rPr lang="en-US" b="0" dirty="0"/>
              <a:t>If no, will go to dcdispo2 and enter the discharge disposition documented in the medical record. (This is same question as in all inpatient instruments.)</a:t>
            </a:r>
          </a:p>
          <a:p>
            <a:endParaRPr lang="en-US" dirty="0"/>
          </a:p>
        </p:txBody>
      </p:sp>
    </p:spTree>
    <p:extLst>
      <p:ext uri="{BB962C8B-B14F-4D97-AF65-F5344CB8AC3E}">
        <p14:creationId xmlns:p14="http://schemas.microsoft.com/office/powerpoint/2010/main" val="17759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761682"/>
          </a:xfrm>
        </p:spPr>
        <p:txBody>
          <a:bodyPr>
            <a:normAutofit/>
          </a:bodyPr>
          <a:lstStyle/>
          <a:p>
            <a:r>
              <a:rPr lang="en-US" sz="3200" dirty="0"/>
              <a:t>Q7 dcdispo2</a:t>
            </a:r>
          </a:p>
        </p:txBody>
      </p:sp>
      <p:sp>
        <p:nvSpPr>
          <p:cNvPr id="3" name="Content Placeholder 2"/>
          <p:cNvSpPr>
            <a:spLocks noGrp="1"/>
          </p:cNvSpPr>
          <p:nvPr>
            <p:ph idx="1"/>
          </p:nvPr>
        </p:nvSpPr>
        <p:spPr>
          <a:xfrm>
            <a:off x="457200" y="1219200"/>
            <a:ext cx="8077200" cy="4906963"/>
          </a:xfrm>
        </p:spPr>
        <p:txBody>
          <a:bodyPr>
            <a:normAutofit/>
          </a:bodyPr>
          <a:lstStyle/>
          <a:p>
            <a:r>
              <a:rPr lang="en-US" sz="2400" dirty="0" smtClean="0"/>
              <a:t>If </a:t>
            </a:r>
            <a:r>
              <a:rPr lang="en-US" sz="2400" dirty="0"/>
              <a:t>you answered “no” to </a:t>
            </a:r>
            <a:r>
              <a:rPr lang="en-US" sz="2400" dirty="0" smtClean="0"/>
              <a:t>DCDISPOM </a:t>
            </a:r>
            <a:r>
              <a:rPr lang="en-US" sz="2400" dirty="0"/>
              <a:t>(prepopulated dc disposition did not match what you found in record) you will answer this </a:t>
            </a:r>
            <a:r>
              <a:rPr lang="en-US" sz="2400" dirty="0" smtClean="0"/>
              <a:t>question: </a:t>
            </a:r>
          </a:p>
          <a:p>
            <a:r>
              <a:rPr lang="en-US" sz="2400" dirty="0"/>
              <a:t>Enter the patient’s discharge disposition on the day of discharge documented in the medical record.</a:t>
            </a:r>
          </a:p>
          <a:p>
            <a:r>
              <a:rPr lang="en-US" sz="2400" dirty="0" smtClean="0"/>
              <a:t>Same question as in all inpatient instruments.</a:t>
            </a:r>
            <a:endParaRPr lang="en-US" sz="2400" dirty="0"/>
          </a:p>
        </p:txBody>
      </p:sp>
    </p:spTree>
    <p:extLst>
      <p:ext uri="{BB962C8B-B14F-4D97-AF65-F5344CB8AC3E}">
        <p14:creationId xmlns:p14="http://schemas.microsoft.com/office/powerpoint/2010/main" val="245654450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7D6747BB0B34E4D971874B7CDC5AB3B" ma:contentTypeVersion="1" ma:contentTypeDescription="Create a new document." ma:contentTypeScope="" ma:versionID="e1190e4e2cb559c1b3029bc8f3c4341e">
  <xsd:schema xmlns:xsd="http://www.w3.org/2001/XMLSchema" xmlns:xs="http://www.w3.org/2001/XMLSchema" xmlns:p="http://schemas.microsoft.com/office/2006/metadata/properties" xmlns:ns2="7e971fbd-848f-43d6-ba46-e1dc74f1ee5d" targetNamespace="http://schemas.microsoft.com/office/2006/metadata/properties" ma:root="true" ma:fieldsID="da29fa360399ee5123d799c73d1202cf" ns2:_="">
    <xsd:import namespace="7e971fbd-848f-43d6-ba46-e1dc74f1ee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971fbd-848f-43d6-ba46-e1dc74f1ee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7e971fbd-848f-43d6-ba46-e1dc74f1ee5d">YTHJMCQMW44X-16-211</_dlc_DocId>
    <_dlc_DocIdUrl xmlns="7e971fbd-848f-43d6-ba46-e1dc74f1ee5d">
      <Url>http://wvminet/commresources/_layouts/DocIdRedir.aspx?ID=YTHJMCQMW44X-16-211</Url>
      <Description>YTHJMCQMW44X-16-211</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C3E127-55BE-4EE0-A76A-B21F54AF10E4}">
  <ds:schemaRefs>
    <ds:schemaRef ds:uri="http://schemas.microsoft.com/sharepoint/events"/>
  </ds:schemaRefs>
</ds:datastoreItem>
</file>

<file path=customXml/itemProps2.xml><?xml version="1.0" encoding="utf-8"?>
<ds:datastoreItem xmlns:ds="http://schemas.openxmlformats.org/officeDocument/2006/customXml" ds:itemID="{F41835FD-CD50-4648-9F43-B96F21BF8B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971fbd-848f-43d6-ba46-e1dc74f1ee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3AFC24-2BAB-4850-B699-801D16CD61C6}">
  <ds:schemaRefs>
    <ds:schemaRef ds:uri="http://purl.org/dc/elements/1.1/"/>
    <ds:schemaRef ds:uri="7e971fbd-848f-43d6-ba46-e1dc74f1ee5d"/>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purl.org/dc/terms/"/>
  </ds:schemaRefs>
</ds:datastoreItem>
</file>

<file path=customXml/itemProps4.xml><?xml version="1.0" encoding="utf-8"?>
<ds:datastoreItem xmlns:ds="http://schemas.openxmlformats.org/officeDocument/2006/customXml" ds:itemID="{1ED8759A-0F11-455D-84BE-E48A427C04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Essential</Template>
  <TotalTime>7639</TotalTime>
  <Words>2113</Words>
  <Application>Microsoft Office PowerPoint</Application>
  <PresentationFormat>On-screen Show (4:3)</PresentationFormat>
  <Paragraphs>306</Paragraphs>
  <Slides>48</Slides>
  <Notes>30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Essential</vt:lpstr>
      <vt:lpstr>PowerPoint Presentation</vt:lpstr>
      <vt:lpstr>Study Purpose</vt:lpstr>
      <vt:lpstr>Data Elements</vt:lpstr>
      <vt:lpstr>Data Elements</vt:lpstr>
      <vt:lpstr>IMPORTANT</vt:lpstr>
      <vt:lpstr>REVIEW OF QUESTIONS</vt:lpstr>
      <vt:lpstr>   Q4 vprincode - Validation question </vt:lpstr>
      <vt:lpstr>Q5 dcdispo - Prepopulated - cannot be Modified Q6 dcdispom - Validation question</vt:lpstr>
      <vt:lpstr>Q7 dcdispo2</vt:lpstr>
      <vt:lpstr>Q8 VDCDISPO - Validation Question</vt:lpstr>
      <vt:lpstr>Q9 odcdispo</vt:lpstr>
      <vt:lpstr>Q10 cmo</vt:lpstr>
      <vt:lpstr>Q11 ocmo</vt:lpstr>
      <vt:lpstr>Q12 vcmo &amp; q13 dtcmo - Validation Questions</vt:lpstr>
      <vt:lpstr>Q14 olcmo &amp; q15 clntrial</vt:lpstr>
      <vt:lpstr>Ldl-c Questions</vt:lpstr>
      <vt:lpstr>Q18 vldlc - Validation Question</vt:lpstr>
      <vt:lpstr>Q19 olldlc</vt:lpstr>
      <vt:lpstr>Q20 through q48</vt:lpstr>
      <vt:lpstr>Statin medications</vt:lpstr>
      <vt:lpstr>Statin medications</vt:lpstr>
      <vt:lpstr>PowerPoint Presentation</vt:lpstr>
      <vt:lpstr>Q23 vstat &amp; Q24 dtstat </vt:lpstr>
      <vt:lpstr>PowerPoint Presentation</vt:lpstr>
      <vt:lpstr>Q25 olstat</vt:lpstr>
      <vt:lpstr>Q26 nostatin2</vt:lpstr>
      <vt:lpstr>Q27 vnostat</vt:lpstr>
      <vt:lpstr>PowerPoint Presentation</vt:lpstr>
      <vt:lpstr>Q28 olnostat</vt:lpstr>
      <vt:lpstr>ANTITHROMBOTIC MEDICATIONS </vt:lpstr>
      <vt:lpstr>Q31 wchanthrm</vt:lpstr>
      <vt:lpstr>Special notes</vt:lpstr>
      <vt:lpstr>ANTITHROMBOTIC MEDICATIONS </vt:lpstr>
      <vt:lpstr>Q33 vanth &amp; q34 dtanth</vt:lpstr>
      <vt:lpstr>Q35 olanth</vt:lpstr>
      <vt:lpstr>Q36 ynoanthrm</vt:lpstr>
      <vt:lpstr> Q36 vynoanthrm</vt:lpstr>
      <vt:lpstr>Q38 othrsnloc</vt:lpstr>
      <vt:lpstr>Anticoagulant medications</vt:lpstr>
      <vt:lpstr>Special notes</vt:lpstr>
      <vt:lpstr>Anticoagulant medications</vt:lpstr>
      <vt:lpstr>PowerPoint Presentation</vt:lpstr>
      <vt:lpstr>scoring</vt:lpstr>
      <vt:lpstr>Scoring</vt:lpstr>
      <vt:lpstr>scoring</vt:lpstr>
      <vt:lpstr>scoring</vt:lpstr>
      <vt:lpstr>scoring</vt:lpstr>
      <vt:lpstr>conclusion</vt:lpstr>
    </vt:vector>
  </TitlesOfParts>
  <Company>WVMI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jwilliams</dc:creator>
  <cp:lastModifiedBy>Miller, Sharon</cp:lastModifiedBy>
  <cp:revision>266</cp:revision>
  <cp:lastPrinted>2016-10-17T18:44:27Z</cp:lastPrinted>
  <dcterms:created xsi:type="dcterms:W3CDTF">2015-02-17T17:32:54Z</dcterms:created>
  <dcterms:modified xsi:type="dcterms:W3CDTF">2018-01-31T15:44:44Z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96AC3FC1-5449-4E47-8F91-1A9C2EAAFB3D</vt:lpwstr>
  </property>
  <property fmtid="{D5CDD505-2E9C-101B-9397-08002B2CF9AE}" pid="3" name="ArticulatePath">
    <vt:lpwstr>Executive Summit 2016 Slide temp_2 (3)</vt:lpwstr>
  </property>
  <property fmtid="{D5CDD505-2E9C-101B-9397-08002B2CF9AE}" pid="4" name="ContentTypeId">
    <vt:lpwstr>0x01010057D6747BB0B34E4D971874B7CDC5AB3B</vt:lpwstr>
  </property>
  <property fmtid="{D5CDD505-2E9C-101B-9397-08002B2CF9AE}" pid="5" name="_dlc_DocIdItemGuid">
    <vt:lpwstr>27d4b70f-481d-4cd3-885b-c35bf01b27ad</vt:lpwstr>
  </property>
</Properties>
</file>