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18"/>
  </p:notesMasterIdLst>
  <p:handoutMasterIdLst>
    <p:handoutMasterId r:id="rId119"/>
  </p:handoutMasterIdLst>
  <p:sldIdLst>
    <p:sldId id="256" r:id="rId6"/>
    <p:sldId id="257" r:id="rId7"/>
    <p:sldId id="258" r:id="rId8"/>
    <p:sldId id="259" r:id="rId9"/>
    <p:sldId id="261" r:id="rId10"/>
    <p:sldId id="262" r:id="rId11"/>
    <p:sldId id="263" r:id="rId12"/>
    <p:sldId id="264" r:id="rId13"/>
    <p:sldId id="265" r:id="rId14"/>
    <p:sldId id="266" r:id="rId15"/>
    <p:sldId id="267" r:id="rId16"/>
    <p:sldId id="268" r:id="rId17"/>
    <p:sldId id="269" r:id="rId18"/>
    <p:sldId id="382" r:id="rId19"/>
    <p:sldId id="279" r:id="rId20"/>
    <p:sldId id="270" r:id="rId21"/>
    <p:sldId id="348" r:id="rId22"/>
    <p:sldId id="271" r:id="rId23"/>
    <p:sldId id="363" r:id="rId24"/>
    <p:sldId id="349" r:id="rId25"/>
    <p:sldId id="350" r:id="rId26"/>
    <p:sldId id="272" r:id="rId27"/>
    <p:sldId id="351" r:id="rId28"/>
    <p:sldId id="273" r:id="rId29"/>
    <p:sldId id="274" r:id="rId30"/>
    <p:sldId id="278" r:id="rId31"/>
    <p:sldId id="364" r:id="rId32"/>
    <p:sldId id="275" r:id="rId33"/>
    <p:sldId id="276" r:id="rId34"/>
    <p:sldId id="277" r:id="rId35"/>
    <p:sldId id="365" r:id="rId36"/>
    <p:sldId id="280" r:id="rId37"/>
    <p:sldId id="384" r:id="rId38"/>
    <p:sldId id="352" r:id="rId39"/>
    <p:sldId id="281" r:id="rId40"/>
    <p:sldId id="353" r:id="rId41"/>
    <p:sldId id="282" r:id="rId42"/>
    <p:sldId id="283" r:id="rId43"/>
    <p:sldId id="383" r:id="rId44"/>
    <p:sldId id="367" r:id="rId45"/>
    <p:sldId id="366" r:id="rId46"/>
    <p:sldId id="287" r:id="rId47"/>
    <p:sldId id="288" r:id="rId48"/>
    <p:sldId id="289" r:id="rId49"/>
    <p:sldId id="290" r:id="rId50"/>
    <p:sldId id="291" r:id="rId51"/>
    <p:sldId id="292" r:id="rId52"/>
    <p:sldId id="293" r:id="rId53"/>
    <p:sldId id="378" r:id="rId54"/>
    <p:sldId id="379" r:id="rId55"/>
    <p:sldId id="380" r:id="rId56"/>
    <p:sldId id="354" r:id="rId57"/>
    <p:sldId id="368" r:id="rId58"/>
    <p:sldId id="369" r:id="rId59"/>
    <p:sldId id="370" r:id="rId60"/>
    <p:sldId id="298" r:id="rId61"/>
    <p:sldId id="374" r:id="rId62"/>
    <p:sldId id="299" r:id="rId63"/>
    <p:sldId id="372" r:id="rId64"/>
    <p:sldId id="373" r:id="rId65"/>
    <p:sldId id="375" r:id="rId66"/>
    <p:sldId id="302" r:id="rId67"/>
    <p:sldId id="355" r:id="rId68"/>
    <p:sldId id="304" r:id="rId69"/>
    <p:sldId id="305" r:id="rId70"/>
    <p:sldId id="306" r:id="rId71"/>
    <p:sldId id="307" r:id="rId72"/>
    <p:sldId id="308" r:id="rId73"/>
    <p:sldId id="309" r:id="rId74"/>
    <p:sldId id="356" r:id="rId75"/>
    <p:sldId id="310" r:id="rId76"/>
    <p:sldId id="311" r:id="rId77"/>
    <p:sldId id="312" r:id="rId78"/>
    <p:sldId id="376" r:id="rId79"/>
    <p:sldId id="313" r:id="rId80"/>
    <p:sldId id="314" r:id="rId81"/>
    <p:sldId id="315"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2" r:id="rId97"/>
    <p:sldId id="333" r:id="rId98"/>
    <p:sldId id="357" r:id="rId99"/>
    <p:sldId id="359" r:id="rId100"/>
    <p:sldId id="334" r:id="rId101"/>
    <p:sldId id="358" r:id="rId102"/>
    <p:sldId id="335" r:id="rId103"/>
    <p:sldId id="360" r:id="rId104"/>
    <p:sldId id="361" r:id="rId105"/>
    <p:sldId id="362" r:id="rId106"/>
    <p:sldId id="336" r:id="rId107"/>
    <p:sldId id="338" r:id="rId108"/>
    <p:sldId id="377" r:id="rId109"/>
    <p:sldId id="339" r:id="rId110"/>
    <p:sldId id="337" r:id="rId111"/>
    <p:sldId id="342" r:id="rId112"/>
    <p:sldId id="343" r:id="rId113"/>
    <p:sldId id="344" r:id="rId114"/>
    <p:sldId id="381" r:id="rId115"/>
    <p:sldId id="345" r:id="rId116"/>
    <p:sldId id="347" r:id="rId117"/>
  </p:sldIdLst>
  <p:sldSz cx="9144000" cy="6858000" type="screen4x3"/>
  <p:notesSz cx="7315200" cy="9601200"/>
  <p:custDataLst>
    <p:tags r:id="rId1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6B3"/>
    <a:srgbClr val="25408F"/>
    <a:srgbClr val="FFCC00"/>
    <a:srgbClr val="FFE0FF"/>
    <a:srgbClr val="FFF5EB"/>
    <a:srgbClr val="FFEAD5"/>
    <a:srgbClr val="C0A879"/>
    <a:srgbClr val="043A63"/>
    <a:srgbClr val="9F875D"/>
    <a:srgbClr val="A9D4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14" autoAdjust="0"/>
    <p:restoredTop sz="93742" autoAdjust="0"/>
  </p:normalViewPr>
  <p:slideViewPr>
    <p:cSldViewPr>
      <p:cViewPr varScale="1">
        <p:scale>
          <a:sx n="109" d="100"/>
          <a:sy n="109" d="100"/>
        </p:scale>
        <p:origin x="1842"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slide" Target="slides/slide90.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13" Type="http://schemas.openxmlformats.org/officeDocument/2006/relationships/slide" Target="slides/slide108.xml"/><Relationship Id="rId11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gs" Target="tags/tag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5EDD1EF-F043-4AEB-BBE2-0C83880EA044}" type="datetimeFigureOut">
              <a:rPr lang="en-US" smtClean="0"/>
              <a:t>6/16/2020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434A0DEB-981B-42A2-B151-C2CCB2999E56}" type="slidenum">
              <a:rPr lang="en-US" smtClean="0"/>
              <a:t>‹#›</a:t>
            </a:fld>
            <a:endParaRPr lang="en-US"/>
          </a:p>
        </p:txBody>
      </p:sp>
    </p:spTree>
    <p:extLst>
      <p:ext uri="{BB962C8B-B14F-4D97-AF65-F5344CB8AC3E}">
        <p14:creationId xmlns:p14="http://schemas.microsoft.com/office/powerpoint/2010/main" val="4649977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ECB956A-697B-4170-A9C0-431387A279A1}" type="datetimeFigureOut">
              <a:rPr lang="en-US" smtClean="0"/>
              <a:t>6/16/2020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25A4F3BA-E414-404E-B32C-01CE68299FEC}" type="slidenum">
              <a:rPr lang="en-US" smtClean="0"/>
              <a:t>‹#›</a:t>
            </a:fld>
            <a:endParaRPr lang="en-US"/>
          </a:p>
        </p:txBody>
      </p:sp>
    </p:spTree>
    <p:extLst>
      <p:ext uri="{BB962C8B-B14F-4D97-AF65-F5344CB8AC3E}">
        <p14:creationId xmlns:p14="http://schemas.microsoft.com/office/powerpoint/2010/main" val="228199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4F3BA-E414-404E-B32C-01CE68299FEC}" type="slidenum">
              <a:rPr lang="en-US" smtClean="0"/>
              <a:t>26</a:t>
            </a:fld>
            <a:endParaRPr lang="en-US"/>
          </a:p>
        </p:txBody>
      </p:sp>
    </p:spTree>
    <p:extLst>
      <p:ext uri="{BB962C8B-B14F-4D97-AF65-F5344CB8AC3E}">
        <p14:creationId xmlns:p14="http://schemas.microsoft.com/office/powerpoint/2010/main" val="4089790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defRPr>
                <a:solidFill>
                  <a:srgbClr val="043A63"/>
                </a:solidFill>
              </a:defRPr>
            </a:lvl1pPr>
            <a:lvl2pPr>
              <a:defRPr>
                <a:solidFill>
                  <a:srgbClr val="9F875D"/>
                </a:solidFill>
              </a:defRPr>
            </a:lvl2pPr>
            <a:lvl3pPr>
              <a:defRPr>
                <a:solidFill>
                  <a:schemeClr val="accent3"/>
                </a:solidFill>
              </a:defRPr>
            </a:lvl3pPr>
            <a:lvl4pPr>
              <a:defRPr>
                <a:solidFill>
                  <a:schemeClr val="bg1">
                    <a:lumMod val="50000"/>
                  </a:schemeClr>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73AE54-BA74-482F-865E-90783BE8A828}" type="datetimeFigureOut">
              <a:rPr lang="en-US" smtClean="0"/>
              <a:t>6/16/2020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48994D-558F-493E-9E06-A4E55FACDAA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273AE54-BA74-482F-865E-90783BE8A828}" type="datetimeFigureOut">
              <a:rPr lang="en-US" smtClean="0"/>
              <a:t>6/16/2020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48994D-558F-493E-9E06-A4E55FACDAA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9"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lvl1pPr>
              <a:buClr>
                <a:schemeClr val="accent3"/>
              </a:buCl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Text Placeholder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ustDataLst>
      <p:tags r:id="rId1"/>
    </p:custData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ustDataLst>
      <p:tags r:id="rId1"/>
    </p:custData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rotWithShape="1">
          <a:blip r:embed="rId14" cstate="print">
            <a:extLst>
              <a:ext uri="{28A0092B-C50C-407E-A947-70E740481C1C}">
                <a14:useLocalDpi xmlns:a14="http://schemas.microsoft.com/office/drawing/2010/main" val="0"/>
              </a:ext>
            </a:extLst>
          </a:blip>
          <a:srcRect t="50000"/>
          <a:stretch/>
        </p:blipFill>
        <p:spPr>
          <a:xfrm>
            <a:off x="703" y="6096000"/>
            <a:ext cx="9144000" cy="76200"/>
          </a:xfrm>
          <a:prstGeom prst="rect">
            <a:avLst/>
          </a:prstGeom>
        </p:spPr>
      </p:pic>
      <p:pic>
        <p:nvPicPr>
          <p:cNvPr id="4" name="Picture 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67600" y="6172200"/>
            <a:ext cx="1480457" cy="609600"/>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0056B3"/>
          </a:solidFill>
          <a:latin typeface="Arial Narrow" panose="020B0606020202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043A63"/>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rgbClr val="9F875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accent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mailto:asites@qualityinsights.org" TargetMode="External"/><Relationship Id="rId2" Type="http://schemas.openxmlformats.org/officeDocument/2006/relationships/hyperlink" Target="mailto:shmiller@qualityinsights.org"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90575" y="4467224"/>
            <a:ext cx="7798838" cy="1877437"/>
          </a:xfrm>
          <a:prstGeom prst="rect">
            <a:avLst/>
          </a:prstGeom>
          <a:noFill/>
        </p:spPr>
        <p:txBody>
          <a:bodyPr wrap="square" rtlCol="0">
            <a:spAutoFit/>
          </a:bodyPr>
          <a:lstStyle/>
          <a:p>
            <a:r>
              <a:rPr lang="en-US" sz="4000" dirty="0" smtClean="0">
                <a:solidFill>
                  <a:srgbClr val="043A63"/>
                </a:solidFill>
                <a:latin typeface="Arial Narrow" panose="020B0606020202030204" pitchFamily="34" charset="0"/>
              </a:rPr>
              <a:t>Sepsis Study FY2020</a:t>
            </a:r>
          </a:p>
          <a:p>
            <a:r>
              <a:rPr lang="en-US" sz="2400" dirty="0" smtClean="0">
                <a:solidFill>
                  <a:schemeClr val="accent3"/>
                </a:solidFill>
                <a:latin typeface="Arial Narrow" panose="020B0606020202030204" pitchFamily="34" charset="0"/>
              </a:rPr>
              <a:t>VHA EPRP V</a:t>
            </a:r>
          </a:p>
          <a:p>
            <a:endParaRPr lang="en-US" sz="800" dirty="0" smtClean="0">
              <a:solidFill>
                <a:schemeClr val="bg1">
                  <a:lumMod val="50000"/>
                </a:schemeClr>
              </a:solidFill>
            </a:endParaRPr>
          </a:p>
          <a:p>
            <a:r>
              <a:rPr lang="en-US" sz="1600" dirty="0" smtClean="0">
                <a:solidFill>
                  <a:srgbClr val="9F875D"/>
                </a:solidFill>
              </a:rPr>
              <a:t>Sharon Miller</a:t>
            </a:r>
            <a:endParaRPr lang="en-US" sz="1600" dirty="0">
              <a:solidFill>
                <a:srgbClr val="9F875D"/>
              </a:solidFill>
            </a:endParaRPr>
          </a:p>
          <a:p>
            <a:r>
              <a:rPr lang="en-US" sz="1400" dirty="0" smtClean="0">
                <a:solidFill>
                  <a:srgbClr val="9F875D"/>
                </a:solidFill>
              </a:rPr>
              <a:t>VHA EPRP QIC</a:t>
            </a:r>
            <a:endParaRPr lang="en-US" sz="1400" dirty="0">
              <a:solidFill>
                <a:srgbClr val="9F875D"/>
              </a:solidFill>
            </a:endParaRPr>
          </a:p>
          <a:p>
            <a:endParaRPr lang="en-US" sz="1400" dirty="0">
              <a:solidFill>
                <a:srgbClr val="9F875D"/>
              </a:solidFill>
              <a:latin typeface="Arial Narrow" panose="020B0606020202030204" pitchFamily="34"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50000"/>
          <a:stretch/>
        </p:blipFill>
        <p:spPr>
          <a:xfrm>
            <a:off x="-39171" y="4191000"/>
            <a:ext cx="9178506" cy="762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31922"/>
          <a:stretch/>
        </p:blipFill>
        <p:spPr>
          <a:xfrm>
            <a:off x="0" y="-26670"/>
            <a:ext cx="9144000" cy="4150995"/>
          </a:xfrm>
          <a:prstGeom prst="rect">
            <a:avLst/>
          </a:prstGeom>
        </p:spPr>
      </p:pic>
      <p:sp>
        <p:nvSpPr>
          <p:cNvPr id="9" name="Rectangle 8"/>
          <p:cNvSpPr/>
          <p:nvPr/>
        </p:nvSpPr>
        <p:spPr>
          <a:xfrm>
            <a:off x="0" y="1714500"/>
            <a:ext cx="3696771" cy="1752600"/>
          </a:xfrm>
          <a:prstGeom prst="rect">
            <a:avLst/>
          </a:prstGeom>
          <a:solidFill>
            <a:srgbClr val="043A63">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0060" y="2068067"/>
            <a:ext cx="2538989" cy="1045466"/>
          </a:xfrm>
          <a:prstGeom prst="rect">
            <a:avLst/>
          </a:prstGeom>
        </p:spPr>
      </p:pic>
      <p:sp>
        <p:nvSpPr>
          <p:cNvPr id="3" name="TextBox 2"/>
          <p:cNvSpPr txBox="1"/>
          <p:nvPr/>
        </p:nvSpPr>
        <p:spPr>
          <a:xfrm>
            <a:off x="561975" y="2997062"/>
            <a:ext cx="2971800" cy="307777"/>
          </a:xfrm>
          <a:prstGeom prst="rect">
            <a:avLst/>
          </a:prstGeom>
          <a:noFill/>
        </p:spPr>
        <p:txBody>
          <a:bodyPr wrap="square" rtlCol="0">
            <a:spAutoFit/>
          </a:bodyPr>
          <a:lstStyle/>
          <a:p>
            <a:r>
              <a:rPr lang="en-US" sz="1400" dirty="0" smtClean="0">
                <a:solidFill>
                  <a:schemeClr val="tx1">
                    <a:lumMod val="65000"/>
                    <a:lumOff val="35000"/>
                  </a:schemeClr>
                </a:solidFill>
              </a:rPr>
              <a:t>The healthcare improvement experts.</a:t>
            </a:r>
            <a:endParaRPr lang="en-US" sz="1400" dirty="0">
              <a:solidFill>
                <a:schemeClr val="tx1">
                  <a:lumMod val="65000"/>
                  <a:lumOff val="35000"/>
                </a:schemeClr>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dirty="0"/>
              <a:t>Sub-Measures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3200" b="1" u="sng" dirty="0" smtClean="0"/>
              <a:t>Sep1d</a:t>
            </a:r>
          </a:p>
          <a:p>
            <a:r>
              <a:rPr lang="en-US" b="1" dirty="0" smtClean="0"/>
              <a:t>Denominator – </a:t>
            </a:r>
            <a:r>
              <a:rPr lang="en-US" dirty="0" smtClean="0"/>
              <a:t>All acute care inpatients with </a:t>
            </a:r>
            <a:r>
              <a:rPr lang="en-US" u="sng" dirty="0" smtClean="0"/>
              <a:t>septic shock </a:t>
            </a:r>
            <a:r>
              <a:rPr lang="en-US" b="1" dirty="0" smtClean="0"/>
              <a:t>AND</a:t>
            </a:r>
            <a:r>
              <a:rPr lang="en-US" dirty="0" smtClean="0"/>
              <a:t> </a:t>
            </a:r>
            <a:r>
              <a:rPr lang="en-US" u="sng" dirty="0" smtClean="0"/>
              <a:t>hypotension that persists after fluid administration</a:t>
            </a:r>
            <a:r>
              <a:rPr lang="en-US" dirty="0" smtClean="0"/>
              <a:t>.</a:t>
            </a:r>
          </a:p>
          <a:p>
            <a:r>
              <a:rPr lang="en-US" b="1" dirty="0" smtClean="0"/>
              <a:t>Numerator – </a:t>
            </a:r>
            <a:r>
              <a:rPr lang="en-US" dirty="0" smtClean="0"/>
              <a:t>Patients who receive </a:t>
            </a:r>
            <a:r>
              <a:rPr lang="en-US" u="sng" dirty="0" smtClean="0"/>
              <a:t>vasopressors</a:t>
            </a:r>
            <a:r>
              <a:rPr lang="en-US" dirty="0" smtClean="0"/>
              <a:t> within six hours of septic shock presentation</a:t>
            </a:r>
            <a:endParaRPr lang="en-US" dirty="0"/>
          </a:p>
        </p:txBody>
      </p:sp>
    </p:spTree>
    <p:extLst>
      <p:ext uri="{BB962C8B-B14F-4D97-AF65-F5344CB8AC3E}">
        <p14:creationId xmlns:p14="http://schemas.microsoft.com/office/powerpoint/2010/main" val="25596936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Q49 </a:t>
            </a:r>
            <a:r>
              <a:rPr lang="en-US" sz="3600" b="1" dirty="0" err="1" smtClean="0"/>
              <a:t>crystlend</a:t>
            </a:r>
            <a:r>
              <a:rPr lang="en-US" sz="3600" b="1" dirty="0" smtClean="0"/>
              <a:t> </a:t>
            </a:r>
            <a:r>
              <a:rPr lang="en-US" sz="2800" dirty="0" smtClean="0"/>
              <a:t>(Example)</a:t>
            </a:r>
            <a:endParaRPr lang="en-US" sz="2800" dirty="0"/>
          </a:p>
        </p:txBody>
      </p:sp>
      <p:sp>
        <p:nvSpPr>
          <p:cNvPr id="5" name="Content Placeholder 4"/>
          <p:cNvSpPr>
            <a:spLocks noGrp="1"/>
          </p:cNvSpPr>
          <p:nvPr>
            <p:ph idx="1"/>
          </p:nvPr>
        </p:nvSpPr>
        <p:spPr>
          <a:xfrm>
            <a:off x="483326" y="1600200"/>
            <a:ext cx="8229600" cy="4525963"/>
          </a:xfrm>
        </p:spPr>
        <p:txBody>
          <a:bodyPr/>
          <a:lstStyle/>
          <a:p>
            <a:endParaRPr lang="en-US" dirty="0" smtClean="0"/>
          </a:p>
          <a:p>
            <a:endParaRPr lang="en-US" dirty="0"/>
          </a:p>
          <a:p>
            <a:endParaRPr lang="en-US" dirty="0" smtClean="0"/>
          </a:p>
          <a:p>
            <a:r>
              <a:rPr lang="en-US" dirty="0" smtClean="0"/>
              <a:t>Start time 14:26 – infuse over 2 hours </a:t>
            </a:r>
          </a:p>
          <a:p>
            <a:r>
              <a:rPr lang="en-US" dirty="0" smtClean="0"/>
              <a:t>End time 16:26</a:t>
            </a:r>
            <a:endParaRPr lang="en-US" dirty="0"/>
          </a:p>
        </p:txBody>
      </p:sp>
      <p:pic>
        <p:nvPicPr>
          <p:cNvPr id="6" name="Content Placeholder 3"/>
          <p:cNvPicPr>
            <a:picLocks noChangeAspect="1"/>
          </p:cNvPicPr>
          <p:nvPr/>
        </p:nvPicPr>
        <p:blipFill>
          <a:blip r:embed="rId2"/>
          <a:stretch>
            <a:fillRect/>
          </a:stretch>
        </p:blipFill>
        <p:spPr>
          <a:xfrm>
            <a:off x="685800" y="1524000"/>
            <a:ext cx="7005585" cy="1095375"/>
          </a:xfrm>
          <a:prstGeom prst="rect">
            <a:avLst/>
          </a:prstGeom>
        </p:spPr>
      </p:pic>
    </p:spTree>
    <p:extLst>
      <p:ext uri="{BB962C8B-B14F-4D97-AF65-F5344CB8AC3E}">
        <p14:creationId xmlns:p14="http://schemas.microsoft.com/office/powerpoint/2010/main" val="284709812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Q49 </a:t>
            </a:r>
            <a:r>
              <a:rPr lang="en-US" sz="3600" b="1" dirty="0" err="1" smtClean="0"/>
              <a:t>crystlend</a:t>
            </a:r>
            <a:r>
              <a:rPr lang="en-US" sz="3600" b="1" dirty="0" smtClean="0"/>
              <a:t> </a:t>
            </a:r>
            <a:r>
              <a:rPr lang="en-US" sz="2800" dirty="0" smtClean="0"/>
              <a:t>(Example)</a:t>
            </a:r>
            <a:endParaRPr lang="en-US" sz="2800" dirty="0"/>
          </a:p>
        </p:txBody>
      </p:sp>
      <p:sp>
        <p:nvSpPr>
          <p:cNvPr id="3" name="Content Placeholder 2"/>
          <p:cNvSpPr>
            <a:spLocks noGrp="1"/>
          </p:cNvSpPr>
          <p:nvPr>
            <p:ph idx="1"/>
          </p:nvPr>
        </p:nvSpPr>
        <p:spPr/>
        <p:txBody>
          <a:bodyPr/>
          <a:lstStyle/>
          <a:p>
            <a:pPr lvl="1">
              <a:spcBef>
                <a:spcPts val="0"/>
              </a:spcBef>
              <a:buFont typeface="Courier New" panose="02070309020205020404" pitchFamily="49" charset="0"/>
              <a:buChar char="o"/>
            </a:pPr>
            <a:r>
              <a:rPr lang="en-US" sz="2200" b="1" dirty="0" smtClean="0"/>
              <a:t>If </a:t>
            </a:r>
            <a:r>
              <a:rPr lang="en-US" sz="2200" b="1" dirty="0"/>
              <a:t>the order includes a rate at which to infuse the crystalloid </a:t>
            </a:r>
            <a:r>
              <a:rPr lang="en-US" sz="2200" b="1" dirty="0" smtClean="0"/>
              <a:t>fluids</a:t>
            </a:r>
            <a:r>
              <a:rPr lang="en-US" sz="2200" b="1" dirty="0"/>
              <a:t>, the end time can be calculated based on the volume, </a:t>
            </a:r>
            <a:r>
              <a:rPr lang="en-US" sz="2200" b="1" dirty="0" smtClean="0"/>
              <a:t>     the </a:t>
            </a:r>
            <a:r>
              <a:rPr lang="en-US" sz="2200" b="1" dirty="0"/>
              <a:t>rate and the start time. Example: An order for 1500 mL at </a:t>
            </a:r>
            <a:r>
              <a:rPr lang="en-US" sz="2200" b="1" dirty="0" smtClean="0"/>
              <a:t>1000 </a:t>
            </a:r>
            <a:r>
              <a:rPr lang="en-US" sz="2200" b="1" dirty="0"/>
              <a:t>mL/hour and the infusion is started at 10:00. The time </a:t>
            </a:r>
            <a:r>
              <a:rPr lang="en-US" sz="2200" b="1" dirty="0" smtClean="0"/>
              <a:t>over </a:t>
            </a:r>
            <a:r>
              <a:rPr lang="en-US" sz="2200" b="1" dirty="0"/>
              <a:t>which 1500 mL is infused is the volume divided by the </a:t>
            </a:r>
            <a:r>
              <a:rPr lang="en-US" sz="2200" b="1" dirty="0" smtClean="0"/>
              <a:t>rate</a:t>
            </a:r>
            <a:r>
              <a:rPr lang="en-US" sz="2200" b="1" dirty="0"/>
              <a:t>. 1500 mL divided by 1000 mL/hour is 1.5 hours. Add 1.5 </a:t>
            </a:r>
            <a:r>
              <a:rPr lang="en-US" sz="2200" b="1" dirty="0" smtClean="0"/>
              <a:t>hours </a:t>
            </a:r>
            <a:r>
              <a:rPr lang="en-US" sz="2200" b="1" dirty="0"/>
              <a:t>to the start time to determine infusion conclusion time </a:t>
            </a:r>
            <a:r>
              <a:rPr lang="en-US" sz="2200" b="1" dirty="0" smtClean="0"/>
              <a:t>of </a:t>
            </a:r>
            <a:r>
              <a:rPr lang="en-US" sz="2200" b="1" dirty="0"/>
              <a:t>11:30.</a:t>
            </a:r>
          </a:p>
          <a:p>
            <a:pPr marL="0" indent="0">
              <a:buNone/>
            </a:pPr>
            <a:endParaRPr lang="en-US" dirty="0"/>
          </a:p>
        </p:txBody>
      </p:sp>
    </p:spTree>
    <p:extLst>
      <p:ext uri="{BB962C8B-B14F-4D97-AF65-F5344CB8AC3E}">
        <p14:creationId xmlns:p14="http://schemas.microsoft.com/office/powerpoint/2010/main" val="40053080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Q50 </a:t>
            </a:r>
            <a:r>
              <a:rPr lang="en-US" b="1" dirty="0" err="1" smtClean="0"/>
              <a:t>pershypo</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marL="0" indent="0">
              <a:buNone/>
            </a:pPr>
            <a:r>
              <a:rPr lang="en-US" dirty="0"/>
              <a:t>During the time frame from </a:t>
            </a:r>
            <a:r>
              <a:rPr lang="en-US" dirty="0" smtClean="0"/>
              <a:t>time fluids are completed to 1 hour after fluids completed </a:t>
            </a:r>
            <a:r>
              <a:rPr lang="en-US" dirty="0"/>
              <a:t>is there physician/APN/PA documentation that persistent hypotension or new onset of hypotension was present?</a:t>
            </a:r>
          </a:p>
          <a:p>
            <a:pPr marL="0" indent="0">
              <a:buNone/>
            </a:pPr>
            <a:r>
              <a:rPr lang="en-US" dirty="0"/>
              <a:t>1. Yes</a:t>
            </a:r>
          </a:p>
          <a:p>
            <a:pPr marL="0" indent="0">
              <a:buNone/>
            </a:pPr>
            <a:r>
              <a:rPr lang="en-US" dirty="0"/>
              <a:t>2. No</a:t>
            </a:r>
          </a:p>
          <a:p>
            <a:pPr marL="0" indent="0">
              <a:buNone/>
            </a:pPr>
            <a:r>
              <a:rPr lang="en-US" dirty="0"/>
              <a:t>3. No, the patient was not assessed for persistent hypotension or new onset of hypotension within one hour after the conclusion of crystalloid fluid administration at the target ordered volume, or unable to determine</a:t>
            </a:r>
          </a:p>
          <a:p>
            <a:pPr marL="0" indent="0">
              <a:buNone/>
            </a:pPr>
            <a:r>
              <a:rPr lang="en-US" dirty="0"/>
              <a:t>4. Not applicable - Crystalloid fluids were administered but at a volume less than the target ordered volume</a:t>
            </a:r>
          </a:p>
        </p:txBody>
      </p:sp>
    </p:spTree>
    <p:extLst>
      <p:ext uri="{BB962C8B-B14F-4D97-AF65-F5344CB8AC3E}">
        <p14:creationId xmlns:p14="http://schemas.microsoft.com/office/powerpoint/2010/main" val="214181303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04" y="228600"/>
            <a:ext cx="8229600" cy="487362"/>
          </a:xfrm>
        </p:spPr>
        <p:txBody>
          <a:bodyPr>
            <a:normAutofit fontScale="90000"/>
          </a:bodyPr>
          <a:lstStyle/>
          <a:p>
            <a:r>
              <a:rPr lang="en-US" b="1" dirty="0" smtClean="0"/>
              <a:t>Q50 </a:t>
            </a:r>
            <a:r>
              <a:rPr lang="en-US" b="1" dirty="0" err="1"/>
              <a:t>pershypo</a:t>
            </a:r>
            <a:endParaRPr lang="en-US" dirty="0"/>
          </a:p>
        </p:txBody>
      </p:sp>
      <p:sp>
        <p:nvSpPr>
          <p:cNvPr id="3" name="Content Placeholder 2"/>
          <p:cNvSpPr>
            <a:spLocks noGrp="1"/>
          </p:cNvSpPr>
          <p:nvPr>
            <p:ph idx="1"/>
          </p:nvPr>
        </p:nvSpPr>
        <p:spPr>
          <a:xfrm>
            <a:off x="304800" y="914400"/>
            <a:ext cx="8763000" cy="5211763"/>
          </a:xfrm>
        </p:spPr>
        <p:txBody>
          <a:bodyPr>
            <a:normAutofit lnSpcReduction="10000"/>
          </a:bodyPr>
          <a:lstStyle/>
          <a:p>
            <a:pPr lvl="0">
              <a:spcBef>
                <a:spcPts val="0"/>
              </a:spcBef>
            </a:pPr>
            <a:r>
              <a:rPr lang="en-US" dirty="0"/>
              <a:t>The criteria for determining </a:t>
            </a:r>
            <a:r>
              <a:rPr lang="en-US" dirty="0" smtClean="0"/>
              <a:t>persistent </a:t>
            </a:r>
            <a:r>
              <a:rPr lang="en-US" dirty="0"/>
              <a:t>hypotension or new onset of hypotension </a:t>
            </a:r>
            <a:r>
              <a:rPr lang="en-US" dirty="0" smtClean="0"/>
              <a:t>are (same as for Q38 </a:t>
            </a:r>
            <a:r>
              <a:rPr lang="en-US" dirty="0" err="1" smtClean="0"/>
              <a:t>hypotns</a:t>
            </a:r>
            <a:r>
              <a:rPr lang="en-US" dirty="0" smtClean="0"/>
              <a:t> except different timeframe):</a:t>
            </a:r>
            <a:endParaRPr lang="en-US" dirty="0"/>
          </a:p>
          <a:p>
            <a:pPr lvl="1">
              <a:spcBef>
                <a:spcPts val="0"/>
              </a:spcBef>
              <a:buFont typeface="Courier New" panose="02070309020205020404" pitchFamily="49" charset="0"/>
              <a:buChar char="o"/>
            </a:pPr>
            <a:r>
              <a:rPr lang="en-US" b="1" dirty="0" smtClean="0"/>
              <a:t>In </a:t>
            </a:r>
            <a:r>
              <a:rPr lang="en-US" b="1" dirty="0"/>
              <a:t>the one hour following conclusion of administration of </a:t>
            </a:r>
            <a:r>
              <a:rPr lang="en-US" b="1" dirty="0" smtClean="0"/>
              <a:t>the </a:t>
            </a:r>
            <a:r>
              <a:rPr lang="en-US" b="1" dirty="0"/>
              <a:t>target ordered volume of crystalloid fluids, </a:t>
            </a:r>
            <a:r>
              <a:rPr lang="en-US" b="1" u="sng" dirty="0" smtClean="0"/>
              <a:t>two consecutive </a:t>
            </a:r>
            <a:r>
              <a:rPr lang="en-US" b="1" dirty="0"/>
              <a:t>documented blood pressure readings of </a:t>
            </a:r>
            <a:r>
              <a:rPr lang="en-US" b="1" dirty="0" smtClean="0"/>
              <a:t>either</a:t>
            </a:r>
            <a:r>
              <a:rPr lang="en-US" b="1" dirty="0"/>
              <a:t>:</a:t>
            </a:r>
          </a:p>
          <a:p>
            <a:pPr marL="0" lvl="0" indent="0">
              <a:spcBef>
                <a:spcPts val="0"/>
              </a:spcBef>
              <a:buNone/>
            </a:pPr>
            <a:r>
              <a:rPr lang="en-US" dirty="0" smtClean="0">
                <a:sym typeface="Symbol" panose="05050102010706020507" pitchFamily="18" charset="2"/>
              </a:rPr>
              <a:t>           </a:t>
            </a:r>
            <a:r>
              <a:rPr lang="en-US" dirty="0" smtClean="0"/>
              <a:t>systolic </a:t>
            </a:r>
            <a:r>
              <a:rPr lang="en-US" dirty="0"/>
              <a:t>blood pressure &lt;90, or</a:t>
            </a:r>
          </a:p>
          <a:p>
            <a:pPr marL="0" lvl="0" indent="0">
              <a:spcBef>
                <a:spcPts val="0"/>
              </a:spcBef>
              <a:buNone/>
            </a:pPr>
            <a:r>
              <a:rPr lang="en-US" dirty="0" smtClean="0">
                <a:sym typeface="Symbol" panose="05050102010706020507" pitchFamily="18" charset="2"/>
              </a:rPr>
              <a:t>           </a:t>
            </a:r>
            <a:r>
              <a:rPr lang="en-US" dirty="0" smtClean="0"/>
              <a:t>mean </a:t>
            </a:r>
            <a:r>
              <a:rPr lang="en-US" dirty="0"/>
              <a:t>arterial pressure (MAP) &lt;65 or</a:t>
            </a:r>
          </a:p>
          <a:p>
            <a:pPr marL="0" indent="0">
              <a:spcBef>
                <a:spcPts val="0"/>
              </a:spcBef>
              <a:buNone/>
            </a:pPr>
            <a:r>
              <a:rPr lang="en-US" dirty="0" smtClean="0">
                <a:sym typeface="Symbol" panose="05050102010706020507" pitchFamily="18" charset="2"/>
              </a:rPr>
              <a:t>           </a:t>
            </a:r>
            <a:r>
              <a:rPr lang="en-US" dirty="0" smtClean="0"/>
              <a:t>a </a:t>
            </a:r>
            <a:r>
              <a:rPr lang="en-US" dirty="0"/>
              <a:t>decrease in systolic blood pressure by &gt;</a:t>
            </a:r>
            <a:r>
              <a:rPr lang="en-US" dirty="0" smtClean="0"/>
              <a:t>40mm/Hg </a:t>
            </a:r>
          </a:p>
          <a:p>
            <a:pPr marL="0" indent="0">
              <a:spcBef>
                <a:spcPts val="0"/>
              </a:spcBef>
              <a:buNone/>
            </a:pPr>
            <a:r>
              <a:rPr lang="en-US" sz="2600" b="1" dirty="0" smtClean="0"/>
              <a:t>             Physician/APN/PA </a:t>
            </a:r>
            <a:r>
              <a:rPr lang="en-US" sz="2600" b="1" dirty="0"/>
              <a:t>documentation must be present in </a:t>
            </a:r>
            <a:endParaRPr lang="en-US" sz="2600" b="1" dirty="0" smtClean="0"/>
          </a:p>
          <a:p>
            <a:pPr marL="0" indent="0">
              <a:spcBef>
                <a:spcPts val="0"/>
              </a:spcBef>
              <a:buNone/>
            </a:pPr>
            <a:r>
              <a:rPr lang="en-US" sz="2600" b="1" dirty="0"/>
              <a:t> </a:t>
            </a:r>
            <a:r>
              <a:rPr lang="en-US" sz="2600" b="1" dirty="0" smtClean="0"/>
              <a:t>            the </a:t>
            </a:r>
            <a:r>
              <a:rPr lang="en-US" sz="2600" b="1" dirty="0"/>
              <a:t>medical record indicating a &gt;40 mmHg decrease </a:t>
            </a:r>
            <a:r>
              <a:rPr lang="en-US" sz="2600" b="1" dirty="0" smtClean="0"/>
              <a:t>in</a:t>
            </a:r>
          </a:p>
          <a:p>
            <a:pPr marL="0" indent="0">
              <a:spcBef>
                <a:spcPts val="0"/>
              </a:spcBef>
              <a:buNone/>
            </a:pPr>
            <a:r>
              <a:rPr lang="en-US" sz="2600" b="1" dirty="0"/>
              <a:t> </a:t>
            </a:r>
            <a:r>
              <a:rPr lang="en-US" sz="2600" b="1" dirty="0" smtClean="0"/>
              <a:t>            SBP </a:t>
            </a:r>
            <a:r>
              <a:rPr lang="en-US" sz="2600" b="1" dirty="0"/>
              <a:t>has occurred and is related to infection, severe </a:t>
            </a:r>
            <a:endParaRPr lang="en-US" sz="2600" b="1" dirty="0" smtClean="0"/>
          </a:p>
          <a:p>
            <a:pPr marL="0" indent="0">
              <a:spcBef>
                <a:spcPts val="0"/>
              </a:spcBef>
              <a:buNone/>
            </a:pPr>
            <a:r>
              <a:rPr lang="en-US" sz="2600" b="1" dirty="0"/>
              <a:t> </a:t>
            </a:r>
            <a:r>
              <a:rPr lang="en-US" sz="2600" b="1" dirty="0" smtClean="0"/>
              <a:t>            sepsis </a:t>
            </a:r>
            <a:r>
              <a:rPr lang="en-US" sz="2600" b="1" dirty="0"/>
              <a:t>or septic shock and not other causes.</a:t>
            </a:r>
          </a:p>
          <a:p>
            <a:pPr marL="0" indent="0">
              <a:buNone/>
            </a:pPr>
            <a:endParaRPr lang="en-US" dirty="0"/>
          </a:p>
        </p:txBody>
      </p:sp>
    </p:spTree>
    <p:extLst>
      <p:ext uri="{BB962C8B-B14F-4D97-AF65-F5344CB8AC3E}">
        <p14:creationId xmlns:p14="http://schemas.microsoft.com/office/powerpoint/2010/main" val="184316952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Q50 </a:t>
            </a:r>
            <a:r>
              <a:rPr lang="en-US" sz="3600" b="1" dirty="0" err="1" smtClean="0"/>
              <a:t>pershypo</a:t>
            </a:r>
            <a:endParaRPr lang="en-US" sz="3600" b="1" dirty="0"/>
          </a:p>
        </p:txBody>
      </p:sp>
      <p:sp>
        <p:nvSpPr>
          <p:cNvPr id="3" name="Content Placeholder 2"/>
          <p:cNvSpPr>
            <a:spLocks noGrp="1"/>
          </p:cNvSpPr>
          <p:nvPr>
            <p:ph idx="1"/>
          </p:nvPr>
        </p:nvSpPr>
        <p:spPr>
          <a:xfrm>
            <a:off x="304800" y="990600"/>
            <a:ext cx="8610600" cy="5135563"/>
          </a:xfrm>
        </p:spPr>
        <p:txBody>
          <a:bodyPr/>
          <a:lstStyle/>
          <a:p>
            <a:pPr marL="0" lvl="0" indent="0">
              <a:spcBef>
                <a:spcPts val="0"/>
              </a:spcBef>
              <a:buNone/>
            </a:pPr>
            <a:r>
              <a:rPr lang="en-US" b="1" dirty="0" smtClean="0"/>
              <a:t>Hypotensive </a:t>
            </a:r>
            <a:r>
              <a:rPr lang="en-US" b="1" dirty="0"/>
              <a:t>BPs </a:t>
            </a:r>
            <a:r>
              <a:rPr lang="en-US" b="1" dirty="0" smtClean="0"/>
              <a:t>within the hour acceptable to use </a:t>
            </a:r>
            <a:r>
              <a:rPr lang="en-US" sz="2400" dirty="0" smtClean="0"/>
              <a:t>(Examples </a:t>
            </a:r>
            <a:r>
              <a:rPr lang="en-US" sz="2400" dirty="0"/>
              <a:t>in D/D rules)</a:t>
            </a:r>
          </a:p>
          <a:p>
            <a:pPr lvl="0">
              <a:spcBef>
                <a:spcPts val="0"/>
              </a:spcBef>
            </a:pPr>
            <a:r>
              <a:rPr lang="en-US" dirty="0" smtClean="0"/>
              <a:t>Due </a:t>
            </a:r>
            <a:r>
              <a:rPr lang="en-US" dirty="0"/>
              <a:t>to:</a:t>
            </a:r>
          </a:p>
          <a:p>
            <a:pPr lvl="1">
              <a:spcBef>
                <a:spcPts val="0"/>
              </a:spcBef>
              <a:buFont typeface="Courier New" panose="02070309020205020404" pitchFamily="49" charset="0"/>
              <a:buChar char="o"/>
            </a:pPr>
            <a:r>
              <a:rPr lang="en-US" b="1" dirty="0"/>
              <a:t>Acute condition</a:t>
            </a:r>
          </a:p>
          <a:p>
            <a:pPr lvl="1">
              <a:spcBef>
                <a:spcPts val="0"/>
              </a:spcBef>
              <a:buFont typeface="Courier New" panose="02070309020205020404" pitchFamily="49" charset="0"/>
              <a:buChar char="o"/>
            </a:pPr>
            <a:r>
              <a:rPr lang="en-US" b="1" dirty="0"/>
              <a:t>Acute on chronic condition</a:t>
            </a:r>
          </a:p>
          <a:p>
            <a:pPr lvl="1">
              <a:spcBef>
                <a:spcPts val="0"/>
              </a:spcBef>
              <a:buFont typeface="Courier New" panose="02070309020205020404" pitchFamily="49" charset="0"/>
              <a:buChar char="o"/>
            </a:pPr>
            <a:r>
              <a:rPr lang="en-US" b="1" dirty="0"/>
              <a:t>Infection</a:t>
            </a:r>
          </a:p>
          <a:p>
            <a:pPr>
              <a:spcBef>
                <a:spcPts val="0"/>
              </a:spcBef>
            </a:pPr>
            <a:r>
              <a:rPr lang="en-US" dirty="0"/>
              <a:t>Term documented instead of abnormal value</a:t>
            </a:r>
          </a:p>
          <a:p>
            <a:pPr>
              <a:spcBef>
                <a:spcPts val="0"/>
              </a:spcBef>
            </a:pPr>
            <a:r>
              <a:rPr lang="en-US" dirty="0"/>
              <a:t>Conflicting documentation – hypotension normal </a:t>
            </a:r>
            <a:r>
              <a:rPr lang="en-US" dirty="0" smtClean="0"/>
              <a:t>or chronic </a:t>
            </a:r>
            <a:r>
              <a:rPr lang="en-US" b="1" dirty="0" smtClean="0"/>
              <a:t>AND</a:t>
            </a:r>
            <a:r>
              <a:rPr lang="en-US" dirty="0" smtClean="0"/>
              <a:t> </a:t>
            </a:r>
            <a:r>
              <a:rPr lang="en-US" dirty="0"/>
              <a:t>possibly due to severe </a:t>
            </a:r>
            <a:r>
              <a:rPr lang="en-US" dirty="0" smtClean="0"/>
              <a:t>sepsis/septic shock</a:t>
            </a:r>
          </a:p>
          <a:p>
            <a:pPr>
              <a:spcBef>
                <a:spcPts val="0"/>
              </a:spcBef>
            </a:pPr>
            <a:r>
              <a:rPr lang="en-US" dirty="0" smtClean="0"/>
              <a:t>Persistent </a:t>
            </a:r>
            <a:r>
              <a:rPr lang="en-US" dirty="0"/>
              <a:t>hypotension is unable to be determined but a vasopressor was </a:t>
            </a:r>
            <a:r>
              <a:rPr lang="en-US" dirty="0" smtClean="0"/>
              <a:t>administered</a:t>
            </a:r>
            <a:endParaRPr lang="en-US" dirty="0"/>
          </a:p>
          <a:p>
            <a:endParaRPr lang="en-US" dirty="0"/>
          </a:p>
        </p:txBody>
      </p:sp>
    </p:spTree>
    <p:extLst>
      <p:ext uri="{BB962C8B-B14F-4D97-AF65-F5344CB8AC3E}">
        <p14:creationId xmlns:p14="http://schemas.microsoft.com/office/powerpoint/2010/main" val="155262575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Q50 </a:t>
            </a:r>
            <a:r>
              <a:rPr lang="en-US" b="1" dirty="0" err="1"/>
              <a:t>pershypo</a:t>
            </a:r>
            <a:endParaRPr lang="en-US" dirty="0"/>
          </a:p>
        </p:txBody>
      </p:sp>
      <p:sp>
        <p:nvSpPr>
          <p:cNvPr id="3" name="Content Placeholder 2"/>
          <p:cNvSpPr>
            <a:spLocks noGrp="1"/>
          </p:cNvSpPr>
          <p:nvPr>
            <p:ph idx="1"/>
          </p:nvPr>
        </p:nvSpPr>
        <p:spPr>
          <a:xfrm>
            <a:off x="304800" y="914400"/>
            <a:ext cx="8610600" cy="5211763"/>
          </a:xfrm>
        </p:spPr>
        <p:txBody>
          <a:bodyPr/>
          <a:lstStyle/>
          <a:p>
            <a:pPr marL="0" lvl="0" indent="0">
              <a:buNone/>
            </a:pPr>
            <a:r>
              <a:rPr lang="en-US" b="1" dirty="0"/>
              <a:t>Hypotensive BPs within the hour </a:t>
            </a:r>
            <a:r>
              <a:rPr lang="en-US" b="1" dirty="0" smtClean="0"/>
              <a:t>NOT acceptable </a:t>
            </a:r>
            <a:r>
              <a:rPr lang="en-US" b="1" dirty="0"/>
              <a:t>to use</a:t>
            </a:r>
            <a:endParaRPr lang="en-US" dirty="0" smtClean="0"/>
          </a:p>
          <a:p>
            <a:pPr lvl="0"/>
            <a:r>
              <a:rPr lang="en-US" dirty="0" smtClean="0"/>
              <a:t>Obtained </a:t>
            </a:r>
            <a:r>
              <a:rPr lang="en-US" dirty="0"/>
              <a:t>within </a:t>
            </a:r>
            <a:r>
              <a:rPr lang="en-US" dirty="0" smtClean="0"/>
              <a:t>OR, </a:t>
            </a:r>
            <a:r>
              <a:rPr lang="en-US" dirty="0"/>
              <a:t>interventional radiology, during active delivery, or procedural/conscious </a:t>
            </a:r>
            <a:r>
              <a:rPr lang="en-US" dirty="0" smtClean="0"/>
              <a:t>sedation</a:t>
            </a:r>
          </a:p>
          <a:p>
            <a:pPr lvl="0"/>
            <a:r>
              <a:rPr lang="en-US" dirty="0" smtClean="0"/>
              <a:t>Documented </a:t>
            </a:r>
            <a:r>
              <a:rPr lang="en-US" dirty="0"/>
              <a:t>from an orthostatic BP evaluation </a:t>
            </a:r>
            <a:r>
              <a:rPr lang="en-US" dirty="0" smtClean="0"/>
              <a:t>(tilt test)</a:t>
            </a:r>
          </a:p>
          <a:p>
            <a:pPr lvl="0"/>
            <a:r>
              <a:rPr lang="en-US" dirty="0" smtClean="0"/>
              <a:t>Documented as normal for patient due to chronic condition</a:t>
            </a:r>
          </a:p>
          <a:p>
            <a:pPr lvl="0"/>
            <a:r>
              <a:rPr lang="en-US" dirty="0" smtClean="0"/>
              <a:t>Documented as due to non-infectious source/process</a:t>
            </a:r>
          </a:p>
          <a:p>
            <a:pPr lvl="0"/>
            <a:r>
              <a:rPr lang="en-US" dirty="0" smtClean="0"/>
              <a:t>Persistent more that six hours after septic shock time</a:t>
            </a:r>
            <a:endParaRPr lang="en-US" dirty="0"/>
          </a:p>
          <a:p>
            <a:endParaRPr lang="en-US" dirty="0"/>
          </a:p>
        </p:txBody>
      </p:sp>
    </p:spTree>
    <p:extLst>
      <p:ext uri="{BB962C8B-B14F-4D97-AF65-F5344CB8AC3E}">
        <p14:creationId xmlns:p14="http://schemas.microsoft.com/office/powerpoint/2010/main" val="162844505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3600" b="1" dirty="0" smtClean="0"/>
              <a:t>Q51 </a:t>
            </a:r>
            <a:r>
              <a:rPr lang="en-US" sz="3600" b="1" dirty="0" err="1" smtClean="0"/>
              <a:t>vasoprs</a:t>
            </a:r>
            <a:endParaRPr lang="en-US" sz="3600" b="1" dirty="0"/>
          </a:p>
        </p:txBody>
      </p:sp>
      <p:sp>
        <p:nvSpPr>
          <p:cNvPr id="4" name="Content Placeholder 3"/>
          <p:cNvSpPr>
            <a:spLocks noGrp="1"/>
          </p:cNvSpPr>
          <p:nvPr>
            <p:ph idx="1"/>
          </p:nvPr>
        </p:nvSpPr>
        <p:spPr>
          <a:xfrm>
            <a:off x="457200" y="838200"/>
            <a:ext cx="8229600" cy="5287963"/>
          </a:xfrm>
        </p:spPr>
        <p:txBody>
          <a:bodyPr>
            <a:normAutofit/>
          </a:bodyPr>
          <a:lstStyle/>
          <a:p>
            <a:pPr marL="0" indent="0">
              <a:buNone/>
            </a:pPr>
            <a:r>
              <a:rPr lang="en-US" b="1" dirty="0"/>
              <a:t>During the timeframe from </a:t>
            </a:r>
            <a:r>
              <a:rPr lang="en-US" b="1" dirty="0" smtClean="0"/>
              <a:t>septic shock time to 6 hours after, </a:t>
            </a:r>
            <a:r>
              <a:rPr lang="en-US" b="1" dirty="0"/>
              <a:t>is there documentation an intravenous (IV</a:t>
            </a:r>
            <a:r>
              <a:rPr lang="en-US" b="1" dirty="0" smtClean="0"/>
              <a:t>) </a:t>
            </a:r>
            <a:r>
              <a:rPr lang="en-US" b="1" dirty="0"/>
              <a:t>or intraosseous (IO) vasopressor was administered</a:t>
            </a:r>
            <a:r>
              <a:rPr lang="en-US" b="1" dirty="0" smtClean="0"/>
              <a:t>?</a:t>
            </a:r>
          </a:p>
          <a:p>
            <a:r>
              <a:rPr lang="en-US" b="1" dirty="0"/>
              <a:t>Only Acceptable Vasopressors</a:t>
            </a:r>
            <a:r>
              <a:rPr lang="en-US" dirty="0"/>
              <a:t> </a:t>
            </a:r>
            <a:r>
              <a:rPr lang="en-US" b="1" dirty="0"/>
              <a:t>given via the IV or IO route</a:t>
            </a:r>
            <a:r>
              <a:rPr lang="en-US" b="1" dirty="0" smtClean="0"/>
              <a:t>: (</a:t>
            </a:r>
            <a:r>
              <a:rPr lang="en-US" dirty="0" smtClean="0"/>
              <a:t>Table in D/D Rules</a:t>
            </a:r>
            <a:r>
              <a:rPr lang="en-US" b="1" dirty="0" smtClean="0"/>
              <a:t>)</a:t>
            </a:r>
            <a:endParaRPr lang="en-US" dirty="0"/>
          </a:p>
          <a:p>
            <a:pPr lvl="0"/>
            <a:r>
              <a:rPr lang="en-US" dirty="0" smtClean="0"/>
              <a:t>Only abstract </a:t>
            </a:r>
            <a:r>
              <a:rPr lang="en-US" dirty="0"/>
              <a:t>from documentation that demonstrates actual administration of the vasopressor. </a:t>
            </a:r>
          </a:p>
          <a:p>
            <a:pPr marL="0" indent="0">
              <a:buNone/>
            </a:pPr>
            <a:r>
              <a:rPr lang="en-US" dirty="0" smtClean="0"/>
              <a:t>(Go to Instrument)</a:t>
            </a:r>
            <a:endParaRPr lang="en-US" dirty="0"/>
          </a:p>
          <a:p>
            <a:endParaRPr lang="en-US" dirty="0"/>
          </a:p>
        </p:txBody>
      </p:sp>
    </p:spTree>
    <p:extLst>
      <p:ext uri="{BB962C8B-B14F-4D97-AF65-F5344CB8AC3E}">
        <p14:creationId xmlns:p14="http://schemas.microsoft.com/office/powerpoint/2010/main" val="11253568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Q52 </a:t>
            </a:r>
            <a:r>
              <a:rPr lang="en-US" b="1" dirty="0" err="1" smtClean="0"/>
              <a:t>vasoprsdt</a:t>
            </a:r>
            <a:r>
              <a:rPr lang="en-US" b="1" dirty="0" smtClean="0"/>
              <a:t> and </a:t>
            </a:r>
            <a:r>
              <a:rPr lang="en-US" b="1" dirty="0" err="1" smtClean="0"/>
              <a:t>vasoprstm</a:t>
            </a:r>
            <a:endParaRPr lang="en-US" dirty="0"/>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b="1" dirty="0"/>
              <a:t>During the timeframe from septic shock time to 6 hours after, </a:t>
            </a:r>
            <a:r>
              <a:rPr lang="en-US" b="1" dirty="0" smtClean="0"/>
              <a:t>enter </a:t>
            </a:r>
            <a:r>
              <a:rPr lang="en-US" b="1" dirty="0"/>
              <a:t>the </a:t>
            </a:r>
            <a:r>
              <a:rPr lang="en-US" b="1" dirty="0" smtClean="0"/>
              <a:t>date/time </a:t>
            </a:r>
            <a:r>
              <a:rPr lang="en-US" b="1" dirty="0"/>
              <a:t>on which an IV or IO vasopressor was </a:t>
            </a:r>
            <a:r>
              <a:rPr lang="en-US" b="1" dirty="0" smtClean="0"/>
              <a:t>administered.</a:t>
            </a:r>
          </a:p>
          <a:p>
            <a:r>
              <a:rPr lang="en-US" dirty="0" smtClean="0"/>
              <a:t>Guidelines follow Q51 </a:t>
            </a:r>
            <a:r>
              <a:rPr lang="en-US" dirty="0" err="1" smtClean="0"/>
              <a:t>vasoprs</a:t>
            </a:r>
            <a:r>
              <a:rPr lang="en-US" dirty="0"/>
              <a:t> </a:t>
            </a:r>
            <a:r>
              <a:rPr lang="en-US" dirty="0" smtClean="0"/>
              <a:t>guidelines</a:t>
            </a:r>
          </a:p>
          <a:p>
            <a:pPr lvl="0"/>
            <a:r>
              <a:rPr lang="en-US" dirty="0"/>
              <a:t>If a vasopressor was infusing at the </a:t>
            </a:r>
            <a:r>
              <a:rPr lang="en-US" dirty="0" smtClean="0"/>
              <a:t>date/time </a:t>
            </a:r>
            <a:r>
              <a:rPr lang="en-US" dirty="0"/>
              <a:t>of presentation of septic </a:t>
            </a:r>
            <a:r>
              <a:rPr lang="en-US" dirty="0" smtClean="0"/>
              <a:t>shock, and </a:t>
            </a:r>
            <a:r>
              <a:rPr lang="en-US" dirty="0"/>
              <a:t>multiple doses were subsequently given, abstract the </a:t>
            </a:r>
            <a:r>
              <a:rPr lang="en-US" dirty="0" smtClean="0"/>
              <a:t>date/time </a:t>
            </a:r>
            <a:r>
              <a:rPr lang="en-US" dirty="0"/>
              <a:t>the vasopressor that was infusing at the time of presentation of septic shock was initiated. </a:t>
            </a:r>
            <a:endParaRPr lang="en-US" dirty="0" smtClean="0"/>
          </a:p>
          <a:p>
            <a:pPr marL="0" lvl="0" indent="0">
              <a:buNone/>
            </a:pPr>
            <a:r>
              <a:rPr lang="en-US" dirty="0" smtClean="0"/>
              <a:t>    (See Example in D/D rules)</a:t>
            </a:r>
            <a:endParaRPr lang="en-US" dirty="0"/>
          </a:p>
          <a:p>
            <a:endParaRPr lang="en-US" dirty="0"/>
          </a:p>
        </p:txBody>
      </p:sp>
    </p:spTree>
    <p:extLst>
      <p:ext uri="{BB962C8B-B14F-4D97-AF65-F5344CB8AC3E}">
        <p14:creationId xmlns:p14="http://schemas.microsoft.com/office/powerpoint/2010/main" val="99796072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smtClean="0"/>
              <a:t>Q54 </a:t>
            </a:r>
            <a:r>
              <a:rPr lang="en-US" sz="3600" b="1" dirty="0" err="1" smtClean="0"/>
              <a:t>rptvolst</a:t>
            </a:r>
            <a:endParaRPr lang="en-US" sz="3600" dirty="0"/>
          </a:p>
        </p:txBody>
      </p:sp>
      <p:sp>
        <p:nvSpPr>
          <p:cNvPr id="3" name="Content Placeholder 2"/>
          <p:cNvSpPr>
            <a:spLocks noGrp="1"/>
          </p:cNvSpPr>
          <p:nvPr>
            <p:ph idx="1"/>
          </p:nvPr>
        </p:nvSpPr>
        <p:spPr>
          <a:xfrm>
            <a:off x="304800" y="914400"/>
            <a:ext cx="8686800" cy="5211763"/>
          </a:xfrm>
        </p:spPr>
        <p:txBody>
          <a:bodyPr>
            <a:normAutofit/>
          </a:bodyPr>
          <a:lstStyle/>
          <a:p>
            <a:pPr marL="0" indent="0">
              <a:spcBef>
                <a:spcPts val="0"/>
              </a:spcBef>
              <a:buNone/>
            </a:pPr>
            <a:r>
              <a:rPr lang="en-US" b="1" dirty="0"/>
              <a:t>During the timeframe from </a:t>
            </a:r>
            <a:r>
              <a:rPr lang="en-US" b="1" dirty="0" smtClean="0"/>
              <a:t>initial time of fluid administration to 6 hours after septic shock presentation time, </a:t>
            </a:r>
            <a:r>
              <a:rPr lang="en-US" b="1" dirty="0"/>
              <a:t>is there documentation of a repeat volume status and tissue perfusion </a:t>
            </a:r>
            <a:r>
              <a:rPr lang="en-US" b="1" dirty="0" smtClean="0"/>
              <a:t>assessment</a:t>
            </a:r>
            <a:r>
              <a:rPr lang="en-US" b="1" dirty="0"/>
              <a:t>?</a:t>
            </a:r>
            <a:endParaRPr lang="en-US" b="1" dirty="0" smtClean="0"/>
          </a:p>
          <a:p>
            <a:pPr lvl="0">
              <a:spcBef>
                <a:spcPts val="0"/>
              </a:spcBef>
            </a:pPr>
            <a:r>
              <a:rPr lang="en-US" dirty="0"/>
              <a:t>A repeat volume status and tissue perfusion assessment may consist of any one of the following </a:t>
            </a:r>
            <a:r>
              <a:rPr lang="en-US" dirty="0">
                <a:solidFill>
                  <a:srgbClr val="FF0000"/>
                </a:solidFill>
              </a:rPr>
              <a:t>three</a:t>
            </a:r>
            <a:r>
              <a:rPr lang="en-US" dirty="0"/>
              <a:t>: </a:t>
            </a:r>
          </a:p>
          <a:p>
            <a:pPr marL="457200" lvl="1" indent="0">
              <a:spcBef>
                <a:spcPts val="0"/>
              </a:spcBef>
              <a:buNone/>
            </a:pPr>
            <a:r>
              <a:rPr lang="en-US" b="1" dirty="0" smtClean="0">
                <a:solidFill>
                  <a:srgbClr val="FF0000"/>
                </a:solidFill>
              </a:rPr>
              <a:t>1.</a:t>
            </a:r>
            <a:r>
              <a:rPr lang="en-US" b="1" dirty="0" smtClean="0"/>
              <a:t> Physician/APN/PA </a:t>
            </a:r>
            <a:r>
              <a:rPr lang="en-US" b="1" dirty="0"/>
              <a:t>documentation indicating or </a:t>
            </a:r>
            <a:r>
              <a:rPr lang="en-US" b="1" dirty="0" smtClean="0"/>
              <a:t>attesting </a:t>
            </a:r>
            <a:r>
              <a:rPr lang="en-US" b="1" dirty="0"/>
              <a:t>to performing or completing a physical </a:t>
            </a:r>
            <a:r>
              <a:rPr lang="en-US" b="1" dirty="0" smtClean="0"/>
              <a:t>examination</a:t>
            </a:r>
            <a:r>
              <a:rPr lang="en-US" b="1" dirty="0"/>
              <a:t>, perfusion (re-perfusion) assessment, </a:t>
            </a:r>
            <a:r>
              <a:rPr lang="en-US" b="1" dirty="0" smtClean="0"/>
              <a:t>sepsis </a:t>
            </a:r>
            <a:r>
              <a:rPr lang="en-US" b="1" dirty="0"/>
              <a:t>(severe sepsis or septic shock) focused exam, or </a:t>
            </a:r>
            <a:r>
              <a:rPr lang="en-US" b="1" dirty="0" smtClean="0"/>
              <a:t>systems </a:t>
            </a:r>
            <a:r>
              <a:rPr lang="en-US" b="1" dirty="0"/>
              <a:t>review</a:t>
            </a:r>
            <a:r>
              <a:rPr lang="en-US" b="1" dirty="0" smtClean="0"/>
              <a:t>. (Examples in D/D rules)</a:t>
            </a:r>
            <a:endParaRPr lang="en-US" b="1" dirty="0"/>
          </a:p>
          <a:p>
            <a:endParaRPr lang="en-US" dirty="0"/>
          </a:p>
        </p:txBody>
      </p:sp>
    </p:spTree>
    <p:extLst>
      <p:ext uri="{BB962C8B-B14F-4D97-AF65-F5344CB8AC3E}">
        <p14:creationId xmlns:p14="http://schemas.microsoft.com/office/powerpoint/2010/main" val="361182949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Q54 </a:t>
            </a:r>
            <a:r>
              <a:rPr lang="en-US" sz="3600" b="1" dirty="0" err="1"/>
              <a:t>rptvolst</a:t>
            </a:r>
            <a:endParaRPr lang="en-US" sz="3600" dirty="0"/>
          </a:p>
        </p:txBody>
      </p:sp>
      <p:sp>
        <p:nvSpPr>
          <p:cNvPr id="3" name="Content Placeholder 2"/>
          <p:cNvSpPr>
            <a:spLocks noGrp="1"/>
          </p:cNvSpPr>
          <p:nvPr>
            <p:ph idx="1"/>
          </p:nvPr>
        </p:nvSpPr>
        <p:spPr>
          <a:xfrm>
            <a:off x="457200" y="914400"/>
            <a:ext cx="8229600" cy="5211763"/>
          </a:xfrm>
        </p:spPr>
        <p:txBody>
          <a:bodyPr>
            <a:normAutofit/>
          </a:bodyPr>
          <a:lstStyle/>
          <a:p>
            <a:pPr marL="457200" lvl="1" indent="0">
              <a:spcBef>
                <a:spcPts val="0"/>
              </a:spcBef>
              <a:buNone/>
            </a:pPr>
            <a:r>
              <a:rPr lang="en-US" b="1" dirty="0" smtClean="0">
                <a:solidFill>
                  <a:srgbClr val="FF0000"/>
                </a:solidFill>
              </a:rPr>
              <a:t>2.</a:t>
            </a:r>
            <a:r>
              <a:rPr lang="en-US" b="1" dirty="0" smtClean="0"/>
              <a:t> Physician/APN/PA </a:t>
            </a:r>
            <a:r>
              <a:rPr lang="en-US" b="1" dirty="0"/>
              <a:t>documentation indicating or </a:t>
            </a:r>
            <a:r>
              <a:rPr lang="en-US" b="1" dirty="0" smtClean="0"/>
              <a:t>attesting </a:t>
            </a:r>
            <a:r>
              <a:rPr lang="en-US" b="1" dirty="0"/>
              <a:t>to performing or completing a review of at </a:t>
            </a:r>
            <a:r>
              <a:rPr lang="en-US" b="1" dirty="0" smtClean="0"/>
              <a:t>least </a:t>
            </a:r>
            <a:r>
              <a:rPr lang="en-US" b="1" dirty="0"/>
              <a:t>five of the following eight </a:t>
            </a:r>
            <a:r>
              <a:rPr lang="en-US" b="1" dirty="0" smtClean="0"/>
              <a:t>parameters</a:t>
            </a:r>
          </a:p>
          <a:p>
            <a:pPr marL="1314450" lvl="2" indent="-514350">
              <a:spcBef>
                <a:spcPts val="0"/>
              </a:spcBef>
              <a:buFont typeface="+mj-lt"/>
              <a:buAutoNum type="arabicParenR"/>
            </a:pPr>
            <a:r>
              <a:rPr lang="en-US" sz="2200" b="1" dirty="0" smtClean="0"/>
              <a:t>Arterial O</a:t>
            </a:r>
            <a:r>
              <a:rPr lang="en-US" sz="2200" b="1" baseline="-25000" dirty="0" smtClean="0"/>
              <a:t>2</a:t>
            </a:r>
            <a:r>
              <a:rPr lang="en-US" sz="2200" b="1" dirty="0" smtClean="0"/>
              <a:t> saturation</a:t>
            </a:r>
          </a:p>
          <a:p>
            <a:pPr marL="1314450" lvl="2" indent="-514350">
              <a:spcBef>
                <a:spcPts val="0"/>
              </a:spcBef>
              <a:buFont typeface="+mj-lt"/>
              <a:buAutoNum type="arabicParenR"/>
            </a:pPr>
            <a:r>
              <a:rPr lang="en-US" sz="2200" b="1" dirty="0" smtClean="0"/>
              <a:t>Capillary Refill</a:t>
            </a:r>
          </a:p>
          <a:p>
            <a:pPr marL="1314450" lvl="2" indent="-514350">
              <a:spcBef>
                <a:spcPts val="0"/>
              </a:spcBef>
              <a:buFont typeface="+mj-lt"/>
              <a:buAutoNum type="arabicParenR"/>
            </a:pPr>
            <a:r>
              <a:rPr lang="en-US" sz="2200" b="1" dirty="0" smtClean="0"/>
              <a:t>Cardiopulmonary assessment (See D/D rules)</a:t>
            </a:r>
          </a:p>
          <a:p>
            <a:pPr marL="1314450" lvl="2" indent="-514350">
              <a:spcBef>
                <a:spcPts val="0"/>
              </a:spcBef>
              <a:buFont typeface="+mj-lt"/>
              <a:buAutoNum type="arabicParenR"/>
            </a:pPr>
            <a:r>
              <a:rPr lang="en-US" sz="2200" b="1" dirty="0" smtClean="0"/>
              <a:t>Peripheral pulses</a:t>
            </a:r>
          </a:p>
          <a:p>
            <a:pPr marL="1314450" lvl="2" indent="-514350">
              <a:spcBef>
                <a:spcPts val="0"/>
              </a:spcBef>
              <a:buFont typeface="+mj-lt"/>
              <a:buAutoNum type="arabicParenR"/>
            </a:pPr>
            <a:r>
              <a:rPr lang="en-US" sz="2200" b="1" dirty="0" smtClean="0"/>
              <a:t>Shock Index (SI)</a:t>
            </a:r>
          </a:p>
          <a:p>
            <a:pPr marL="1314450" lvl="2" indent="-514350">
              <a:spcBef>
                <a:spcPts val="0"/>
              </a:spcBef>
              <a:buFont typeface="+mj-lt"/>
              <a:buAutoNum type="arabicParenR"/>
            </a:pPr>
            <a:r>
              <a:rPr lang="en-US" sz="2200" b="1" dirty="0" smtClean="0"/>
              <a:t>Skin Color or Condition</a:t>
            </a:r>
          </a:p>
          <a:p>
            <a:pPr marL="1314450" lvl="2" indent="-514350">
              <a:spcBef>
                <a:spcPts val="0"/>
              </a:spcBef>
              <a:buFont typeface="+mj-lt"/>
              <a:buAutoNum type="arabicParenR"/>
            </a:pPr>
            <a:r>
              <a:rPr lang="en-US" sz="2200" b="1" dirty="0" smtClean="0"/>
              <a:t>Urine Output</a:t>
            </a:r>
          </a:p>
          <a:p>
            <a:pPr marL="1314450" lvl="2" indent="-514350">
              <a:spcBef>
                <a:spcPts val="0"/>
              </a:spcBef>
              <a:buFont typeface="+mj-lt"/>
              <a:buAutoNum type="arabicParenR"/>
            </a:pPr>
            <a:r>
              <a:rPr lang="en-US" sz="2200" b="1" dirty="0" smtClean="0"/>
              <a:t>Vital Signs</a:t>
            </a:r>
          </a:p>
          <a:p>
            <a:pPr marL="0" indent="0">
              <a:spcBef>
                <a:spcPts val="0"/>
              </a:spcBef>
              <a:buNone/>
            </a:pPr>
            <a:r>
              <a:rPr lang="en-US" dirty="0" smtClean="0"/>
              <a:t> </a:t>
            </a:r>
            <a:endParaRPr lang="en-US" dirty="0"/>
          </a:p>
        </p:txBody>
      </p:sp>
    </p:spTree>
    <p:extLst>
      <p:ext uri="{BB962C8B-B14F-4D97-AF65-F5344CB8AC3E}">
        <p14:creationId xmlns:p14="http://schemas.microsoft.com/office/powerpoint/2010/main" val="722018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Sub-Measures</a:t>
            </a:r>
            <a:endParaRPr lang="en-US"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3200" b="1" u="sng" dirty="0" smtClean="0"/>
              <a:t>Sep1e</a:t>
            </a:r>
          </a:p>
          <a:p>
            <a:r>
              <a:rPr lang="en-US" b="1" dirty="0" smtClean="0"/>
              <a:t>Denominator – </a:t>
            </a:r>
            <a:r>
              <a:rPr lang="en-US" dirty="0" smtClean="0"/>
              <a:t>All acute care inpatients with </a:t>
            </a:r>
            <a:r>
              <a:rPr lang="en-US" u="sng" dirty="0" smtClean="0"/>
              <a:t>septic shock</a:t>
            </a:r>
            <a:r>
              <a:rPr lang="en-US" dirty="0" smtClean="0"/>
              <a:t> </a:t>
            </a:r>
            <a:r>
              <a:rPr lang="en-US" b="1" dirty="0" smtClean="0"/>
              <a:t>AND</a:t>
            </a:r>
            <a:r>
              <a:rPr lang="en-US" dirty="0" smtClean="0"/>
              <a:t> </a:t>
            </a:r>
            <a:r>
              <a:rPr lang="en-US" u="sng" dirty="0" smtClean="0"/>
              <a:t>hypotension that persists after fluid administration</a:t>
            </a:r>
            <a:r>
              <a:rPr lang="en-US" dirty="0" smtClean="0"/>
              <a:t> –</a:t>
            </a:r>
            <a:r>
              <a:rPr lang="en-US" b="1" dirty="0" smtClean="0"/>
              <a:t> OR </a:t>
            </a:r>
            <a:r>
              <a:rPr lang="en-US" u="sng" dirty="0" smtClean="0"/>
              <a:t>initial lactate &gt;= 4mmol/L</a:t>
            </a:r>
          </a:p>
          <a:p>
            <a:r>
              <a:rPr lang="en-US" b="1" dirty="0" smtClean="0"/>
              <a:t>Numerator</a:t>
            </a:r>
            <a:r>
              <a:rPr lang="en-US" dirty="0" smtClean="0"/>
              <a:t> – Patients who have a </a:t>
            </a:r>
            <a:r>
              <a:rPr lang="en-US" u="sng" dirty="0" smtClean="0"/>
              <a:t>repeat volume status</a:t>
            </a:r>
            <a:r>
              <a:rPr lang="en-US" dirty="0" smtClean="0"/>
              <a:t> </a:t>
            </a:r>
            <a:r>
              <a:rPr lang="en-US" b="1" dirty="0" smtClean="0"/>
              <a:t>AND</a:t>
            </a:r>
            <a:r>
              <a:rPr lang="en-US" dirty="0" smtClean="0"/>
              <a:t> </a:t>
            </a:r>
            <a:r>
              <a:rPr lang="en-US" u="sng" dirty="0" smtClean="0"/>
              <a:t>tissue perfusion assessment </a:t>
            </a:r>
            <a:r>
              <a:rPr lang="en-US" dirty="0" smtClean="0"/>
              <a:t>performed within six hours of septic shock presentation</a:t>
            </a:r>
            <a:endParaRPr lang="en-US" dirty="0"/>
          </a:p>
        </p:txBody>
      </p:sp>
    </p:spTree>
    <p:extLst>
      <p:ext uri="{BB962C8B-B14F-4D97-AF65-F5344CB8AC3E}">
        <p14:creationId xmlns:p14="http://schemas.microsoft.com/office/powerpoint/2010/main" val="240809226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3600" b="1" dirty="0"/>
              <a:t>Q54 </a:t>
            </a:r>
            <a:r>
              <a:rPr lang="en-US" sz="3600" b="1" dirty="0" err="1"/>
              <a:t>rptvolst</a:t>
            </a:r>
            <a:endParaRPr lang="en-US" sz="3600" dirty="0"/>
          </a:p>
        </p:txBody>
      </p:sp>
      <p:sp>
        <p:nvSpPr>
          <p:cNvPr id="3" name="Content Placeholder 2"/>
          <p:cNvSpPr>
            <a:spLocks noGrp="1"/>
          </p:cNvSpPr>
          <p:nvPr>
            <p:ph idx="1"/>
          </p:nvPr>
        </p:nvSpPr>
        <p:spPr>
          <a:xfrm>
            <a:off x="457200" y="1066800"/>
            <a:ext cx="8229600" cy="5059363"/>
          </a:xfrm>
        </p:spPr>
        <p:txBody>
          <a:bodyPr/>
          <a:lstStyle/>
          <a:p>
            <a:pPr marL="457200" lvl="1" indent="0">
              <a:spcBef>
                <a:spcPts val="0"/>
              </a:spcBef>
              <a:buNone/>
            </a:pPr>
            <a:r>
              <a:rPr lang="en-US" b="1" dirty="0" smtClean="0">
                <a:solidFill>
                  <a:srgbClr val="FF0000"/>
                </a:solidFill>
              </a:rPr>
              <a:t>3. </a:t>
            </a:r>
            <a:r>
              <a:rPr lang="en-US" b="1" dirty="0" smtClean="0"/>
              <a:t>Documentation </a:t>
            </a:r>
            <a:r>
              <a:rPr lang="en-US" b="1" dirty="0"/>
              <a:t>demonstrating one of the following was measured or performed.   </a:t>
            </a:r>
          </a:p>
          <a:p>
            <a:pPr marL="1314450" lvl="2" indent="-514350">
              <a:spcBef>
                <a:spcPts val="0"/>
              </a:spcBef>
              <a:buFont typeface="+mj-lt"/>
              <a:buAutoNum type="arabicParenR"/>
            </a:pPr>
            <a:r>
              <a:rPr lang="en-US" b="1" dirty="0"/>
              <a:t> </a:t>
            </a:r>
            <a:r>
              <a:rPr lang="en-US" sz="2200" b="1" dirty="0"/>
              <a:t>CVP</a:t>
            </a:r>
          </a:p>
          <a:p>
            <a:pPr marL="1314450" lvl="2" indent="-514350">
              <a:spcBef>
                <a:spcPts val="0"/>
              </a:spcBef>
              <a:buFont typeface="+mj-lt"/>
              <a:buAutoNum type="arabicParenR"/>
            </a:pPr>
            <a:r>
              <a:rPr lang="en-US" sz="2200" b="1" dirty="0"/>
              <a:t> </a:t>
            </a:r>
            <a:r>
              <a:rPr lang="en-US" sz="2200" b="1" dirty="0" smtClean="0"/>
              <a:t>ScvO</a:t>
            </a:r>
            <a:r>
              <a:rPr lang="en-US" sz="2200" b="1" baseline="-25000" dirty="0" smtClean="0"/>
              <a:t>2</a:t>
            </a:r>
          </a:p>
          <a:p>
            <a:pPr marL="1314450" lvl="2" indent="-514350">
              <a:spcBef>
                <a:spcPts val="0"/>
              </a:spcBef>
              <a:buFont typeface="+mj-lt"/>
              <a:buAutoNum type="arabicParenR"/>
            </a:pPr>
            <a:r>
              <a:rPr lang="en-US" sz="2200" b="1" dirty="0" smtClean="0"/>
              <a:t>Echocardiogram</a:t>
            </a:r>
          </a:p>
          <a:p>
            <a:pPr marL="1314450" lvl="2" indent="-514350">
              <a:spcBef>
                <a:spcPts val="0"/>
              </a:spcBef>
              <a:buFont typeface="+mj-lt"/>
              <a:buAutoNum type="arabicParenR"/>
            </a:pPr>
            <a:r>
              <a:rPr lang="en-US" sz="2200" b="1" dirty="0" smtClean="0"/>
              <a:t>Fluid Challenge or Passive Leg Raise </a:t>
            </a:r>
          </a:p>
          <a:p>
            <a:pPr marL="0" indent="0">
              <a:spcBef>
                <a:spcPts val="0"/>
              </a:spcBef>
              <a:buNone/>
            </a:pPr>
            <a:r>
              <a:rPr lang="en-US" sz="2000" baseline="-25000" dirty="0" smtClean="0"/>
              <a:t>   </a:t>
            </a:r>
            <a:endParaRPr lang="en-US" sz="2000" baseline="-25000" dirty="0"/>
          </a:p>
          <a:p>
            <a:pPr>
              <a:spcBef>
                <a:spcPts val="0"/>
              </a:spcBef>
            </a:pPr>
            <a:r>
              <a:rPr lang="en-US" dirty="0"/>
              <a:t> </a:t>
            </a:r>
            <a:r>
              <a:rPr lang="en-US" b="1" dirty="0" smtClean="0"/>
              <a:t>If No documentation found of repeat volume status and tissue perfusion assessments, choose Value “2” for Q54 </a:t>
            </a:r>
            <a:r>
              <a:rPr lang="en-US" b="1" dirty="0" err="1" smtClean="0"/>
              <a:t>rptvolst</a:t>
            </a:r>
            <a:endParaRPr lang="en-US" b="1" dirty="0"/>
          </a:p>
        </p:txBody>
      </p:sp>
    </p:spTree>
    <p:extLst>
      <p:ext uri="{BB962C8B-B14F-4D97-AF65-F5344CB8AC3E}">
        <p14:creationId xmlns:p14="http://schemas.microsoft.com/office/powerpoint/2010/main" val="26714331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Q55 </a:t>
            </a:r>
            <a:r>
              <a:rPr lang="en-US" b="1" dirty="0" err="1" smtClean="0"/>
              <a:t>rptvolstdt</a:t>
            </a:r>
            <a:r>
              <a:rPr lang="en-US" b="1" dirty="0" smtClean="0"/>
              <a:t> and </a:t>
            </a:r>
            <a:r>
              <a:rPr lang="en-US" b="1" dirty="0" err="1" smtClean="0"/>
              <a:t>rptvolsttm</a:t>
            </a:r>
            <a:endParaRPr lang="en-US" dirty="0"/>
          </a:p>
        </p:txBody>
      </p:sp>
      <p:sp>
        <p:nvSpPr>
          <p:cNvPr id="3" name="Content Placeholder 2"/>
          <p:cNvSpPr>
            <a:spLocks noGrp="1"/>
          </p:cNvSpPr>
          <p:nvPr>
            <p:ph idx="1"/>
          </p:nvPr>
        </p:nvSpPr>
        <p:spPr>
          <a:xfrm>
            <a:off x="457200" y="990600"/>
            <a:ext cx="8229600" cy="5135563"/>
          </a:xfrm>
        </p:spPr>
        <p:txBody>
          <a:bodyPr>
            <a:normAutofit fontScale="92500" lnSpcReduction="10000"/>
          </a:bodyPr>
          <a:lstStyle/>
          <a:p>
            <a:pPr marL="0" indent="0">
              <a:buNone/>
            </a:pPr>
            <a:r>
              <a:rPr lang="en-US" b="1" dirty="0"/>
              <a:t>During the timeframe from initial time of fluid administration to 6 hours after septic shock presentation time, enter the </a:t>
            </a:r>
            <a:r>
              <a:rPr lang="en-US" b="1" dirty="0" smtClean="0"/>
              <a:t>date/time </a:t>
            </a:r>
            <a:r>
              <a:rPr lang="en-US" b="1" dirty="0"/>
              <a:t>on which a repeat volume status and tissue perfusion assessment was documented by a physician/APN/PA</a:t>
            </a:r>
            <a:r>
              <a:rPr lang="en-US" b="1" dirty="0" smtClean="0"/>
              <a:t>.</a:t>
            </a:r>
          </a:p>
          <a:p>
            <a:r>
              <a:rPr lang="en-US" dirty="0"/>
              <a:t>Physician/APN/PA documentation must occur or reflect the assessment was performed between Crystalloid Fluid Administration </a:t>
            </a:r>
            <a:r>
              <a:rPr lang="en-US" dirty="0" smtClean="0"/>
              <a:t>Date/Time and </a:t>
            </a:r>
            <a:r>
              <a:rPr lang="en-US" dirty="0"/>
              <a:t>six hours after Septic Shock Presentation </a:t>
            </a:r>
            <a:r>
              <a:rPr lang="en-US" dirty="0" smtClean="0"/>
              <a:t>Date/Time.</a:t>
            </a:r>
          </a:p>
          <a:p>
            <a:pPr lvl="0"/>
            <a:r>
              <a:rPr lang="en-US" dirty="0"/>
              <a:t>If </a:t>
            </a:r>
            <a:r>
              <a:rPr lang="en-US" dirty="0" smtClean="0"/>
              <a:t>multiple </a:t>
            </a:r>
            <a:r>
              <a:rPr lang="en-US" dirty="0"/>
              <a:t>repeat volume status and tissue perfusion assessments performed, abstract the </a:t>
            </a:r>
            <a:r>
              <a:rPr lang="en-US" dirty="0" smtClean="0"/>
              <a:t>date/time </a:t>
            </a:r>
            <a:r>
              <a:rPr lang="en-US" dirty="0"/>
              <a:t>of the </a:t>
            </a:r>
            <a:r>
              <a:rPr lang="en-US" u="sng" dirty="0"/>
              <a:t>earliest</a:t>
            </a:r>
            <a:r>
              <a:rPr lang="en-US" dirty="0"/>
              <a:t> assessment documented within the appropriate time window. </a:t>
            </a:r>
          </a:p>
          <a:p>
            <a:endParaRPr lang="en-US" dirty="0"/>
          </a:p>
        </p:txBody>
      </p:sp>
    </p:spTree>
    <p:extLst>
      <p:ext uri="{BB962C8B-B14F-4D97-AF65-F5344CB8AC3E}">
        <p14:creationId xmlns:p14="http://schemas.microsoft.com/office/powerpoint/2010/main" val="90107234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endParaRPr lang="en-US" dirty="0"/>
          </a:p>
        </p:txBody>
      </p:sp>
      <p:sp>
        <p:nvSpPr>
          <p:cNvPr id="3" name="Content Placeholder 2"/>
          <p:cNvSpPr>
            <a:spLocks noGrp="1"/>
          </p:cNvSpPr>
          <p:nvPr>
            <p:ph idx="1"/>
          </p:nvPr>
        </p:nvSpPr>
        <p:spPr>
          <a:xfrm>
            <a:off x="472440" y="1295400"/>
            <a:ext cx="8229600" cy="4525963"/>
          </a:xfrm>
        </p:spPr>
        <p:txBody>
          <a:bodyPr/>
          <a:lstStyle/>
          <a:p>
            <a:r>
              <a:rPr lang="en-US" b="1" dirty="0" smtClean="0"/>
              <a:t>Abstraction to be completed by 7/29/20</a:t>
            </a:r>
          </a:p>
          <a:p>
            <a:r>
              <a:rPr lang="en-US" b="1" dirty="0" smtClean="0"/>
              <a:t>Email</a:t>
            </a:r>
            <a:r>
              <a:rPr lang="en-US" dirty="0" smtClean="0"/>
              <a:t> </a:t>
            </a:r>
            <a:r>
              <a:rPr lang="en-US" dirty="0" smtClean="0">
                <a:hlinkClick r:id="rId2"/>
              </a:rPr>
              <a:t>shmiller@qualityinsights.org</a:t>
            </a:r>
            <a:endParaRPr lang="en-US" dirty="0" smtClean="0"/>
          </a:p>
          <a:p>
            <a:pPr marL="0" indent="0">
              <a:buNone/>
            </a:pPr>
            <a:r>
              <a:rPr lang="en-US" dirty="0"/>
              <a:t> </a:t>
            </a:r>
            <a:r>
              <a:rPr lang="en-US" dirty="0" smtClean="0"/>
              <a:t>              </a:t>
            </a:r>
            <a:r>
              <a:rPr lang="en-US" dirty="0" smtClean="0">
                <a:hlinkClick r:id="rId3"/>
              </a:rPr>
              <a:t>asites@qualityinsights.org</a:t>
            </a:r>
            <a:r>
              <a:rPr lang="en-US" dirty="0" smtClean="0"/>
              <a:t>  </a:t>
            </a:r>
            <a:endParaRPr lang="en-US" dirty="0"/>
          </a:p>
        </p:txBody>
      </p:sp>
      <p:pic>
        <p:nvPicPr>
          <p:cNvPr id="4" name="Content Placeholder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590800"/>
            <a:ext cx="3429000" cy="3429000"/>
          </a:xfrm>
          <a:prstGeom prst="flowChartAlternateProcess">
            <a:avLst/>
          </a:prstGeom>
        </p:spPr>
      </p:pic>
      <p:sp>
        <p:nvSpPr>
          <p:cNvPr id="8" name="Cloud 7"/>
          <p:cNvSpPr/>
          <p:nvPr/>
        </p:nvSpPr>
        <p:spPr>
          <a:xfrm>
            <a:off x="685800" y="3276600"/>
            <a:ext cx="3276600" cy="2209800"/>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47800" y="3705135"/>
            <a:ext cx="1600200" cy="1200329"/>
          </a:xfrm>
          <a:prstGeom prst="rect">
            <a:avLst/>
          </a:prstGeom>
          <a:noFill/>
        </p:spPr>
        <p:txBody>
          <a:bodyPr wrap="square" rtlCol="0">
            <a:spAutoFit/>
          </a:bodyPr>
          <a:lstStyle/>
          <a:p>
            <a:pPr algn="ctr"/>
            <a:r>
              <a:rPr lang="en-US" sz="3600" b="1" dirty="0" smtClean="0">
                <a:solidFill>
                  <a:srgbClr val="0056B3"/>
                </a:solidFill>
              </a:rPr>
              <a:t>Thank you!</a:t>
            </a:r>
            <a:endParaRPr lang="en-US" sz="3600" b="1" dirty="0">
              <a:solidFill>
                <a:srgbClr val="0056B3"/>
              </a:solidFill>
            </a:endParaRPr>
          </a:p>
        </p:txBody>
      </p:sp>
    </p:spTree>
    <p:extLst>
      <p:ext uri="{BB962C8B-B14F-4D97-AF65-F5344CB8AC3E}">
        <p14:creationId xmlns:p14="http://schemas.microsoft.com/office/powerpoint/2010/main" val="3246369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4000" b="1" dirty="0" smtClean="0"/>
              <a:t>Data Collection Questions</a:t>
            </a:r>
            <a:endParaRPr lang="en-US" sz="4000" b="1" dirty="0"/>
          </a:p>
        </p:txBody>
      </p:sp>
      <p:sp>
        <p:nvSpPr>
          <p:cNvPr id="3" name="Content Placeholder 2"/>
          <p:cNvSpPr>
            <a:spLocks noGrp="1"/>
          </p:cNvSpPr>
          <p:nvPr>
            <p:ph idx="1"/>
          </p:nvPr>
        </p:nvSpPr>
        <p:spPr>
          <a:xfrm>
            <a:off x="228600" y="914400"/>
            <a:ext cx="8839200" cy="5211763"/>
          </a:xfrm>
        </p:spPr>
        <p:txBody>
          <a:bodyPr>
            <a:normAutofit lnSpcReduction="10000"/>
          </a:bodyPr>
          <a:lstStyle/>
          <a:p>
            <a:r>
              <a:rPr lang="en-US" b="1" dirty="0" smtClean="0"/>
              <a:t>Instrument has </a:t>
            </a:r>
            <a:r>
              <a:rPr lang="en-US" b="1" dirty="0" smtClean="0">
                <a:solidFill>
                  <a:srgbClr val="FF0000"/>
                </a:solidFill>
              </a:rPr>
              <a:t>54</a:t>
            </a:r>
            <a:r>
              <a:rPr lang="en-US" b="1" dirty="0" smtClean="0"/>
              <a:t> questions</a:t>
            </a:r>
          </a:p>
          <a:p>
            <a:r>
              <a:rPr lang="en-US" b="1" dirty="0" smtClean="0"/>
              <a:t>Most of first </a:t>
            </a:r>
            <a:r>
              <a:rPr lang="en-US" b="1" dirty="0" smtClean="0">
                <a:solidFill>
                  <a:srgbClr val="FF0000"/>
                </a:solidFill>
              </a:rPr>
              <a:t>11</a:t>
            </a:r>
            <a:r>
              <a:rPr lang="en-US" b="1" dirty="0" smtClean="0"/>
              <a:t> should be familiar</a:t>
            </a:r>
          </a:p>
          <a:p>
            <a:pPr marL="0" indent="0">
              <a:buNone/>
            </a:pPr>
            <a:r>
              <a:rPr lang="en-US" b="1" dirty="0"/>
              <a:t> </a:t>
            </a:r>
            <a:r>
              <a:rPr lang="en-US" b="1" dirty="0" smtClean="0"/>
              <a:t>    Q1 </a:t>
            </a:r>
            <a:r>
              <a:rPr lang="en-US" b="1" dirty="0" err="1" smtClean="0"/>
              <a:t>arrvdate</a:t>
            </a:r>
            <a:r>
              <a:rPr lang="en-US" b="1" dirty="0" smtClean="0"/>
              <a:t> – Enter </a:t>
            </a:r>
            <a:r>
              <a:rPr lang="en-US" b="1" u="sng" dirty="0" smtClean="0"/>
              <a:t>earliest </a:t>
            </a:r>
            <a:r>
              <a:rPr lang="en-US" b="1" dirty="0" smtClean="0"/>
              <a:t>date arrived in acute care</a:t>
            </a:r>
          </a:p>
          <a:p>
            <a:pPr marL="0" indent="0">
              <a:buNone/>
            </a:pPr>
            <a:r>
              <a:rPr lang="en-US" b="1" dirty="0"/>
              <a:t> </a:t>
            </a:r>
            <a:r>
              <a:rPr lang="en-US" b="1" dirty="0" smtClean="0"/>
              <a:t>    Q2 </a:t>
            </a:r>
            <a:r>
              <a:rPr lang="en-US" b="1" dirty="0" err="1" smtClean="0"/>
              <a:t>admdt</a:t>
            </a:r>
            <a:r>
              <a:rPr lang="en-US" b="1" dirty="0" smtClean="0"/>
              <a:t> – auto-filled, can be modified</a:t>
            </a:r>
          </a:p>
          <a:p>
            <a:pPr marL="0" indent="0">
              <a:spcBef>
                <a:spcPts val="0"/>
              </a:spcBef>
              <a:buNone/>
            </a:pPr>
            <a:r>
              <a:rPr lang="en-US" b="1" dirty="0"/>
              <a:t> </a:t>
            </a:r>
            <a:r>
              <a:rPr lang="en-US" b="1" dirty="0" smtClean="0"/>
              <a:t>    Q3 </a:t>
            </a:r>
            <a:r>
              <a:rPr lang="en-US" b="1" dirty="0" err="1" smtClean="0"/>
              <a:t>trnsfr</a:t>
            </a:r>
            <a:r>
              <a:rPr lang="en-US" b="1" dirty="0" smtClean="0"/>
              <a:t> – Was patient received as transfer from </a:t>
            </a:r>
          </a:p>
          <a:p>
            <a:pPr marL="0" indent="0">
              <a:spcBef>
                <a:spcPts val="0"/>
              </a:spcBef>
              <a:buNone/>
            </a:pPr>
            <a:r>
              <a:rPr lang="en-US" b="1" dirty="0"/>
              <a:t> </a:t>
            </a:r>
            <a:r>
              <a:rPr lang="en-US" b="1" dirty="0" smtClean="0"/>
              <a:t>        inpatient, outpatient, or ED/Observation dept.</a:t>
            </a:r>
          </a:p>
          <a:p>
            <a:pPr marL="0" indent="0">
              <a:spcBef>
                <a:spcPts val="0"/>
              </a:spcBef>
              <a:buNone/>
            </a:pPr>
            <a:r>
              <a:rPr lang="en-US" b="1" dirty="0"/>
              <a:t> </a:t>
            </a:r>
            <a:r>
              <a:rPr lang="en-US" b="1" dirty="0" smtClean="0"/>
              <a:t>        of an OUTSIDE hospital or ambulatory surgery center</a:t>
            </a:r>
          </a:p>
          <a:p>
            <a:pPr lvl="1">
              <a:spcBef>
                <a:spcPts val="0"/>
              </a:spcBef>
              <a:buFont typeface="Courier New" panose="02070309020205020404" pitchFamily="49" charset="0"/>
              <a:buChar char="o"/>
            </a:pPr>
            <a:r>
              <a:rPr lang="en-US" b="1" dirty="0" smtClean="0"/>
              <a:t>lists of other specific types of transfers in D/D Rules           acceptable for “Yes” or “No” answers</a:t>
            </a:r>
          </a:p>
          <a:p>
            <a:pPr lvl="1">
              <a:spcBef>
                <a:spcPts val="0"/>
              </a:spcBef>
              <a:buFont typeface="Courier New" panose="02070309020205020404" pitchFamily="49" charset="0"/>
              <a:buChar char="o"/>
            </a:pPr>
            <a:r>
              <a:rPr lang="en-US" b="1" dirty="0"/>
              <a:t> </a:t>
            </a:r>
            <a:r>
              <a:rPr lang="en-US" b="1" dirty="0" smtClean="0">
                <a:solidFill>
                  <a:srgbClr val="FF0000"/>
                </a:solidFill>
              </a:rPr>
              <a:t>Read carefully Acute Rehab and Psych “Unit” vs </a:t>
            </a:r>
          </a:p>
          <a:p>
            <a:pPr marL="0" indent="0">
              <a:spcBef>
                <a:spcPts val="0"/>
              </a:spcBef>
              <a:buNone/>
            </a:pPr>
            <a:r>
              <a:rPr lang="en-US" b="1" dirty="0">
                <a:solidFill>
                  <a:srgbClr val="FF0000"/>
                </a:solidFill>
              </a:rPr>
              <a:t> </a:t>
            </a:r>
            <a:r>
              <a:rPr lang="en-US" b="1" dirty="0" smtClean="0">
                <a:solidFill>
                  <a:srgbClr val="FF0000"/>
                </a:solidFill>
              </a:rPr>
              <a:t>         “Hospital” and INSIDE vs OUTSIDE your hospital</a:t>
            </a:r>
          </a:p>
          <a:p>
            <a:pPr lvl="1">
              <a:spcBef>
                <a:spcPts val="0"/>
              </a:spcBef>
              <a:buFont typeface="Courier New" panose="02070309020205020404" pitchFamily="49" charset="0"/>
              <a:buChar char="o"/>
            </a:pPr>
            <a:r>
              <a:rPr lang="en-US" b="1" dirty="0"/>
              <a:t> </a:t>
            </a:r>
            <a:r>
              <a:rPr lang="en-US" b="1" dirty="0" smtClean="0"/>
              <a:t> “Yes” answer excludes the case</a:t>
            </a:r>
            <a:endParaRPr lang="en-US" b="1" dirty="0"/>
          </a:p>
        </p:txBody>
      </p:sp>
    </p:spTree>
    <p:extLst>
      <p:ext uri="{BB962C8B-B14F-4D97-AF65-F5344CB8AC3E}">
        <p14:creationId xmlns:p14="http://schemas.microsoft.com/office/powerpoint/2010/main" val="563868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sz="4000" b="1" dirty="0"/>
              <a:t>Data Collection </a:t>
            </a:r>
            <a:r>
              <a:rPr lang="en-US" sz="4000" b="1" dirty="0" smtClean="0"/>
              <a:t>Questions (cont.)</a:t>
            </a:r>
            <a:endParaRPr lang="en-US" sz="4000" dirty="0"/>
          </a:p>
        </p:txBody>
      </p:sp>
      <p:sp>
        <p:nvSpPr>
          <p:cNvPr id="3" name="Content Placeholder 2"/>
          <p:cNvSpPr>
            <a:spLocks noGrp="1"/>
          </p:cNvSpPr>
          <p:nvPr>
            <p:ph idx="1"/>
          </p:nvPr>
        </p:nvSpPr>
        <p:spPr>
          <a:xfrm>
            <a:off x="457200" y="914400"/>
            <a:ext cx="8382000" cy="5211763"/>
          </a:xfrm>
        </p:spPr>
        <p:txBody>
          <a:bodyPr/>
          <a:lstStyle/>
          <a:p>
            <a:pPr marL="0" indent="0">
              <a:buNone/>
            </a:pPr>
            <a:r>
              <a:rPr lang="en-US" b="1" dirty="0" smtClean="0"/>
              <a:t>Q4 </a:t>
            </a:r>
            <a:r>
              <a:rPr lang="en-US" b="1" dirty="0" err="1" smtClean="0"/>
              <a:t>dcdt</a:t>
            </a:r>
            <a:r>
              <a:rPr lang="en-US" b="1" dirty="0"/>
              <a:t> - </a:t>
            </a:r>
            <a:r>
              <a:rPr lang="en-US" b="1" dirty="0" err="1"/>
              <a:t>autofilled</a:t>
            </a:r>
            <a:r>
              <a:rPr lang="en-US" b="1" dirty="0"/>
              <a:t>; cannot be </a:t>
            </a:r>
            <a:r>
              <a:rPr lang="en-US" b="1" dirty="0" smtClean="0"/>
              <a:t>modified</a:t>
            </a:r>
          </a:p>
          <a:p>
            <a:pPr marL="0" indent="0">
              <a:buNone/>
            </a:pPr>
            <a:r>
              <a:rPr lang="en-US" b="1" dirty="0" smtClean="0"/>
              <a:t>Q5 </a:t>
            </a:r>
            <a:r>
              <a:rPr lang="en-US" b="1" dirty="0" err="1" smtClean="0"/>
              <a:t>dctm</a:t>
            </a:r>
            <a:r>
              <a:rPr lang="en-US" b="1" dirty="0" smtClean="0"/>
              <a:t> - </a:t>
            </a:r>
            <a:r>
              <a:rPr lang="en-US" b="1" dirty="0" err="1"/>
              <a:t>autofilled</a:t>
            </a:r>
            <a:r>
              <a:rPr lang="en-US" b="1" dirty="0"/>
              <a:t>; cannot be </a:t>
            </a:r>
            <a:r>
              <a:rPr lang="en-US" b="1" dirty="0" smtClean="0"/>
              <a:t>modified</a:t>
            </a:r>
          </a:p>
          <a:p>
            <a:pPr marL="0" indent="0">
              <a:buNone/>
            </a:pPr>
            <a:r>
              <a:rPr lang="en-US" b="1" dirty="0" smtClean="0"/>
              <a:t>Q6 </a:t>
            </a:r>
            <a:r>
              <a:rPr lang="en-US" b="1" dirty="0" err="1" smtClean="0"/>
              <a:t>princode</a:t>
            </a:r>
            <a:r>
              <a:rPr lang="en-US" b="1" dirty="0" smtClean="0"/>
              <a:t> – </a:t>
            </a:r>
            <a:r>
              <a:rPr lang="en-US" b="1" dirty="0" err="1" smtClean="0"/>
              <a:t>autofilled</a:t>
            </a:r>
            <a:r>
              <a:rPr lang="en-US" b="1" dirty="0" smtClean="0"/>
              <a:t> with ability to change </a:t>
            </a:r>
          </a:p>
          <a:p>
            <a:pPr marL="0" indent="0">
              <a:buNone/>
            </a:pPr>
            <a:r>
              <a:rPr lang="en-US" b="1" dirty="0" smtClean="0"/>
              <a:t>Q7 othrcode1-24 – </a:t>
            </a:r>
            <a:r>
              <a:rPr lang="en-US" b="1" dirty="0" err="1" smtClean="0"/>
              <a:t>autofilled</a:t>
            </a:r>
            <a:r>
              <a:rPr lang="en-US" b="1" dirty="0" smtClean="0"/>
              <a:t>; cannot be modified</a:t>
            </a:r>
          </a:p>
          <a:p>
            <a:pPr marL="0" indent="0">
              <a:buNone/>
            </a:pPr>
            <a:r>
              <a:rPr lang="en-US" b="1" dirty="0" smtClean="0"/>
              <a:t>Q8 </a:t>
            </a:r>
            <a:r>
              <a:rPr lang="en-US" b="1" dirty="0" err="1" smtClean="0"/>
              <a:t>prinpx</a:t>
            </a:r>
            <a:r>
              <a:rPr lang="en-US" b="1" dirty="0" smtClean="0"/>
              <a:t>/</a:t>
            </a:r>
            <a:r>
              <a:rPr lang="en-US" b="1" dirty="0" err="1" smtClean="0"/>
              <a:t>prinpxdt</a:t>
            </a:r>
            <a:r>
              <a:rPr lang="en-US" b="1" dirty="0" smtClean="0"/>
              <a:t> – principal procedure code/date</a:t>
            </a:r>
          </a:p>
          <a:p>
            <a:pPr marL="0" indent="0">
              <a:buNone/>
            </a:pPr>
            <a:r>
              <a:rPr lang="en-US" b="1" dirty="0" smtClean="0"/>
              <a:t>Q9 </a:t>
            </a:r>
            <a:r>
              <a:rPr lang="en-US" b="1" dirty="0" err="1" smtClean="0"/>
              <a:t>othrpx</a:t>
            </a:r>
            <a:r>
              <a:rPr lang="en-US" b="1" dirty="0" smtClean="0"/>
              <a:t>/othrpxdt1-5 – other procedure codes/dates</a:t>
            </a:r>
          </a:p>
          <a:p>
            <a:pPr marL="0" indent="0">
              <a:buNone/>
            </a:pPr>
            <a:r>
              <a:rPr lang="en-US" b="1" dirty="0" smtClean="0"/>
              <a:t>Q10 </a:t>
            </a:r>
            <a:r>
              <a:rPr lang="en-US" b="1" dirty="0" err="1" smtClean="0"/>
              <a:t>dcdispo</a:t>
            </a:r>
            <a:endParaRPr lang="en-US" b="1" dirty="0" smtClean="0"/>
          </a:p>
          <a:p>
            <a:pPr marL="0" indent="0">
              <a:buNone/>
            </a:pPr>
            <a:r>
              <a:rPr lang="en-US" b="1" dirty="0" smtClean="0"/>
              <a:t>Q11 </a:t>
            </a:r>
            <a:r>
              <a:rPr lang="en-US" b="1" dirty="0" err="1" smtClean="0"/>
              <a:t>clntrial</a:t>
            </a:r>
            <a:r>
              <a:rPr lang="en-US" b="1" dirty="0" smtClean="0"/>
              <a:t> – if “Yes” case is excluded</a:t>
            </a:r>
            <a:endParaRPr lang="en-US" b="1" dirty="0"/>
          </a:p>
        </p:txBody>
      </p:sp>
    </p:spTree>
    <p:extLst>
      <p:ext uri="{BB962C8B-B14F-4D97-AF65-F5344CB8AC3E}">
        <p14:creationId xmlns:p14="http://schemas.microsoft.com/office/powerpoint/2010/main" val="1465557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sz="4000" b="1" dirty="0" smtClean="0"/>
              <a:t>Order of Abstraction</a:t>
            </a:r>
            <a:endParaRPr lang="en-US" sz="4000" b="1" dirty="0"/>
          </a:p>
        </p:txBody>
      </p:sp>
      <p:pic>
        <p:nvPicPr>
          <p:cNvPr id="4" name="Content Placeholder 3"/>
          <p:cNvPicPr>
            <a:picLocks noGrp="1" noChangeAspect="1"/>
          </p:cNvPicPr>
          <p:nvPr>
            <p:ph idx="1"/>
          </p:nvPr>
        </p:nvPicPr>
        <p:blipFill>
          <a:blip r:embed="rId2"/>
          <a:stretch>
            <a:fillRect/>
          </a:stretch>
        </p:blipFill>
        <p:spPr>
          <a:xfrm>
            <a:off x="590550" y="1219200"/>
            <a:ext cx="7639050" cy="2390775"/>
          </a:xfrm>
          <a:prstGeom prst="rect">
            <a:avLst/>
          </a:prstGeom>
        </p:spPr>
      </p:pic>
      <p:sp>
        <p:nvSpPr>
          <p:cNvPr id="5" name="TextBox 4"/>
          <p:cNvSpPr txBox="1"/>
          <p:nvPr/>
        </p:nvSpPr>
        <p:spPr>
          <a:xfrm>
            <a:off x="590550" y="3886200"/>
            <a:ext cx="7791450" cy="1815882"/>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t>Once the Admin Data is complete, you will need to complete Diagnosis module FIRST</a:t>
            </a:r>
          </a:p>
          <a:p>
            <a:pPr marL="457200" indent="-457200">
              <a:buFont typeface="Arial" panose="020B0604020202020204" pitchFamily="34" charset="0"/>
              <a:buChar char="•"/>
            </a:pPr>
            <a:r>
              <a:rPr lang="en-US" sz="2800" b="1" dirty="0" smtClean="0"/>
              <a:t>All other modules depend on dates/times entered in Diagnosis module</a:t>
            </a:r>
            <a:endParaRPr lang="en-US" sz="2800" b="1" dirty="0"/>
          </a:p>
        </p:txBody>
      </p:sp>
    </p:spTree>
    <p:extLst>
      <p:ext uri="{BB962C8B-B14F-4D97-AF65-F5344CB8AC3E}">
        <p14:creationId xmlns:p14="http://schemas.microsoft.com/office/powerpoint/2010/main" val="4779662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pPr algn="ctr"/>
            <a:r>
              <a:rPr lang="en-US" b="1" dirty="0" smtClean="0"/>
              <a:t>Severe Sepsis Presentation</a:t>
            </a:r>
            <a:endParaRPr lang="en-US" b="1" dirty="0"/>
          </a:p>
        </p:txBody>
      </p:sp>
      <p:sp>
        <p:nvSpPr>
          <p:cNvPr id="3" name="Content Placeholder 2"/>
          <p:cNvSpPr>
            <a:spLocks noGrp="1"/>
          </p:cNvSpPr>
          <p:nvPr>
            <p:ph idx="1"/>
          </p:nvPr>
        </p:nvSpPr>
        <p:spPr>
          <a:xfrm>
            <a:off x="457200" y="1219200"/>
            <a:ext cx="8229600" cy="4906963"/>
          </a:xfrm>
        </p:spPr>
        <p:txBody>
          <a:bodyPr/>
          <a:lstStyle/>
          <a:p>
            <a:r>
              <a:rPr lang="en-US" b="1" dirty="0"/>
              <a:t>May be identified based upon physician/APN/PA documentation of </a:t>
            </a:r>
            <a:r>
              <a:rPr lang="en-US" b="1" u="sng" dirty="0"/>
              <a:t>severe sepsis </a:t>
            </a:r>
            <a:r>
              <a:rPr lang="en-US" b="1" dirty="0"/>
              <a:t>or clinical criteria </a:t>
            </a:r>
          </a:p>
          <a:p>
            <a:r>
              <a:rPr lang="en-US" b="1" dirty="0" smtClean="0"/>
              <a:t>In this Pilot Study, will be looking for both</a:t>
            </a:r>
          </a:p>
          <a:p>
            <a:r>
              <a:rPr lang="en-US" b="1" dirty="0" smtClean="0"/>
              <a:t>Will first look for documentation of </a:t>
            </a:r>
            <a:r>
              <a:rPr lang="en-US" b="1" u="sng" dirty="0"/>
              <a:t>severe sepsis </a:t>
            </a:r>
            <a:endParaRPr lang="en-US" b="1" u="sng" dirty="0" smtClean="0"/>
          </a:p>
          <a:p>
            <a:pPr lvl="1">
              <a:buFont typeface="Courier New" panose="02070309020205020404" pitchFamily="49" charset="0"/>
              <a:buChar char="o"/>
            </a:pPr>
            <a:r>
              <a:rPr lang="en-US" sz="2800" b="1" dirty="0" smtClean="0"/>
              <a:t>Must say “severe sepsis” </a:t>
            </a:r>
            <a:endParaRPr lang="en-US" sz="2800" b="1" dirty="0"/>
          </a:p>
        </p:txBody>
      </p:sp>
    </p:spTree>
    <p:extLst>
      <p:ext uri="{BB962C8B-B14F-4D97-AF65-F5344CB8AC3E}">
        <p14:creationId xmlns:p14="http://schemas.microsoft.com/office/powerpoint/2010/main" val="7075664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sz="4000" b="1" dirty="0" smtClean="0"/>
              <a:t>Q12 </a:t>
            </a:r>
            <a:r>
              <a:rPr lang="en-US" sz="4000" b="1" dirty="0" err="1" smtClean="0"/>
              <a:t>seppres</a:t>
            </a:r>
            <a:endParaRPr lang="en-US" sz="4000" b="1" dirty="0"/>
          </a:p>
        </p:txBody>
      </p:sp>
      <p:sp>
        <p:nvSpPr>
          <p:cNvPr id="3" name="Content Placeholder 2"/>
          <p:cNvSpPr>
            <a:spLocks noGrp="1"/>
          </p:cNvSpPr>
          <p:nvPr>
            <p:ph idx="1"/>
          </p:nvPr>
        </p:nvSpPr>
        <p:spPr>
          <a:xfrm>
            <a:off x="381000" y="762000"/>
            <a:ext cx="8458200" cy="5181600"/>
          </a:xfrm>
        </p:spPr>
        <p:txBody>
          <a:bodyPr>
            <a:normAutofit fontScale="55000" lnSpcReduction="20000"/>
          </a:bodyPr>
          <a:lstStyle/>
          <a:p>
            <a:pPr marL="0" indent="0">
              <a:buNone/>
            </a:pPr>
            <a:r>
              <a:rPr lang="en-US" sz="5100" b="1" dirty="0" smtClean="0"/>
              <a:t>Did a physician/APN/PA document presence of </a:t>
            </a:r>
            <a:r>
              <a:rPr lang="en-US" sz="5100" b="1" u="sng" dirty="0" smtClean="0"/>
              <a:t>severe sepsis</a:t>
            </a:r>
            <a:r>
              <a:rPr lang="en-US" sz="5100" b="1" dirty="0" smtClean="0"/>
              <a:t>?</a:t>
            </a:r>
          </a:p>
          <a:p>
            <a:pPr>
              <a:spcBef>
                <a:spcPts val="0"/>
              </a:spcBef>
            </a:pPr>
            <a:r>
              <a:rPr lang="en-US" sz="4000" b="1" dirty="0" smtClean="0"/>
              <a:t>If no </a:t>
            </a:r>
            <a:r>
              <a:rPr lang="en-US" sz="4000" b="1" dirty="0"/>
              <a:t>physician/APN/PA </a:t>
            </a:r>
            <a:r>
              <a:rPr lang="en-US" sz="4000" b="1" dirty="0" smtClean="0"/>
              <a:t>documentation of </a:t>
            </a:r>
            <a:r>
              <a:rPr lang="en-US" sz="4000" b="1" u="sng" dirty="0" smtClean="0"/>
              <a:t>severe sepsis</a:t>
            </a:r>
            <a:r>
              <a:rPr lang="en-US" sz="4000" b="1" dirty="0" smtClean="0"/>
              <a:t>, but there is documentation of septic shock, select Value “1” (Yes).</a:t>
            </a:r>
          </a:p>
          <a:p>
            <a:pPr marL="0" indent="0">
              <a:spcBef>
                <a:spcPts val="0"/>
              </a:spcBef>
              <a:buNone/>
            </a:pPr>
            <a:endParaRPr lang="en-US" sz="4000" b="1" dirty="0" smtClean="0"/>
          </a:p>
          <a:p>
            <a:pPr marL="0" indent="0">
              <a:spcBef>
                <a:spcPts val="0"/>
              </a:spcBef>
              <a:buNone/>
            </a:pPr>
            <a:r>
              <a:rPr lang="en-US" sz="5100" b="1" dirty="0" smtClean="0"/>
              <a:t>Other Documentation Acceptable to Select Value “1”</a:t>
            </a:r>
          </a:p>
          <a:p>
            <a:pPr>
              <a:spcBef>
                <a:spcPts val="0"/>
              </a:spcBef>
            </a:pPr>
            <a:r>
              <a:rPr lang="en-US" sz="4400" dirty="0" smtClean="0"/>
              <a:t>Documentation of severe sepsis </a:t>
            </a:r>
            <a:r>
              <a:rPr lang="en-US" sz="4400" b="1" i="1" dirty="0" smtClean="0"/>
              <a:t>within an </a:t>
            </a:r>
            <a:r>
              <a:rPr lang="en-US" sz="4400" dirty="0" smtClean="0"/>
              <a:t>order set, etc. </a:t>
            </a:r>
            <a:r>
              <a:rPr lang="en-US" sz="4400" b="1" dirty="0" smtClean="0"/>
              <a:t>IF</a:t>
            </a:r>
            <a:r>
              <a:rPr lang="en-US" sz="4400" dirty="0" smtClean="0"/>
              <a:t>: recorded date and time is present and is earliest date and time recorded</a:t>
            </a:r>
          </a:p>
          <a:p>
            <a:pPr>
              <a:spcBef>
                <a:spcPts val="0"/>
              </a:spcBef>
            </a:pPr>
            <a:r>
              <a:rPr lang="en-US" sz="4400" dirty="0" smtClean="0"/>
              <a:t>May use </a:t>
            </a:r>
            <a:r>
              <a:rPr lang="en-US" sz="4400" dirty="0"/>
              <a:t>pre-hospital records (EMS, SNF) if found in </a:t>
            </a:r>
            <a:r>
              <a:rPr lang="en-US" sz="4400" dirty="0" smtClean="0"/>
              <a:t>CPRS/CAPRI/JLV</a:t>
            </a:r>
          </a:p>
          <a:p>
            <a:pPr>
              <a:spcBef>
                <a:spcPts val="0"/>
              </a:spcBef>
            </a:pPr>
            <a:r>
              <a:rPr lang="en-US" sz="4400" dirty="0"/>
              <a:t>If more than one presentation of </a:t>
            </a:r>
            <a:r>
              <a:rPr lang="en-US" sz="4400" u="sng" dirty="0" smtClean="0"/>
              <a:t>severe sepsis</a:t>
            </a:r>
            <a:r>
              <a:rPr lang="en-US" sz="4400" dirty="0"/>
              <a:t>, use only first</a:t>
            </a:r>
          </a:p>
          <a:p>
            <a:pPr>
              <a:spcBef>
                <a:spcPts val="0"/>
              </a:spcBef>
            </a:pPr>
            <a:endParaRPr lang="en-US" dirty="0"/>
          </a:p>
          <a:p>
            <a:pPr>
              <a:spcBef>
                <a:spcPts val="0"/>
              </a:spcBef>
            </a:pPr>
            <a:endParaRPr lang="en-US" dirty="0" smtClean="0"/>
          </a:p>
          <a:p>
            <a:pPr>
              <a:spcBef>
                <a:spcPts val="0"/>
              </a:spcBef>
            </a:pPr>
            <a:endParaRPr lang="en-US" dirty="0" smtClean="0"/>
          </a:p>
          <a:p>
            <a:pPr marL="0" indent="0">
              <a:spcBef>
                <a:spcPts val="0"/>
              </a:spcBef>
              <a:buNone/>
            </a:pPr>
            <a:r>
              <a:rPr lang="en-US" sz="2400" b="1" i="1" dirty="0" smtClean="0"/>
              <a:t>      </a:t>
            </a:r>
            <a:endParaRPr lang="en-US" sz="2400" b="1" i="1" dirty="0"/>
          </a:p>
        </p:txBody>
      </p:sp>
    </p:spTree>
    <p:extLst>
      <p:ext uri="{BB962C8B-B14F-4D97-AF65-F5344CB8AC3E}">
        <p14:creationId xmlns:p14="http://schemas.microsoft.com/office/powerpoint/2010/main" val="1332069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b="1" dirty="0"/>
              <a:t>Q12 </a:t>
            </a:r>
            <a:r>
              <a:rPr lang="en-US" b="1" dirty="0" err="1"/>
              <a:t>seppres</a:t>
            </a:r>
            <a:endParaRPr lang="en-US" dirty="0"/>
          </a:p>
        </p:txBody>
      </p:sp>
      <p:sp>
        <p:nvSpPr>
          <p:cNvPr id="3" name="Content Placeholder 2"/>
          <p:cNvSpPr>
            <a:spLocks noGrp="1"/>
          </p:cNvSpPr>
          <p:nvPr>
            <p:ph idx="1"/>
          </p:nvPr>
        </p:nvSpPr>
        <p:spPr>
          <a:xfrm>
            <a:off x="457200" y="914400"/>
            <a:ext cx="8229600" cy="5562600"/>
          </a:xfrm>
        </p:spPr>
        <p:txBody>
          <a:bodyPr>
            <a:normAutofit lnSpcReduction="10000"/>
          </a:bodyPr>
          <a:lstStyle/>
          <a:p>
            <a:pPr marL="0" indent="0">
              <a:spcBef>
                <a:spcPts val="0"/>
              </a:spcBef>
              <a:buNone/>
            </a:pPr>
            <a:r>
              <a:rPr lang="en-US" b="1" dirty="0" smtClean="0"/>
              <a:t>Documentation to Select Value “2” (No).</a:t>
            </a:r>
          </a:p>
          <a:p>
            <a:pPr>
              <a:spcBef>
                <a:spcPts val="0"/>
              </a:spcBef>
            </a:pPr>
            <a:r>
              <a:rPr lang="en-US" dirty="0" smtClean="0"/>
              <a:t>Title </a:t>
            </a:r>
            <a:r>
              <a:rPr lang="en-US" dirty="0"/>
              <a:t>or heading of order set, protocol, checklist, etc.</a:t>
            </a:r>
          </a:p>
          <a:p>
            <a:pPr>
              <a:spcBef>
                <a:spcPts val="0"/>
              </a:spcBef>
            </a:pPr>
            <a:r>
              <a:rPr lang="en-US" dirty="0" smtClean="0"/>
              <a:t>Severe sepsis </a:t>
            </a:r>
            <a:r>
              <a:rPr lang="en-US" dirty="0"/>
              <a:t>documented as due to viral, fungal, or parasitic infection </a:t>
            </a:r>
          </a:p>
          <a:p>
            <a:pPr>
              <a:spcBef>
                <a:spcPts val="0"/>
              </a:spcBef>
            </a:pPr>
            <a:r>
              <a:rPr lang="en-US" dirty="0" smtClean="0"/>
              <a:t>Severe sepsis documented in </a:t>
            </a:r>
            <a:r>
              <a:rPr lang="en-US" dirty="0"/>
              <a:t>discharge note, DC summary, or note after time of </a:t>
            </a:r>
            <a:r>
              <a:rPr lang="en-US" dirty="0" smtClean="0"/>
              <a:t>discharge</a:t>
            </a:r>
          </a:p>
          <a:p>
            <a:r>
              <a:rPr lang="en-US" dirty="0"/>
              <a:t>if within 6 hours after severe sepsis documentation, physician/APN/PA notes indicate patient:</a:t>
            </a:r>
          </a:p>
          <a:p>
            <a:pPr lvl="1">
              <a:lnSpc>
                <a:spcPct val="110000"/>
              </a:lnSpc>
              <a:spcBef>
                <a:spcPts val="0"/>
              </a:spcBef>
              <a:buFont typeface="Courier New" panose="02070309020205020404" pitchFamily="49" charset="0"/>
              <a:buChar char="o"/>
            </a:pPr>
            <a:r>
              <a:rPr lang="en-US" b="1" dirty="0" smtClean="0"/>
              <a:t>is </a:t>
            </a:r>
            <a:r>
              <a:rPr lang="en-US" b="1" dirty="0"/>
              <a:t>not septic</a:t>
            </a:r>
          </a:p>
          <a:p>
            <a:pPr lvl="1">
              <a:lnSpc>
                <a:spcPct val="110000"/>
              </a:lnSpc>
              <a:spcBef>
                <a:spcPts val="0"/>
              </a:spcBef>
              <a:buFont typeface="Courier New" panose="02070309020205020404" pitchFamily="49" charset="0"/>
              <a:buChar char="o"/>
            </a:pPr>
            <a:r>
              <a:rPr lang="en-US" b="1" dirty="0" smtClean="0"/>
              <a:t>does </a:t>
            </a:r>
            <a:r>
              <a:rPr lang="en-US" b="1" dirty="0"/>
              <a:t>not have sepsis or severe sepsis</a:t>
            </a:r>
          </a:p>
          <a:p>
            <a:pPr lvl="1">
              <a:lnSpc>
                <a:spcPct val="110000"/>
              </a:lnSpc>
              <a:spcBef>
                <a:spcPts val="0"/>
              </a:spcBef>
              <a:buFont typeface="Courier New" panose="02070309020205020404" pitchFamily="49" charset="0"/>
              <a:buChar char="o"/>
            </a:pPr>
            <a:r>
              <a:rPr lang="en-US" b="1" dirty="0" smtClean="0"/>
              <a:t>does </a:t>
            </a:r>
            <a:r>
              <a:rPr lang="en-US" b="1" dirty="0"/>
              <a:t>not have septic shock and severe sepsis </a:t>
            </a:r>
            <a:r>
              <a:rPr lang="en-US" b="1" dirty="0" smtClean="0"/>
              <a:t>was met </a:t>
            </a:r>
            <a:r>
              <a:rPr lang="en-US" b="1" dirty="0"/>
              <a:t>by </a:t>
            </a:r>
            <a:r>
              <a:rPr lang="en-US" b="1" dirty="0" smtClean="0"/>
              <a:t>       </a:t>
            </a:r>
            <a:r>
              <a:rPr lang="en-US" b="1" dirty="0"/>
              <a:t>physician/APN/PA documentation septic shock </a:t>
            </a:r>
            <a:r>
              <a:rPr lang="en-US" b="1" dirty="0" smtClean="0"/>
              <a:t>was       present</a:t>
            </a:r>
          </a:p>
          <a:p>
            <a:pPr marL="0" indent="0">
              <a:spcBef>
                <a:spcPts val="0"/>
              </a:spcBef>
              <a:buNone/>
            </a:pPr>
            <a:r>
              <a:rPr lang="en-US" dirty="0"/>
              <a:t> </a:t>
            </a:r>
            <a:r>
              <a:rPr lang="en-US" dirty="0" smtClean="0"/>
              <a:t> </a:t>
            </a:r>
            <a:endParaRPr lang="en-US" dirty="0"/>
          </a:p>
          <a:p>
            <a:pPr>
              <a:spcBef>
                <a:spcPts val="0"/>
              </a:spcBef>
            </a:pPr>
            <a:endParaRPr lang="en-US" dirty="0"/>
          </a:p>
        </p:txBody>
      </p:sp>
    </p:spTree>
    <p:extLst>
      <p:ext uri="{BB962C8B-B14F-4D97-AF65-F5344CB8AC3E}">
        <p14:creationId xmlns:p14="http://schemas.microsoft.com/office/powerpoint/2010/main" val="36811311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a:t>Q12 </a:t>
            </a:r>
            <a:r>
              <a:rPr lang="en-US" sz="3600" b="1" dirty="0" err="1" smtClean="0"/>
              <a:t>seppres</a:t>
            </a:r>
            <a:r>
              <a:rPr lang="en-US" sz="3600" b="1" dirty="0" smtClean="0"/>
              <a:t> </a:t>
            </a:r>
            <a:r>
              <a:rPr lang="en-US" sz="3200" dirty="0" smtClean="0"/>
              <a:t>(cont.)</a:t>
            </a:r>
            <a:endParaRPr lang="en-US" sz="3200" dirty="0"/>
          </a:p>
        </p:txBody>
      </p:sp>
      <p:sp>
        <p:nvSpPr>
          <p:cNvPr id="3" name="Content Placeholder 2"/>
          <p:cNvSpPr>
            <a:spLocks noGrp="1"/>
          </p:cNvSpPr>
          <p:nvPr>
            <p:ph idx="1"/>
          </p:nvPr>
        </p:nvSpPr>
        <p:spPr>
          <a:xfrm>
            <a:off x="381000" y="762000"/>
            <a:ext cx="8305800" cy="5364163"/>
          </a:xfrm>
        </p:spPr>
        <p:txBody>
          <a:bodyPr/>
          <a:lstStyle/>
          <a:p>
            <a:pPr marL="0" indent="0">
              <a:spcBef>
                <a:spcPts val="0"/>
              </a:spcBef>
              <a:buNone/>
            </a:pPr>
            <a:r>
              <a:rPr lang="en-US" sz="3200" b="1" dirty="0" smtClean="0"/>
              <a:t>Severe sepsis documented using a qualifier</a:t>
            </a:r>
          </a:p>
          <a:p>
            <a:pPr marL="0" indent="0">
              <a:spcBef>
                <a:spcPts val="0"/>
              </a:spcBef>
              <a:buNone/>
            </a:pPr>
            <a:r>
              <a:rPr lang="en-US" sz="3200" b="1" dirty="0" smtClean="0"/>
              <a:t>Qualifiers Table in D/D rules</a:t>
            </a:r>
          </a:p>
          <a:p>
            <a:pPr>
              <a:spcBef>
                <a:spcPts val="0"/>
              </a:spcBef>
            </a:pPr>
            <a:r>
              <a:rPr lang="en-US" sz="3200" dirty="0" smtClean="0"/>
              <a:t>Positive = Yes </a:t>
            </a:r>
            <a:r>
              <a:rPr lang="en-US" dirty="0" smtClean="0"/>
              <a:t>(e.g., Possible severe sepsis)</a:t>
            </a:r>
          </a:p>
          <a:p>
            <a:pPr>
              <a:spcBef>
                <a:spcPts val="0"/>
              </a:spcBef>
            </a:pPr>
            <a:r>
              <a:rPr lang="en-US" sz="3200" dirty="0" smtClean="0"/>
              <a:t>Negative </a:t>
            </a:r>
            <a:r>
              <a:rPr lang="en-US" sz="3200" b="1" dirty="0" smtClean="0"/>
              <a:t>OR</a:t>
            </a:r>
            <a:r>
              <a:rPr lang="en-US" sz="3200" dirty="0" smtClean="0"/>
              <a:t> Negative and Positive = No </a:t>
            </a:r>
            <a:r>
              <a:rPr lang="en-US" dirty="0" smtClean="0"/>
              <a:t>(e.g., Doubt severe sepsis; Questionable, but likely severe sepsis)</a:t>
            </a:r>
          </a:p>
          <a:p>
            <a:pPr marL="0" indent="0">
              <a:spcBef>
                <a:spcPts val="0"/>
              </a:spcBef>
              <a:buNone/>
            </a:pPr>
            <a:r>
              <a:rPr lang="en-US" sz="3200" b="1" dirty="0" smtClean="0"/>
              <a:t>Exclude: </a:t>
            </a:r>
            <a:r>
              <a:rPr lang="en-US" sz="3200" dirty="0" smtClean="0"/>
              <a:t>Bacteremia, Septicemia</a:t>
            </a:r>
          </a:p>
          <a:p>
            <a:pPr marL="0" indent="0">
              <a:spcBef>
                <a:spcPts val="0"/>
              </a:spcBef>
              <a:buNone/>
            </a:pPr>
            <a:endParaRPr lang="en-US" sz="3200" dirty="0"/>
          </a:p>
          <a:p>
            <a:pPr marL="0" indent="0">
              <a:spcBef>
                <a:spcPts val="0"/>
              </a:spcBef>
              <a:buNone/>
            </a:pPr>
            <a:r>
              <a:rPr lang="en-US" sz="3200" b="1" dirty="0" smtClean="0"/>
              <a:t>Data Sources: ONLY Physician/APN/PA documentation</a:t>
            </a:r>
            <a:endParaRPr lang="en-US" sz="3200" b="1" dirty="0"/>
          </a:p>
        </p:txBody>
      </p:sp>
    </p:spTree>
    <p:extLst>
      <p:ext uri="{BB962C8B-B14F-4D97-AF65-F5344CB8AC3E}">
        <p14:creationId xmlns:p14="http://schemas.microsoft.com/office/powerpoint/2010/main" val="19385913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Documentation Examples</a:t>
            </a:r>
            <a:endParaRPr lang="en-US" sz="3600" b="1" dirty="0"/>
          </a:p>
        </p:txBody>
      </p:sp>
      <p:sp>
        <p:nvSpPr>
          <p:cNvPr id="3" name="Content Placeholder 2"/>
          <p:cNvSpPr>
            <a:spLocks noGrp="1"/>
          </p:cNvSpPr>
          <p:nvPr>
            <p:ph idx="1"/>
          </p:nvPr>
        </p:nvSpPr>
        <p:spPr>
          <a:xfrm>
            <a:off x="457200" y="1295400"/>
            <a:ext cx="8229600" cy="4830763"/>
          </a:xfrm>
        </p:spPr>
        <p:txBody>
          <a:bodyPr/>
          <a:lstStyle/>
          <a:p>
            <a:r>
              <a:rPr lang="en-US" b="1" dirty="0" smtClean="0"/>
              <a:t>Some facilities may have Templates</a:t>
            </a:r>
          </a:p>
          <a:p>
            <a:pPr lvl="1">
              <a:buFont typeface="Courier New" panose="02070309020205020404" pitchFamily="49" charset="0"/>
              <a:buChar char="o"/>
            </a:pPr>
            <a:r>
              <a:rPr lang="en-US" b="1" dirty="0" smtClean="0"/>
              <a:t>ED</a:t>
            </a:r>
          </a:p>
          <a:p>
            <a:pPr lvl="1">
              <a:buFont typeface="Courier New" panose="02070309020205020404" pitchFamily="49" charset="0"/>
              <a:buChar char="o"/>
            </a:pPr>
            <a:r>
              <a:rPr lang="en-US" b="1" dirty="0" smtClean="0"/>
              <a:t>ICU</a:t>
            </a:r>
          </a:p>
          <a:p>
            <a:r>
              <a:rPr lang="en-US" b="1" dirty="0" smtClean="0"/>
              <a:t>ICUs may have own software vendors for documentation</a:t>
            </a:r>
          </a:p>
          <a:p>
            <a:r>
              <a:rPr lang="en-US" b="1" dirty="0" smtClean="0"/>
              <a:t>May need to use JLV for scanned ICU notes</a:t>
            </a:r>
            <a:endParaRPr lang="en-US" b="1" dirty="0"/>
          </a:p>
        </p:txBody>
      </p:sp>
    </p:spTree>
    <p:extLst>
      <p:ext uri="{BB962C8B-B14F-4D97-AF65-F5344CB8AC3E}">
        <p14:creationId xmlns:p14="http://schemas.microsoft.com/office/powerpoint/2010/main" val="3967595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Study Purpose</a:t>
            </a:r>
            <a:endParaRPr lang="en-US" b="1" dirty="0"/>
          </a:p>
        </p:txBody>
      </p:sp>
      <p:sp>
        <p:nvSpPr>
          <p:cNvPr id="3" name="Content Placeholder 2"/>
          <p:cNvSpPr>
            <a:spLocks noGrp="1"/>
          </p:cNvSpPr>
          <p:nvPr>
            <p:ph idx="1"/>
          </p:nvPr>
        </p:nvSpPr>
        <p:spPr/>
        <p:txBody>
          <a:bodyPr/>
          <a:lstStyle/>
          <a:p>
            <a:r>
              <a:rPr lang="en-US" b="1" dirty="0" smtClean="0"/>
              <a:t>VHA </a:t>
            </a:r>
            <a:r>
              <a:rPr lang="en-US" b="1" dirty="0"/>
              <a:t>Office of Reporting, Analytics, Performance, Improvement and Deployment (RAPID) </a:t>
            </a:r>
            <a:r>
              <a:rPr lang="en-US" b="1" dirty="0" smtClean="0"/>
              <a:t>will begin collecting and reporting the SEP-1 measure for CMS.</a:t>
            </a:r>
          </a:p>
          <a:p>
            <a:r>
              <a:rPr lang="en-US" b="1" dirty="0" smtClean="0"/>
              <a:t>This will be a Pilot Study.</a:t>
            </a:r>
          </a:p>
          <a:p>
            <a:r>
              <a:rPr lang="en-US" b="1" dirty="0" smtClean="0"/>
              <a:t>DACs and Exits will be required for facility information</a:t>
            </a:r>
          </a:p>
          <a:p>
            <a:r>
              <a:rPr lang="en-US" b="1" dirty="0" smtClean="0"/>
              <a:t>NO formal Exit conference required</a:t>
            </a:r>
          </a:p>
          <a:p>
            <a:endParaRPr lang="en-US" b="1" dirty="0"/>
          </a:p>
        </p:txBody>
      </p:sp>
    </p:spTree>
    <p:custDataLst>
      <p:tags r:id="rId1"/>
    </p:custDataLst>
    <p:extLst>
      <p:ext uri="{BB962C8B-B14F-4D97-AF65-F5344CB8AC3E}">
        <p14:creationId xmlns:p14="http://schemas.microsoft.com/office/powerpoint/2010/main" val="2517938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685800"/>
            <a:ext cx="8386070" cy="5029200"/>
          </a:xfrm>
          <a:prstGeom prst="rect">
            <a:avLst/>
          </a:prstGeom>
        </p:spPr>
      </p:pic>
      <p:sp>
        <p:nvSpPr>
          <p:cNvPr id="3" name="Title 2"/>
          <p:cNvSpPr>
            <a:spLocks noGrp="1"/>
          </p:cNvSpPr>
          <p:nvPr>
            <p:ph type="title"/>
          </p:nvPr>
        </p:nvSpPr>
        <p:spPr>
          <a:xfrm>
            <a:off x="457200" y="152400"/>
            <a:ext cx="8229600" cy="533400"/>
          </a:xfrm>
        </p:spPr>
        <p:txBody>
          <a:bodyPr>
            <a:noAutofit/>
          </a:bodyPr>
          <a:lstStyle/>
          <a:p>
            <a:r>
              <a:rPr lang="en-US" sz="3600" b="1" dirty="0" smtClean="0"/>
              <a:t>Sample ED Template</a:t>
            </a:r>
            <a:endParaRPr lang="en-US" sz="3600" b="1" dirty="0"/>
          </a:p>
        </p:txBody>
      </p:sp>
    </p:spTree>
    <p:extLst>
      <p:ext uri="{BB962C8B-B14F-4D97-AF65-F5344CB8AC3E}">
        <p14:creationId xmlns:p14="http://schemas.microsoft.com/office/powerpoint/2010/main" val="42281514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54507" t="21023" r="3342" b="20029"/>
          <a:stretch/>
        </p:blipFill>
        <p:spPr bwMode="auto">
          <a:xfrm>
            <a:off x="304800" y="1219200"/>
            <a:ext cx="8686800" cy="4343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2111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Q13 </a:t>
            </a:r>
            <a:r>
              <a:rPr lang="en-US" sz="3600" b="1" dirty="0" err="1" smtClean="0"/>
              <a:t>sepdt</a:t>
            </a:r>
            <a:r>
              <a:rPr lang="en-US" sz="3600" b="1" dirty="0" smtClean="0"/>
              <a:t> / </a:t>
            </a:r>
            <a:r>
              <a:rPr lang="en-US" sz="3600" b="1" dirty="0" err="1" smtClean="0"/>
              <a:t>septm</a:t>
            </a:r>
            <a:r>
              <a:rPr lang="en-US" sz="3600" b="1" dirty="0" smtClean="0"/>
              <a:t>           </a:t>
            </a:r>
            <a:endParaRPr lang="en-US" sz="3600" b="1" dirty="0"/>
          </a:p>
        </p:txBody>
      </p:sp>
      <p:sp>
        <p:nvSpPr>
          <p:cNvPr id="3" name="Content Placeholder 2"/>
          <p:cNvSpPr>
            <a:spLocks noGrp="1"/>
          </p:cNvSpPr>
          <p:nvPr>
            <p:ph idx="1"/>
          </p:nvPr>
        </p:nvSpPr>
        <p:spPr>
          <a:xfrm>
            <a:off x="304800" y="914400"/>
            <a:ext cx="8610600" cy="5211763"/>
          </a:xfrm>
        </p:spPr>
        <p:txBody>
          <a:bodyPr/>
          <a:lstStyle/>
          <a:p>
            <a:pPr marL="0" indent="0">
              <a:buNone/>
            </a:pPr>
            <a:r>
              <a:rPr lang="en-US" b="1" dirty="0" smtClean="0"/>
              <a:t>Use </a:t>
            </a:r>
            <a:r>
              <a:rPr lang="en-US" b="1" u="sng" dirty="0" smtClean="0"/>
              <a:t>earliest</a:t>
            </a:r>
            <a:r>
              <a:rPr lang="en-US" b="1" dirty="0" smtClean="0"/>
              <a:t> date/time physician/APN/PA documented </a:t>
            </a:r>
            <a:r>
              <a:rPr lang="en-US" b="1" u="sng" dirty="0" smtClean="0"/>
              <a:t>severe sepsis</a:t>
            </a:r>
          </a:p>
          <a:p>
            <a:pPr>
              <a:spcBef>
                <a:spcPts val="0"/>
              </a:spcBef>
            </a:pPr>
            <a:r>
              <a:rPr lang="en-US" dirty="0" smtClean="0"/>
              <a:t>If documented in note w/o specific date/time or using POA, the following apply:</a:t>
            </a:r>
          </a:p>
          <a:p>
            <a:pPr lvl="1">
              <a:spcBef>
                <a:spcPts val="0"/>
              </a:spcBef>
              <a:buFont typeface="Courier New" panose="02070309020205020404" pitchFamily="49" charset="0"/>
              <a:buChar char="o"/>
            </a:pPr>
            <a:r>
              <a:rPr lang="en-US" b="1" dirty="0"/>
              <a:t> </a:t>
            </a:r>
            <a:r>
              <a:rPr lang="en-US" b="1" dirty="0" smtClean="0"/>
              <a:t>If it is only documentation, use date/time note started</a:t>
            </a:r>
          </a:p>
          <a:p>
            <a:pPr lvl="1">
              <a:spcBef>
                <a:spcPts val="0"/>
              </a:spcBef>
              <a:buFont typeface="Courier New" panose="02070309020205020404" pitchFamily="49" charset="0"/>
              <a:buChar char="o"/>
            </a:pPr>
            <a:r>
              <a:rPr lang="en-US" b="1" dirty="0"/>
              <a:t> </a:t>
            </a:r>
            <a:r>
              <a:rPr lang="en-US" b="1" dirty="0" smtClean="0"/>
              <a:t>If documented multiple times in note, use earliest</a:t>
            </a:r>
          </a:p>
          <a:p>
            <a:pPr>
              <a:spcBef>
                <a:spcPts val="0"/>
              </a:spcBef>
            </a:pPr>
            <a:r>
              <a:rPr lang="en-US" dirty="0" smtClean="0"/>
              <a:t>Use earliest arrival date/time for ED patient with:</a:t>
            </a:r>
          </a:p>
          <a:p>
            <a:pPr lvl="1">
              <a:spcBef>
                <a:spcPts val="0"/>
              </a:spcBef>
              <a:buFont typeface="Courier New" panose="02070309020205020404" pitchFamily="49" charset="0"/>
              <a:buChar char="o"/>
            </a:pPr>
            <a:r>
              <a:rPr lang="en-US" dirty="0"/>
              <a:t> </a:t>
            </a:r>
            <a:r>
              <a:rPr lang="en-US" b="1" dirty="0" smtClean="0"/>
              <a:t>Physician/APN/PA documentation in pre-hospital note</a:t>
            </a:r>
          </a:p>
          <a:p>
            <a:pPr lvl="1">
              <a:spcBef>
                <a:spcPts val="0"/>
              </a:spcBef>
              <a:buFont typeface="Courier New" panose="02070309020205020404" pitchFamily="49" charset="0"/>
              <a:buChar char="o"/>
            </a:pPr>
            <a:r>
              <a:rPr lang="en-US" b="1" dirty="0"/>
              <a:t> </a:t>
            </a:r>
            <a:r>
              <a:rPr lang="en-US" b="1" dirty="0" smtClean="0"/>
              <a:t>Physician/APN/PA </a:t>
            </a:r>
            <a:r>
              <a:rPr lang="en-US" b="1" dirty="0"/>
              <a:t>documentation </a:t>
            </a:r>
            <a:r>
              <a:rPr lang="en-US" b="1" dirty="0" smtClean="0"/>
              <a:t>severe sepsis present on  </a:t>
            </a:r>
          </a:p>
          <a:p>
            <a:pPr marL="457200" lvl="1" indent="0">
              <a:spcBef>
                <a:spcPts val="0"/>
              </a:spcBef>
              <a:buNone/>
            </a:pPr>
            <a:r>
              <a:rPr lang="en-US" b="1" dirty="0"/>
              <a:t> </a:t>
            </a:r>
            <a:r>
              <a:rPr lang="en-US" b="1" dirty="0" smtClean="0"/>
              <a:t>    arrival</a:t>
            </a:r>
          </a:p>
          <a:p>
            <a:pPr marL="0" indent="0">
              <a:buNone/>
            </a:pPr>
            <a:endParaRPr lang="en-US" b="1" dirty="0"/>
          </a:p>
        </p:txBody>
      </p:sp>
    </p:spTree>
    <p:extLst>
      <p:ext uri="{BB962C8B-B14F-4D97-AF65-F5344CB8AC3E}">
        <p14:creationId xmlns:p14="http://schemas.microsoft.com/office/powerpoint/2010/main" val="4163577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t>Q13 </a:t>
            </a:r>
            <a:r>
              <a:rPr lang="en-US" sz="3600" b="1" dirty="0" err="1"/>
              <a:t>sepdt</a:t>
            </a:r>
            <a:r>
              <a:rPr lang="en-US" sz="3600" b="1" dirty="0"/>
              <a:t> / </a:t>
            </a:r>
            <a:r>
              <a:rPr lang="en-US" sz="3600" b="1" dirty="0" err="1"/>
              <a:t>septm</a:t>
            </a:r>
            <a:r>
              <a:rPr lang="en-US" sz="3600" b="1" dirty="0"/>
              <a:t> </a:t>
            </a:r>
          </a:p>
        </p:txBody>
      </p:sp>
      <p:pic>
        <p:nvPicPr>
          <p:cNvPr id="4" name="Content Placeholder 3"/>
          <p:cNvPicPr>
            <a:picLocks noGrp="1"/>
          </p:cNvPicPr>
          <p:nvPr>
            <p:ph idx="1"/>
          </p:nvPr>
        </p:nvPicPr>
        <p:blipFill>
          <a:blip r:embed="rId2"/>
          <a:stretch>
            <a:fillRect/>
          </a:stretch>
        </p:blipFill>
        <p:spPr>
          <a:xfrm>
            <a:off x="838200" y="1752600"/>
            <a:ext cx="7391400" cy="3352800"/>
          </a:xfrm>
          <a:prstGeom prst="rect">
            <a:avLst/>
          </a:prstGeom>
        </p:spPr>
      </p:pic>
      <p:sp>
        <p:nvSpPr>
          <p:cNvPr id="3" name="TextBox 2"/>
          <p:cNvSpPr txBox="1"/>
          <p:nvPr/>
        </p:nvSpPr>
        <p:spPr>
          <a:xfrm>
            <a:off x="838200" y="1383268"/>
            <a:ext cx="6934200" cy="369332"/>
          </a:xfrm>
          <a:prstGeom prst="rect">
            <a:avLst/>
          </a:prstGeom>
          <a:noFill/>
        </p:spPr>
        <p:txBody>
          <a:bodyPr wrap="square" rtlCol="0">
            <a:spAutoFit/>
          </a:bodyPr>
          <a:lstStyle/>
          <a:p>
            <a:r>
              <a:rPr lang="en-US" b="1"/>
              <a:t>ED Clinician Note 3/30/2019 0250</a:t>
            </a:r>
            <a:endParaRPr lang="en-US" dirty="0"/>
          </a:p>
        </p:txBody>
      </p:sp>
    </p:spTree>
    <p:extLst>
      <p:ext uri="{BB962C8B-B14F-4D97-AF65-F5344CB8AC3E}">
        <p14:creationId xmlns:p14="http://schemas.microsoft.com/office/powerpoint/2010/main" val="31278931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a:t>Q13 </a:t>
            </a:r>
            <a:r>
              <a:rPr lang="en-US" b="1" dirty="0" err="1"/>
              <a:t>sepdt</a:t>
            </a:r>
            <a:r>
              <a:rPr lang="en-US" b="1" dirty="0"/>
              <a:t> / Q14 </a:t>
            </a:r>
            <a:r>
              <a:rPr lang="en-US" b="1" dirty="0" err="1" smtClean="0"/>
              <a:t>septm</a:t>
            </a:r>
            <a:r>
              <a:rPr lang="en-US" b="1" dirty="0" smtClean="0"/>
              <a:t> </a:t>
            </a:r>
            <a:r>
              <a:rPr lang="en-US" sz="3600" dirty="0" smtClean="0"/>
              <a:t>(cont.) </a:t>
            </a:r>
            <a:endParaRPr lang="en-US" sz="3600" dirty="0"/>
          </a:p>
        </p:txBody>
      </p:sp>
      <p:sp>
        <p:nvSpPr>
          <p:cNvPr id="3" name="Content Placeholder 2"/>
          <p:cNvSpPr>
            <a:spLocks noGrp="1"/>
          </p:cNvSpPr>
          <p:nvPr>
            <p:ph idx="1"/>
          </p:nvPr>
        </p:nvSpPr>
        <p:spPr>
          <a:xfrm>
            <a:off x="381000" y="990600"/>
            <a:ext cx="8534400" cy="5562600"/>
          </a:xfrm>
        </p:spPr>
        <p:txBody>
          <a:bodyPr>
            <a:normAutofit fontScale="92500" lnSpcReduction="10000"/>
          </a:bodyPr>
          <a:lstStyle/>
          <a:p>
            <a:pPr>
              <a:spcBef>
                <a:spcPts val="0"/>
              </a:spcBef>
            </a:pPr>
            <a:r>
              <a:rPr lang="en-US" sz="3000" dirty="0"/>
              <a:t>Use earliest arrival </a:t>
            </a:r>
            <a:r>
              <a:rPr lang="en-US" sz="3000" dirty="0" smtClean="0"/>
              <a:t>date/time on floor/unit for direct admits and there is:</a:t>
            </a:r>
          </a:p>
          <a:p>
            <a:pPr lvl="1">
              <a:spcBef>
                <a:spcPts val="0"/>
              </a:spcBef>
              <a:buFont typeface="Courier New" panose="02070309020205020404" pitchFamily="49" charset="0"/>
              <a:buChar char="o"/>
            </a:pPr>
            <a:r>
              <a:rPr lang="en-US" sz="2600" b="1" dirty="0"/>
              <a:t> </a:t>
            </a:r>
            <a:r>
              <a:rPr lang="en-US" sz="2600" b="1" dirty="0" smtClean="0"/>
              <a:t>Physician/APN/PA </a:t>
            </a:r>
            <a:r>
              <a:rPr lang="en-US" sz="2600" b="1" dirty="0"/>
              <a:t>documentation </a:t>
            </a:r>
            <a:r>
              <a:rPr lang="en-US" sz="2600" b="1" dirty="0" smtClean="0"/>
              <a:t>of severe sepsis in </a:t>
            </a:r>
            <a:r>
              <a:rPr lang="en-US" sz="3000" b="1" dirty="0" smtClean="0"/>
              <a:t> </a:t>
            </a:r>
          </a:p>
          <a:p>
            <a:pPr marL="457200" lvl="1" indent="0">
              <a:spcBef>
                <a:spcPts val="0"/>
              </a:spcBef>
              <a:buNone/>
            </a:pPr>
            <a:r>
              <a:rPr lang="en-US" sz="3000" b="1" dirty="0" smtClean="0"/>
              <a:t>     </a:t>
            </a:r>
            <a:r>
              <a:rPr lang="en-US" sz="2600" b="1" dirty="0" smtClean="0"/>
              <a:t>pre-hospital note and patient is direct admit</a:t>
            </a:r>
          </a:p>
          <a:p>
            <a:pPr lvl="1">
              <a:spcBef>
                <a:spcPts val="0"/>
              </a:spcBef>
              <a:buFont typeface="Courier New" panose="02070309020205020404" pitchFamily="49" charset="0"/>
              <a:buChar char="o"/>
            </a:pPr>
            <a:r>
              <a:rPr lang="en-US" sz="2600" b="1" dirty="0"/>
              <a:t> </a:t>
            </a:r>
            <a:r>
              <a:rPr lang="en-US" sz="2600" b="1" dirty="0" smtClean="0"/>
              <a:t>Physician/APN/PA </a:t>
            </a:r>
            <a:r>
              <a:rPr lang="en-US" sz="2600" b="1" dirty="0"/>
              <a:t>documentation severe sepsis </a:t>
            </a:r>
            <a:r>
              <a:rPr lang="en-US" sz="2600" b="1" dirty="0" smtClean="0"/>
              <a:t>present on</a:t>
            </a:r>
          </a:p>
          <a:p>
            <a:pPr marL="457200" lvl="1" indent="0">
              <a:spcBef>
                <a:spcPts val="0"/>
              </a:spcBef>
              <a:buNone/>
            </a:pPr>
            <a:r>
              <a:rPr lang="en-US" sz="2600" b="1" dirty="0"/>
              <a:t> </a:t>
            </a:r>
            <a:r>
              <a:rPr lang="en-US" sz="2600" b="1" dirty="0" smtClean="0"/>
              <a:t>    admission</a:t>
            </a:r>
          </a:p>
          <a:p>
            <a:pPr>
              <a:spcBef>
                <a:spcPts val="0"/>
              </a:spcBef>
            </a:pPr>
            <a:r>
              <a:rPr lang="en-US" sz="3000" dirty="0" smtClean="0"/>
              <a:t>If only documentation of severe sepsis POA, use earliest date/time of:</a:t>
            </a:r>
          </a:p>
          <a:p>
            <a:pPr lvl="1">
              <a:spcBef>
                <a:spcPts val="0"/>
              </a:spcBef>
              <a:buFont typeface="Courier New" panose="02070309020205020404" pitchFamily="49" charset="0"/>
              <a:buChar char="o"/>
            </a:pPr>
            <a:r>
              <a:rPr lang="en-US" sz="2600" dirty="0"/>
              <a:t> </a:t>
            </a:r>
            <a:r>
              <a:rPr lang="en-US" sz="2600" b="1" dirty="0" smtClean="0"/>
              <a:t>Physician/APN/PA note</a:t>
            </a:r>
          </a:p>
          <a:p>
            <a:pPr lvl="1">
              <a:spcBef>
                <a:spcPts val="0"/>
              </a:spcBef>
              <a:buFont typeface="Courier New" panose="02070309020205020404" pitchFamily="49" charset="0"/>
              <a:buChar char="o"/>
            </a:pPr>
            <a:r>
              <a:rPr lang="en-US" sz="2600" b="1" dirty="0"/>
              <a:t> </a:t>
            </a:r>
            <a:r>
              <a:rPr lang="en-US" sz="2600" b="1" dirty="0" smtClean="0"/>
              <a:t>Admit order</a:t>
            </a:r>
          </a:p>
          <a:p>
            <a:pPr lvl="1">
              <a:spcBef>
                <a:spcPts val="0"/>
              </a:spcBef>
              <a:buFont typeface="Courier New" panose="02070309020205020404" pitchFamily="49" charset="0"/>
              <a:buChar char="o"/>
            </a:pPr>
            <a:r>
              <a:rPr lang="en-US" sz="2600" b="1" dirty="0"/>
              <a:t> </a:t>
            </a:r>
            <a:r>
              <a:rPr lang="en-US" sz="2600" b="1" dirty="0" smtClean="0"/>
              <a:t>Disposition to inpatient</a:t>
            </a:r>
          </a:p>
          <a:p>
            <a:pPr lvl="1">
              <a:spcBef>
                <a:spcPts val="0"/>
              </a:spcBef>
              <a:buFont typeface="Courier New" panose="02070309020205020404" pitchFamily="49" charset="0"/>
              <a:buChar char="o"/>
            </a:pPr>
            <a:r>
              <a:rPr lang="en-US" sz="2600" b="1" dirty="0"/>
              <a:t> </a:t>
            </a:r>
            <a:r>
              <a:rPr lang="en-US" sz="2600" b="1" dirty="0" smtClean="0"/>
              <a:t>Arrival to floor/unit</a:t>
            </a:r>
            <a:endParaRPr lang="en-US" sz="2600" b="1" dirty="0"/>
          </a:p>
          <a:p>
            <a:pPr marL="0" indent="0">
              <a:spcBef>
                <a:spcPts val="0"/>
              </a:spcBef>
              <a:buNone/>
            </a:pPr>
            <a:endParaRPr lang="en-US" dirty="0" smtClean="0"/>
          </a:p>
          <a:p>
            <a:pPr marL="0" indent="0">
              <a:spcBef>
                <a:spcPts val="0"/>
              </a:spcBef>
              <a:buNone/>
            </a:pPr>
            <a:r>
              <a:rPr lang="en-US" dirty="0"/>
              <a:t> </a:t>
            </a:r>
            <a:r>
              <a:rPr lang="en-US" dirty="0" smtClean="0"/>
              <a:t>          </a:t>
            </a:r>
            <a:endParaRPr lang="en-US" dirty="0"/>
          </a:p>
          <a:p>
            <a:pPr marL="0" indent="0">
              <a:spcBef>
                <a:spcPts val="0"/>
              </a:spcBef>
              <a:buNone/>
            </a:pPr>
            <a:endParaRPr lang="en-US" dirty="0"/>
          </a:p>
        </p:txBody>
      </p:sp>
    </p:spTree>
    <p:extLst>
      <p:ext uri="{BB962C8B-B14F-4D97-AF65-F5344CB8AC3E}">
        <p14:creationId xmlns:p14="http://schemas.microsoft.com/office/powerpoint/2010/main" val="3326838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a:t>Q13 </a:t>
            </a:r>
            <a:r>
              <a:rPr lang="en-US" sz="3600" b="1" dirty="0" err="1"/>
              <a:t>sepdt</a:t>
            </a:r>
            <a:r>
              <a:rPr lang="en-US" sz="3600" b="1" dirty="0"/>
              <a:t> / Q14 </a:t>
            </a:r>
            <a:r>
              <a:rPr lang="en-US" sz="3600" b="1" dirty="0" err="1"/>
              <a:t>septm</a:t>
            </a:r>
            <a:r>
              <a:rPr lang="en-US" sz="3600" b="1" dirty="0"/>
              <a:t> </a:t>
            </a:r>
            <a:r>
              <a:rPr lang="en-US" sz="3600" dirty="0"/>
              <a:t>(cont.) </a:t>
            </a:r>
          </a:p>
        </p:txBody>
      </p:sp>
      <p:sp>
        <p:nvSpPr>
          <p:cNvPr id="3" name="Content Placeholder 2"/>
          <p:cNvSpPr>
            <a:spLocks noGrp="1"/>
          </p:cNvSpPr>
          <p:nvPr>
            <p:ph idx="1"/>
          </p:nvPr>
        </p:nvSpPr>
        <p:spPr>
          <a:xfrm>
            <a:off x="381000" y="1066800"/>
            <a:ext cx="8458200" cy="5059363"/>
          </a:xfrm>
        </p:spPr>
        <p:txBody>
          <a:bodyPr/>
          <a:lstStyle/>
          <a:p>
            <a:r>
              <a:rPr lang="en-US" dirty="0" smtClean="0"/>
              <a:t>If no documentation of severe sepsis, but there is physician/APN/PA documentation of septic shock, enter earliest date/time septic shock documented</a:t>
            </a:r>
            <a:endParaRPr lang="en-US" dirty="0"/>
          </a:p>
        </p:txBody>
      </p:sp>
    </p:spTree>
    <p:extLst>
      <p:ext uri="{BB962C8B-B14F-4D97-AF65-F5344CB8AC3E}">
        <p14:creationId xmlns:p14="http://schemas.microsoft.com/office/powerpoint/2010/main" val="37717013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762000"/>
          </a:xfrm>
        </p:spPr>
        <p:txBody>
          <a:bodyPr>
            <a:normAutofit/>
          </a:bodyPr>
          <a:lstStyle/>
          <a:p>
            <a:pPr algn="ctr"/>
            <a:r>
              <a:rPr lang="en-US" b="1" dirty="0" smtClean="0"/>
              <a:t>Severe Sepsis Clinical Criteria</a:t>
            </a:r>
            <a:endParaRPr lang="en-US" b="1" dirty="0"/>
          </a:p>
        </p:txBody>
      </p:sp>
      <p:sp>
        <p:nvSpPr>
          <p:cNvPr id="5" name="Content Placeholder 4"/>
          <p:cNvSpPr>
            <a:spLocks noGrp="1"/>
          </p:cNvSpPr>
          <p:nvPr>
            <p:ph idx="1"/>
          </p:nvPr>
        </p:nvSpPr>
        <p:spPr>
          <a:xfrm>
            <a:off x="457200" y="990600"/>
            <a:ext cx="8382000" cy="5135563"/>
          </a:xfrm>
        </p:spPr>
        <p:txBody>
          <a:bodyPr/>
          <a:lstStyle/>
          <a:p>
            <a:r>
              <a:rPr lang="en-US" b="1" dirty="0" smtClean="0"/>
              <a:t>Intent of next set of questions is to determine if/when clinical criteria for severe sepsis were met.</a:t>
            </a:r>
            <a:endParaRPr lang="en-US" b="1" dirty="0"/>
          </a:p>
          <a:p>
            <a:r>
              <a:rPr lang="en-US" b="1" dirty="0" smtClean="0"/>
              <a:t>In </a:t>
            </a:r>
            <a:r>
              <a:rPr lang="en-US" b="1" dirty="0"/>
              <a:t>order to establish the presence of severe sepsis by clinical criteria, all three clinical criteria </a:t>
            </a:r>
            <a:endParaRPr lang="en-US" b="1" dirty="0" smtClean="0"/>
          </a:p>
          <a:p>
            <a:pPr lvl="1">
              <a:buFont typeface="Courier New" panose="02070309020205020404" pitchFamily="49" charset="0"/>
              <a:buChar char="o"/>
            </a:pPr>
            <a:r>
              <a:rPr lang="en-US" b="1" dirty="0" smtClean="0"/>
              <a:t>documentation </a:t>
            </a:r>
            <a:r>
              <a:rPr lang="en-US" b="1" dirty="0"/>
              <a:t>of </a:t>
            </a:r>
            <a:r>
              <a:rPr lang="en-US" b="1" dirty="0" smtClean="0"/>
              <a:t>infection,</a:t>
            </a:r>
          </a:p>
          <a:p>
            <a:pPr lvl="1">
              <a:buFont typeface="Courier New" panose="02070309020205020404" pitchFamily="49" charset="0"/>
              <a:buChar char="o"/>
            </a:pPr>
            <a:r>
              <a:rPr lang="en-US" b="1" dirty="0" smtClean="0"/>
              <a:t>two </a:t>
            </a:r>
            <a:r>
              <a:rPr lang="en-US" b="1" dirty="0"/>
              <a:t>or more manifestations of systemic </a:t>
            </a:r>
            <a:r>
              <a:rPr lang="en-US" b="1" dirty="0" smtClean="0"/>
              <a:t>infection</a:t>
            </a:r>
            <a:r>
              <a:rPr lang="en-US" b="1" dirty="0"/>
              <a:t>, and </a:t>
            </a:r>
            <a:endParaRPr lang="en-US" b="1" dirty="0" smtClean="0"/>
          </a:p>
          <a:p>
            <a:pPr lvl="1">
              <a:buFont typeface="Courier New" panose="02070309020205020404" pitchFamily="49" charset="0"/>
              <a:buChar char="o"/>
            </a:pPr>
            <a:r>
              <a:rPr lang="en-US" b="1" dirty="0" smtClean="0"/>
              <a:t>organ dysfunction</a:t>
            </a:r>
          </a:p>
          <a:p>
            <a:pPr marL="0" indent="0">
              <a:spcBef>
                <a:spcPts val="0"/>
              </a:spcBef>
              <a:buNone/>
            </a:pPr>
            <a:r>
              <a:rPr lang="en-US" b="1" dirty="0" smtClean="0"/>
              <a:t>    must </a:t>
            </a:r>
            <a:r>
              <a:rPr lang="en-US" b="1" dirty="0"/>
              <a:t>be met within 6 hours of each other. The three </a:t>
            </a:r>
            <a:endParaRPr lang="en-US" b="1" dirty="0" smtClean="0"/>
          </a:p>
          <a:p>
            <a:pPr marL="0" indent="0">
              <a:spcBef>
                <a:spcPts val="0"/>
              </a:spcBef>
              <a:buNone/>
            </a:pPr>
            <a:r>
              <a:rPr lang="en-US" b="1" dirty="0"/>
              <a:t> </a:t>
            </a:r>
            <a:r>
              <a:rPr lang="en-US" b="1" dirty="0" smtClean="0"/>
              <a:t>   clinical </a:t>
            </a:r>
            <a:r>
              <a:rPr lang="en-US" b="1" dirty="0"/>
              <a:t>criteria do not need to be documented in any </a:t>
            </a:r>
            <a:endParaRPr lang="en-US" b="1" dirty="0" smtClean="0"/>
          </a:p>
          <a:p>
            <a:pPr marL="0" indent="0">
              <a:spcBef>
                <a:spcPts val="0"/>
              </a:spcBef>
              <a:buNone/>
            </a:pPr>
            <a:r>
              <a:rPr lang="en-US" b="1" dirty="0"/>
              <a:t> </a:t>
            </a:r>
            <a:r>
              <a:rPr lang="en-US" b="1" dirty="0" smtClean="0"/>
              <a:t>   particular </a:t>
            </a:r>
            <a:r>
              <a:rPr lang="en-US" b="1" dirty="0"/>
              <a:t>order.</a:t>
            </a:r>
            <a:endParaRPr lang="en-US" dirty="0"/>
          </a:p>
          <a:p>
            <a:endParaRPr lang="en-US" dirty="0"/>
          </a:p>
        </p:txBody>
      </p:sp>
    </p:spTree>
    <p:extLst>
      <p:ext uri="{BB962C8B-B14F-4D97-AF65-F5344CB8AC3E}">
        <p14:creationId xmlns:p14="http://schemas.microsoft.com/office/powerpoint/2010/main" val="36181855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b="1" dirty="0" smtClean="0"/>
              <a:t>Clinical Criteria – (1)Documentation of Infection</a:t>
            </a:r>
            <a:endParaRPr lang="en-US" sz="3600" b="1" dirty="0"/>
          </a:p>
        </p:txBody>
      </p:sp>
      <p:sp>
        <p:nvSpPr>
          <p:cNvPr id="3" name="Content Placeholder 2"/>
          <p:cNvSpPr>
            <a:spLocks noGrp="1"/>
          </p:cNvSpPr>
          <p:nvPr>
            <p:ph idx="1"/>
          </p:nvPr>
        </p:nvSpPr>
        <p:spPr>
          <a:xfrm>
            <a:off x="457200" y="1066800"/>
            <a:ext cx="8229600" cy="5059363"/>
          </a:xfrm>
        </p:spPr>
        <p:txBody>
          <a:bodyPr>
            <a:normAutofit lnSpcReduction="10000"/>
          </a:bodyPr>
          <a:lstStyle/>
          <a:p>
            <a:pPr marL="0" indent="0">
              <a:buNone/>
            </a:pPr>
            <a:r>
              <a:rPr lang="en-US" b="1" dirty="0" smtClean="0"/>
              <a:t>Q15 </a:t>
            </a:r>
            <a:r>
              <a:rPr lang="en-US" b="1" dirty="0" err="1" smtClean="0"/>
              <a:t>sepinf</a:t>
            </a:r>
            <a:r>
              <a:rPr lang="en-US" b="1" dirty="0" smtClean="0"/>
              <a:t> – Is there documentation of infection in the medical record?</a:t>
            </a:r>
          </a:p>
          <a:p>
            <a:r>
              <a:rPr lang="en-US" b="1" dirty="0" smtClean="0"/>
              <a:t>Table of conditions commonly associated with severe sepsis – NOT all inclusive</a:t>
            </a:r>
          </a:p>
          <a:p>
            <a:pPr marL="0" indent="0">
              <a:buNone/>
            </a:pPr>
            <a:r>
              <a:rPr lang="en-US" b="1" u="sng" dirty="0" smtClean="0"/>
              <a:t>Acceptable Documentation of Infection</a:t>
            </a:r>
          </a:p>
          <a:p>
            <a:r>
              <a:rPr lang="en-US" b="1" dirty="0" smtClean="0"/>
              <a:t>Physician/APN/PA or nursing documentation referencing presence of infection </a:t>
            </a:r>
          </a:p>
          <a:p>
            <a:r>
              <a:rPr lang="en-US" dirty="0" smtClean="0"/>
              <a:t>Antibiotic </a:t>
            </a:r>
            <a:r>
              <a:rPr lang="en-US" dirty="0"/>
              <a:t>is ordered for </a:t>
            </a:r>
            <a:r>
              <a:rPr lang="en-US" dirty="0" smtClean="0"/>
              <a:t>inflammatory condition or sign/symptom </a:t>
            </a:r>
            <a:r>
              <a:rPr lang="en-US" dirty="0"/>
              <a:t>of </a:t>
            </a:r>
            <a:r>
              <a:rPr lang="en-US" dirty="0" smtClean="0"/>
              <a:t>infection -  </a:t>
            </a:r>
            <a:r>
              <a:rPr lang="en-US" dirty="0"/>
              <a:t>may be considered documentation of </a:t>
            </a:r>
            <a:r>
              <a:rPr lang="en-US" dirty="0" smtClean="0"/>
              <a:t>infection </a:t>
            </a:r>
            <a:r>
              <a:rPr lang="en-US" dirty="0"/>
              <a:t>(e.g., ceftriaxone ordered for colitis, </a:t>
            </a:r>
            <a:r>
              <a:rPr lang="en-US" dirty="0" err="1"/>
              <a:t>Zosyn</a:t>
            </a:r>
            <a:r>
              <a:rPr lang="en-US" dirty="0"/>
              <a:t> 3.375 g IV q6hr for cough).</a:t>
            </a:r>
            <a:endParaRPr lang="en-US" b="1" dirty="0" smtClean="0"/>
          </a:p>
          <a:p>
            <a:endParaRPr lang="en-US" b="1" dirty="0"/>
          </a:p>
        </p:txBody>
      </p:sp>
    </p:spTree>
    <p:extLst>
      <p:ext uri="{BB962C8B-B14F-4D97-AF65-F5344CB8AC3E}">
        <p14:creationId xmlns:p14="http://schemas.microsoft.com/office/powerpoint/2010/main" val="119255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3600" b="1" dirty="0" smtClean="0"/>
              <a:t>Q15 </a:t>
            </a:r>
            <a:r>
              <a:rPr lang="en-US" sz="3600" b="1" dirty="0" err="1" smtClean="0"/>
              <a:t>sepinf</a:t>
            </a:r>
            <a:r>
              <a:rPr lang="en-US" sz="3600" b="1" dirty="0" smtClean="0"/>
              <a:t> </a:t>
            </a:r>
            <a:endParaRPr lang="en-US" sz="3600" b="1" dirty="0"/>
          </a:p>
        </p:txBody>
      </p:sp>
      <p:sp>
        <p:nvSpPr>
          <p:cNvPr id="3" name="Content Placeholder 2"/>
          <p:cNvSpPr>
            <a:spLocks noGrp="1"/>
          </p:cNvSpPr>
          <p:nvPr>
            <p:ph idx="1"/>
          </p:nvPr>
        </p:nvSpPr>
        <p:spPr>
          <a:xfrm>
            <a:off x="304800" y="938784"/>
            <a:ext cx="8458200" cy="5135563"/>
          </a:xfrm>
        </p:spPr>
        <p:txBody>
          <a:bodyPr>
            <a:normAutofit/>
          </a:bodyPr>
          <a:lstStyle/>
          <a:p>
            <a:pPr marL="0" indent="0">
              <a:spcBef>
                <a:spcPts val="0"/>
              </a:spcBef>
              <a:buNone/>
            </a:pPr>
            <a:r>
              <a:rPr lang="en-US" b="1" dirty="0" smtClean="0"/>
              <a:t>Exclusions: Documentation NOT acceptable for an infection:</a:t>
            </a:r>
            <a:endParaRPr lang="en-US" dirty="0"/>
          </a:p>
          <a:p>
            <a:pPr>
              <a:spcBef>
                <a:spcPts val="0"/>
              </a:spcBef>
            </a:pPr>
            <a:r>
              <a:rPr lang="en-US" dirty="0" smtClean="0">
                <a:solidFill>
                  <a:srgbClr val="25408F"/>
                </a:solidFill>
              </a:rPr>
              <a:t>If within </a:t>
            </a:r>
            <a:r>
              <a:rPr lang="en-US" dirty="0">
                <a:solidFill>
                  <a:srgbClr val="25408F"/>
                </a:solidFill>
              </a:rPr>
              <a:t>6 hours following </a:t>
            </a:r>
            <a:r>
              <a:rPr lang="en-US" dirty="0" smtClean="0">
                <a:solidFill>
                  <a:srgbClr val="25408F"/>
                </a:solidFill>
              </a:rPr>
              <a:t>initial documentation, </a:t>
            </a:r>
            <a:r>
              <a:rPr lang="en-US" dirty="0">
                <a:solidFill>
                  <a:srgbClr val="25408F"/>
                </a:solidFill>
              </a:rPr>
              <a:t>there is additional physician/APN/PA documentation indicating </a:t>
            </a:r>
            <a:r>
              <a:rPr lang="en-US" dirty="0" smtClean="0">
                <a:solidFill>
                  <a:srgbClr val="25408F"/>
                </a:solidFill>
              </a:rPr>
              <a:t>infection </a:t>
            </a:r>
            <a:r>
              <a:rPr lang="en-US" dirty="0">
                <a:solidFill>
                  <a:srgbClr val="25408F"/>
                </a:solidFill>
              </a:rPr>
              <a:t>is not present, disregard the initial </a:t>
            </a:r>
            <a:r>
              <a:rPr lang="en-US" dirty="0" smtClean="0">
                <a:solidFill>
                  <a:srgbClr val="25408F"/>
                </a:solidFill>
              </a:rPr>
              <a:t>documentation.</a:t>
            </a:r>
            <a:endParaRPr lang="en-US" dirty="0">
              <a:solidFill>
                <a:srgbClr val="25408F"/>
              </a:solidFill>
            </a:endParaRPr>
          </a:p>
          <a:p>
            <a:pPr marL="400050" lvl="1" indent="0">
              <a:spcBef>
                <a:spcPts val="0"/>
              </a:spcBef>
              <a:buNone/>
            </a:pPr>
            <a:r>
              <a:rPr lang="en-US" b="1" dirty="0"/>
              <a:t>Example: </a:t>
            </a:r>
            <a:r>
              <a:rPr lang="en-US" dirty="0"/>
              <a:t>ED physician/APN/PA documents rule out UTI and pneumonia at 0500. At 1000 hospitalist documents no infection present. Disregard ED physician/APN/PA documentation of rule out UTI and pneumonia</a:t>
            </a:r>
          </a:p>
        </p:txBody>
      </p:sp>
    </p:spTree>
    <p:extLst>
      <p:ext uri="{BB962C8B-B14F-4D97-AF65-F5344CB8AC3E}">
        <p14:creationId xmlns:p14="http://schemas.microsoft.com/office/powerpoint/2010/main" val="721575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a:t>Q15 </a:t>
            </a:r>
            <a:r>
              <a:rPr lang="en-US" sz="3600" b="1" dirty="0" err="1" smtClean="0"/>
              <a:t>sepinf</a:t>
            </a:r>
            <a:r>
              <a:rPr lang="en-US" sz="3600" b="1" dirty="0" smtClean="0"/>
              <a:t> </a:t>
            </a:r>
            <a:r>
              <a:rPr lang="en-US" sz="3200" dirty="0" smtClean="0"/>
              <a:t>(cont.)</a:t>
            </a:r>
            <a:endParaRPr lang="en-US" sz="3200" dirty="0"/>
          </a:p>
        </p:txBody>
      </p:sp>
      <p:sp>
        <p:nvSpPr>
          <p:cNvPr id="3" name="Content Placeholder 2"/>
          <p:cNvSpPr>
            <a:spLocks noGrp="1"/>
          </p:cNvSpPr>
          <p:nvPr>
            <p:ph idx="1"/>
          </p:nvPr>
        </p:nvSpPr>
        <p:spPr>
          <a:xfrm>
            <a:off x="304800" y="914400"/>
            <a:ext cx="8610600" cy="5211763"/>
          </a:xfrm>
        </p:spPr>
        <p:txBody>
          <a:bodyPr>
            <a:normAutofit/>
          </a:bodyPr>
          <a:lstStyle/>
          <a:p>
            <a:pPr marL="0" lvl="0" indent="0">
              <a:buNone/>
            </a:pPr>
            <a:r>
              <a:rPr lang="en-US" b="1" dirty="0" smtClean="0"/>
              <a:t>Exclusions</a:t>
            </a:r>
            <a:r>
              <a:rPr lang="en-US" dirty="0" smtClean="0"/>
              <a:t> (cont.):</a:t>
            </a:r>
          </a:p>
          <a:p>
            <a:r>
              <a:rPr lang="en-US" dirty="0" smtClean="0"/>
              <a:t>Colonization, positive screens, or positive cultures (e.g., MRSA, VRE) without physician/APN/PA documentation referencing infection</a:t>
            </a:r>
          </a:p>
          <a:p>
            <a:r>
              <a:rPr lang="en-US" dirty="0" smtClean="0"/>
              <a:t>Fungal, parasitic or viral infections</a:t>
            </a:r>
          </a:p>
          <a:p>
            <a:r>
              <a:rPr lang="en-US" dirty="0" smtClean="0"/>
              <a:t>History of infection, recent infection or recurrent infection not documented as current or active infection</a:t>
            </a:r>
          </a:p>
          <a:p>
            <a:r>
              <a:rPr lang="en-US" dirty="0" smtClean="0"/>
              <a:t>Orders for tests, results of tests, signs/symptoms of infection without supportive documentation of infection</a:t>
            </a:r>
            <a:endParaRPr lang="en-US" dirty="0"/>
          </a:p>
          <a:p>
            <a:endParaRPr lang="en-US" dirty="0"/>
          </a:p>
        </p:txBody>
      </p:sp>
    </p:spTree>
    <p:extLst>
      <p:ext uri="{BB962C8B-B14F-4D97-AF65-F5344CB8AC3E}">
        <p14:creationId xmlns:p14="http://schemas.microsoft.com/office/powerpoint/2010/main" val="2098354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sz="3600" b="1" dirty="0" smtClean="0"/>
              <a:t>SEP-1 Measure: Early Management Bundle, Severe Sepsis/Septic Shock</a:t>
            </a:r>
            <a:endParaRPr lang="en-US" sz="3600" b="1" dirty="0"/>
          </a:p>
        </p:txBody>
      </p:sp>
      <p:sp>
        <p:nvSpPr>
          <p:cNvPr id="3" name="Content Placeholder 2"/>
          <p:cNvSpPr>
            <a:spLocks noGrp="1"/>
          </p:cNvSpPr>
          <p:nvPr>
            <p:ph idx="1"/>
          </p:nvPr>
        </p:nvSpPr>
        <p:spPr>
          <a:xfrm>
            <a:off x="304800" y="1295400"/>
            <a:ext cx="8534400" cy="4953001"/>
          </a:xfrm>
        </p:spPr>
        <p:txBody>
          <a:bodyPr>
            <a:normAutofit fontScale="77500" lnSpcReduction="20000"/>
          </a:bodyPr>
          <a:lstStyle/>
          <a:p>
            <a:r>
              <a:rPr lang="en-US" b="1" dirty="0"/>
              <a:t>Composite measure that includes a bundle of interventions intended to effectively treat </a:t>
            </a:r>
            <a:r>
              <a:rPr lang="en-US" b="1" dirty="0" smtClean="0"/>
              <a:t>severe sepsis </a:t>
            </a:r>
            <a:r>
              <a:rPr lang="en-US" b="1" dirty="0"/>
              <a:t>and </a:t>
            </a:r>
            <a:r>
              <a:rPr lang="en-US" b="1" dirty="0" smtClean="0"/>
              <a:t>septic shock</a:t>
            </a:r>
          </a:p>
          <a:p>
            <a:r>
              <a:rPr lang="en-US" dirty="0" smtClean="0"/>
              <a:t>Focuses </a:t>
            </a:r>
            <a:r>
              <a:rPr lang="en-US" dirty="0"/>
              <a:t>on adults 18 years and older with a diagnosis of severe sepsis or septic </a:t>
            </a:r>
            <a:r>
              <a:rPr lang="en-US" dirty="0" smtClean="0"/>
              <a:t>shock</a:t>
            </a:r>
          </a:p>
          <a:p>
            <a:r>
              <a:rPr lang="en-US" dirty="0" smtClean="0"/>
              <a:t>Assesses: </a:t>
            </a:r>
          </a:p>
          <a:p>
            <a:pPr lvl="1">
              <a:buFont typeface="Courier New" panose="02070309020205020404" pitchFamily="49" charset="0"/>
              <a:buChar char="o"/>
            </a:pPr>
            <a:r>
              <a:rPr lang="en-US" b="1" dirty="0" smtClean="0"/>
              <a:t>measurement </a:t>
            </a:r>
            <a:r>
              <a:rPr lang="en-US" b="1" dirty="0"/>
              <a:t>of </a:t>
            </a:r>
            <a:r>
              <a:rPr lang="en-US" b="1" dirty="0" smtClean="0"/>
              <a:t>lactate</a:t>
            </a:r>
          </a:p>
          <a:p>
            <a:pPr lvl="1">
              <a:buFont typeface="Courier New" panose="02070309020205020404" pitchFamily="49" charset="0"/>
              <a:buChar char="o"/>
            </a:pPr>
            <a:r>
              <a:rPr lang="en-US" b="1" dirty="0" smtClean="0"/>
              <a:t>obtaining </a:t>
            </a:r>
            <a:r>
              <a:rPr lang="en-US" b="1" dirty="0"/>
              <a:t>blood </a:t>
            </a:r>
            <a:r>
              <a:rPr lang="en-US" b="1" dirty="0" smtClean="0"/>
              <a:t>cultures </a:t>
            </a:r>
          </a:p>
          <a:p>
            <a:pPr lvl="1">
              <a:buFont typeface="Courier New" panose="02070309020205020404" pitchFamily="49" charset="0"/>
              <a:buChar char="o"/>
            </a:pPr>
            <a:r>
              <a:rPr lang="en-US" b="1" dirty="0" smtClean="0"/>
              <a:t>administering </a:t>
            </a:r>
            <a:r>
              <a:rPr lang="en-US" b="1" dirty="0"/>
              <a:t>broad spectrum </a:t>
            </a:r>
            <a:r>
              <a:rPr lang="en-US" b="1" dirty="0" smtClean="0"/>
              <a:t>antibiotics</a:t>
            </a:r>
          </a:p>
          <a:p>
            <a:pPr lvl="1">
              <a:buFont typeface="Courier New" panose="02070309020205020404" pitchFamily="49" charset="0"/>
              <a:buChar char="o"/>
            </a:pPr>
            <a:r>
              <a:rPr lang="en-US" b="1" dirty="0" smtClean="0"/>
              <a:t>fluid resuscitation</a:t>
            </a:r>
          </a:p>
          <a:p>
            <a:pPr lvl="1">
              <a:buFont typeface="Courier New" panose="02070309020205020404" pitchFamily="49" charset="0"/>
              <a:buChar char="o"/>
            </a:pPr>
            <a:r>
              <a:rPr lang="en-US" b="1" dirty="0" smtClean="0"/>
              <a:t>vasopressor administration </a:t>
            </a:r>
          </a:p>
          <a:p>
            <a:pPr lvl="1">
              <a:buFont typeface="Courier New" panose="02070309020205020404" pitchFamily="49" charset="0"/>
              <a:buChar char="o"/>
            </a:pPr>
            <a:r>
              <a:rPr lang="en-US" b="1" dirty="0" smtClean="0"/>
              <a:t>reassessment </a:t>
            </a:r>
            <a:r>
              <a:rPr lang="en-US" b="1" dirty="0"/>
              <a:t>of volume status and tissue </a:t>
            </a:r>
            <a:r>
              <a:rPr lang="en-US" b="1" dirty="0" smtClean="0"/>
              <a:t>perfusion </a:t>
            </a:r>
          </a:p>
          <a:p>
            <a:pPr lvl="1">
              <a:buFont typeface="Courier New" panose="02070309020205020404" pitchFamily="49" charset="0"/>
              <a:buChar char="o"/>
            </a:pPr>
            <a:r>
              <a:rPr lang="en-US" b="1" dirty="0" smtClean="0"/>
              <a:t>repeat </a:t>
            </a:r>
            <a:r>
              <a:rPr lang="en-US" b="1" dirty="0"/>
              <a:t>lactate </a:t>
            </a:r>
            <a:r>
              <a:rPr lang="en-US" b="1" dirty="0" smtClean="0"/>
              <a:t>measurement</a:t>
            </a:r>
            <a:endParaRPr lang="en-US" b="1" dirty="0"/>
          </a:p>
          <a:p>
            <a:r>
              <a:rPr lang="en-US" dirty="0"/>
              <a:t>First three interventions should occur within </a:t>
            </a:r>
            <a:r>
              <a:rPr lang="en-US" dirty="0">
                <a:solidFill>
                  <a:srgbClr val="FF0000"/>
                </a:solidFill>
              </a:rPr>
              <a:t>3 hours </a:t>
            </a:r>
            <a:r>
              <a:rPr lang="en-US" dirty="0"/>
              <a:t>of presentation of </a:t>
            </a:r>
            <a:r>
              <a:rPr lang="en-US" u="sng" dirty="0">
                <a:solidFill>
                  <a:srgbClr val="FF0000"/>
                </a:solidFill>
              </a:rPr>
              <a:t>severe sepsis</a:t>
            </a:r>
            <a:r>
              <a:rPr lang="en-US" dirty="0"/>
              <a:t>; fourth within </a:t>
            </a:r>
            <a:r>
              <a:rPr lang="en-US" dirty="0">
                <a:solidFill>
                  <a:srgbClr val="FF0000"/>
                </a:solidFill>
              </a:rPr>
              <a:t>3 hours </a:t>
            </a:r>
            <a:r>
              <a:rPr lang="en-US" dirty="0"/>
              <a:t>of </a:t>
            </a:r>
            <a:r>
              <a:rPr lang="en-US" u="sng" dirty="0">
                <a:solidFill>
                  <a:srgbClr val="FF0000"/>
                </a:solidFill>
              </a:rPr>
              <a:t>septic shock</a:t>
            </a:r>
            <a:r>
              <a:rPr lang="en-US" dirty="0"/>
              <a:t>; next two within </a:t>
            </a:r>
            <a:r>
              <a:rPr lang="en-US" dirty="0">
                <a:solidFill>
                  <a:srgbClr val="FF0000"/>
                </a:solidFill>
              </a:rPr>
              <a:t>6 hours </a:t>
            </a:r>
            <a:r>
              <a:rPr lang="en-US" dirty="0"/>
              <a:t>of presentation of </a:t>
            </a:r>
            <a:r>
              <a:rPr lang="en-US" u="sng" dirty="0">
                <a:solidFill>
                  <a:srgbClr val="FF0000"/>
                </a:solidFill>
              </a:rPr>
              <a:t>septic shock</a:t>
            </a:r>
            <a:r>
              <a:rPr lang="en-US" dirty="0"/>
              <a:t>; last intervention within </a:t>
            </a:r>
            <a:r>
              <a:rPr lang="en-US" dirty="0">
                <a:solidFill>
                  <a:srgbClr val="FF0000"/>
                </a:solidFill>
              </a:rPr>
              <a:t>6 hours</a:t>
            </a:r>
            <a:r>
              <a:rPr lang="en-US" dirty="0"/>
              <a:t> of </a:t>
            </a:r>
            <a:r>
              <a:rPr lang="en-US" u="sng" dirty="0">
                <a:solidFill>
                  <a:srgbClr val="FF0000"/>
                </a:solidFill>
              </a:rPr>
              <a:t>severe sepsis</a:t>
            </a:r>
            <a:r>
              <a:rPr lang="en-US" dirty="0"/>
              <a:t>.</a:t>
            </a:r>
          </a:p>
          <a:p>
            <a:endParaRPr lang="en-US" b="1" dirty="0" smtClean="0"/>
          </a:p>
        </p:txBody>
      </p:sp>
    </p:spTree>
    <p:extLst>
      <p:ext uri="{BB962C8B-B14F-4D97-AF65-F5344CB8AC3E}">
        <p14:creationId xmlns:p14="http://schemas.microsoft.com/office/powerpoint/2010/main" val="3184754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b="1" dirty="0"/>
              <a:t>Q15 </a:t>
            </a:r>
            <a:r>
              <a:rPr lang="en-US" sz="3600" b="1" dirty="0" err="1"/>
              <a:t>sepinf</a:t>
            </a:r>
            <a:r>
              <a:rPr lang="en-US" sz="3600" b="1" dirty="0"/>
              <a:t> </a:t>
            </a:r>
            <a:r>
              <a:rPr lang="en-US" sz="3600" dirty="0"/>
              <a:t>(cont.)</a:t>
            </a:r>
          </a:p>
        </p:txBody>
      </p:sp>
      <p:sp>
        <p:nvSpPr>
          <p:cNvPr id="3" name="Content Placeholder 2"/>
          <p:cNvSpPr>
            <a:spLocks noGrp="1"/>
          </p:cNvSpPr>
          <p:nvPr>
            <p:ph idx="1"/>
          </p:nvPr>
        </p:nvSpPr>
        <p:spPr>
          <a:xfrm>
            <a:off x="457200" y="1066800"/>
            <a:ext cx="8229600" cy="5059363"/>
          </a:xfrm>
        </p:spPr>
        <p:txBody>
          <a:bodyPr/>
          <a:lstStyle/>
          <a:p>
            <a:pPr marL="0" indent="0">
              <a:buNone/>
            </a:pPr>
            <a:r>
              <a:rPr lang="en-US" b="1" dirty="0" smtClean="0"/>
              <a:t>Documentation of Infection using Qualifiers </a:t>
            </a:r>
          </a:p>
          <a:p>
            <a:r>
              <a:rPr lang="en-US" dirty="0"/>
              <a:t>S</a:t>
            </a:r>
            <a:r>
              <a:rPr lang="en-US" dirty="0" smtClean="0"/>
              <a:t>ame table of Positive/Negative Qualifiers as in severe sepsis</a:t>
            </a:r>
          </a:p>
          <a:p>
            <a:pPr lvl="1">
              <a:buFont typeface="Courier New" panose="02070309020205020404" pitchFamily="49" charset="0"/>
              <a:buChar char="o"/>
            </a:pPr>
            <a:r>
              <a:rPr lang="en-US" dirty="0"/>
              <a:t> </a:t>
            </a:r>
            <a:r>
              <a:rPr lang="en-US" b="1" dirty="0" smtClean="0"/>
              <a:t>Positive qualifier should be used to meet criteria</a:t>
            </a:r>
          </a:p>
          <a:p>
            <a:pPr lvl="1">
              <a:buFont typeface="Courier New" panose="02070309020205020404" pitchFamily="49" charset="0"/>
              <a:buChar char="o"/>
            </a:pPr>
            <a:r>
              <a:rPr lang="en-US" b="1" dirty="0"/>
              <a:t> </a:t>
            </a:r>
            <a:r>
              <a:rPr lang="en-US" b="1" dirty="0" smtClean="0"/>
              <a:t>Negative qualifier or both negative/positive qualifiers should NOT be used</a:t>
            </a:r>
          </a:p>
          <a:p>
            <a:pPr marL="0" indent="0">
              <a:buNone/>
            </a:pPr>
            <a:endParaRPr lang="en-US" b="1" dirty="0" smtClean="0"/>
          </a:p>
        </p:txBody>
      </p:sp>
    </p:spTree>
    <p:extLst>
      <p:ext uri="{BB962C8B-B14F-4D97-AF65-F5344CB8AC3E}">
        <p14:creationId xmlns:p14="http://schemas.microsoft.com/office/powerpoint/2010/main" val="72288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Q16 </a:t>
            </a:r>
            <a:r>
              <a:rPr lang="en-US" sz="3600" b="1" dirty="0" err="1" smtClean="0"/>
              <a:t>infdt</a:t>
            </a:r>
            <a:r>
              <a:rPr lang="en-US" sz="3600" b="1" dirty="0" smtClean="0"/>
              <a:t> and </a:t>
            </a:r>
            <a:r>
              <a:rPr lang="en-US" sz="3600" b="1" dirty="0" err="1" smtClean="0"/>
              <a:t>inftm</a:t>
            </a:r>
            <a:endParaRPr lang="en-US" sz="3600" b="1" dirty="0"/>
          </a:p>
        </p:txBody>
      </p:sp>
      <p:sp>
        <p:nvSpPr>
          <p:cNvPr id="3" name="Content Placeholder 2"/>
          <p:cNvSpPr>
            <a:spLocks noGrp="1"/>
          </p:cNvSpPr>
          <p:nvPr>
            <p:ph idx="1"/>
          </p:nvPr>
        </p:nvSpPr>
        <p:spPr>
          <a:xfrm>
            <a:off x="457200" y="838200"/>
            <a:ext cx="8229600" cy="5486400"/>
          </a:xfrm>
        </p:spPr>
        <p:txBody>
          <a:bodyPr>
            <a:normAutofit fontScale="85000" lnSpcReduction="20000"/>
          </a:bodyPr>
          <a:lstStyle/>
          <a:p>
            <a:pPr marL="0" indent="0">
              <a:buNone/>
            </a:pPr>
            <a:r>
              <a:rPr lang="en-US" b="1" dirty="0"/>
              <a:t>Use </a:t>
            </a:r>
            <a:r>
              <a:rPr lang="en-US" b="1" u="sng" dirty="0"/>
              <a:t>earliest</a:t>
            </a:r>
            <a:r>
              <a:rPr lang="en-US" b="1" dirty="0"/>
              <a:t> date/time </a:t>
            </a:r>
            <a:r>
              <a:rPr lang="en-US" b="1" dirty="0" smtClean="0"/>
              <a:t>physician/APN/PA or nursing documentation of presence of </a:t>
            </a:r>
            <a:r>
              <a:rPr lang="en-US" b="1" u="sng" dirty="0" smtClean="0"/>
              <a:t>infection</a:t>
            </a:r>
            <a:endParaRPr lang="en-US" b="1" u="sng" dirty="0"/>
          </a:p>
          <a:p>
            <a:pPr lvl="0"/>
            <a:r>
              <a:rPr lang="en-US" b="1" dirty="0" smtClean="0"/>
              <a:t>ED </a:t>
            </a:r>
            <a:r>
              <a:rPr lang="en-US" b="1" dirty="0"/>
              <a:t>Patients:</a:t>
            </a:r>
            <a:r>
              <a:rPr lang="en-US" dirty="0"/>
              <a:t> Use </a:t>
            </a:r>
            <a:r>
              <a:rPr lang="en-US" u="sng" dirty="0" smtClean="0"/>
              <a:t>earliest</a:t>
            </a:r>
            <a:r>
              <a:rPr lang="en-US" dirty="0" smtClean="0"/>
              <a:t> </a:t>
            </a:r>
            <a:r>
              <a:rPr lang="en-US" dirty="0"/>
              <a:t>documented arrival </a:t>
            </a:r>
            <a:r>
              <a:rPr lang="en-US" dirty="0" smtClean="0"/>
              <a:t>date/time </a:t>
            </a:r>
            <a:r>
              <a:rPr lang="en-US" dirty="0"/>
              <a:t>for </a:t>
            </a:r>
            <a:r>
              <a:rPr lang="en-US" dirty="0" smtClean="0"/>
              <a:t>patients </a:t>
            </a:r>
            <a:r>
              <a:rPr lang="en-US" dirty="0"/>
              <a:t>who enter </a:t>
            </a:r>
            <a:r>
              <a:rPr lang="en-US" dirty="0" smtClean="0"/>
              <a:t>ED </a:t>
            </a:r>
            <a:r>
              <a:rPr lang="en-US" dirty="0"/>
              <a:t>with documentation of infection in pre-hospital records or </a:t>
            </a:r>
            <a:r>
              <a:rPr lang="en-US" dirty="0" smtClean="0"/>
              <a:t>present </a:t>
            </a:r>
            <a:r>
              <a:rPr lang="en-US" dirty="0"/>
              <a:t>on </a:t>
            </a:r>
            <a:r>
              <a:rPr lang="en-US" dirty="0" smtClean="0"/>
              <a:t>arrival (POA).</a:t>
            </a:r>
            <a:endParaRPr lang="en-US" b="1" dirty="0" smtClean="0"/>
          </a:p>
          <a:p>
            <a:pPr lvl="0"/>
            <a:r>
              <a:rPr lang="en-US" b="1" dirty="0" smtClean="0"/>
              <a:t>Direct </a:t>
            </a:r>
            <a:r>
              <a:rPr lang="en-US" b="1" dirty="0"/>
              <a:t>Admit Patients</a:t>
            </a:r>
            <a:r>
              <a:rPr lang="en-US" dirty="0"/>
              <a:t>: Use </a:t>
            </a:r>
            <a:r>
              <a:rPr lang="en-US" u="sng" dirty="0" smtClean="0"/>
              <a:t>earliest</a:t>
            </a:r>
            <a:r>
              <a:rPr lang="en-US" dirty="0" smtClean="0"/>
              <a:t> </a:t>
            </a:r>
            <a:r>
              <a:rPr lang="en-US" dirty="0"/>
              <a:t>documented </a:t>
            </a:r>
            <a:r>
              <a:rPr lang="en-US" dirty="0" smtClean="0"/>
              <a:t>date/time patient </a:t>
            </a:r>
            <a:r>
              <a:rPr lang="en-US" dirty="0"/>
              <a:t>arrives to the floor or unit with documentation of infection in pre-hospital records </a:t>
            </a:r>
            <a:r>
              <a:rPr lang="en-US" dirty="0" smtClean="0"/>
              <a:t>or POA.</a:t>
            </a:r>
            <a:endParaRPr lang="en-US" dirty="0"/>
          </a:p>
          <a:p>
            <a:pPr lvl="0"/>
            <a:r>
              <a:rPr lang="en-US" dirty="0"/>
              <a:t>If the only documentation of infection being present is in a physician/APN/PA or nursing note that infection was present on admission (POA), use the </a:t>
            </a:r>
            <a:r>
              <a:rPr lang="en-US" u="sng" dirty="0"/>
              <a:t>earliest</a:t>
            </a:r>
            <a:r>
              <a:rPr lang="en-US" dirty="0"/>
              <a:t> </a:t>
            </a:r>
            <a:r>
              <a:rPr lang="en-US" dirty="0" smtClean="0"/>
              <a:t>date/time </a:t>
            </a:r>
            <a:r>
              <a:rPr lang="en-US" dirty="0"/>
              <a:t>the following note type was started or opened:</a:t>
            </a:r>
          </a:p>
          <a:p>
            <a:pPr lvl="1">
              <a:buFont typeface="Courier New" panose="02070309020205020404" pitchFamily="49" charset="0"/>
              <a:buChar char="o"/>
            </a:pPr>
            <a:r>
              <a:rPr lang="en-US" b="1" dirty="0"/>
              <a:t>Physician/APN/PA or nursing note</a:t>
            </a:r>
          </a:p>
          <a:p>
            <a:pPr lvl="1">
              <a:buFont typeface="Courier New" panose="02070309020205020404" pitchFamily="49" charset="0"/>
              <a:buChar char="o"/>
            </a:pPr>
            <a:r>
              <a:rPr lang="en-US" b="1" dirty="0"/>
              <a:t>Admit order</a:t>
            </a:r>
          </a:p>
          <a:p>
            <a:pPr lvl="1">
              <a:buFont typeface="Courier New" panose="02070309020205020404" pitchFamily="49" charset="0"/>
              <a:buChar char="o"/>
            </a:pPr>
            <a:r>
              <a:rPr lang="en-US" b="1" dirty="0"/>
              <a:t>Disposition to inpatient</a:t>
            </a:r>
          </a:p>
          <a:p>
            <a:pPr lvl="1">
              <a:buFont typeface="Courier New" panose="02070309020205020404" pitchFamily="49" charset="0"/>
              <a:buChar char="o"/>
            </a:pPr>
            <a:r>
              <a:rPr lang="en-US" b="1" dirty="0"/>
              <a:t>Arrival to floor or </a:t>
            </a:r>
            <a:r>
              <a:rPr lang="en-US" b="1" dirty="0" smtClean="0"/>
              <a:t>unit</a:t>
            </a:r>
            <a:endParaRPr lang="en-US" b="1" dirty="0"/>
          </a:p>
        </p:txBody>
      </p:sp>
    </p:spTree>
    <p:extLst>
      <p:ext uri="{BB962C8B-B14F-4D97-AF65-F5344CB8AC3E}">
        <p14:creationId xmlns:p14="http://schemas.microsoft.com/office/powerpoint/2010/main" val="558855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t>Clinical Criteria (2) Q17 </a:t>
            </a:r>
            <a:r>
              <a:rPr lang="en-US" sz="3600" b="1" dirty="0" err="1" smtClean="0"/>
              <a:t>sepsirs</a:t>
            </a:r>
            <a:endParaRPr lang="en-US" sz="3600" dirty="0"/>
          </a:p>
        </p:txBody>
      </p:sp>
      <p:sp>
        <p:nvSpPr>
          <p:cNvPr id="3" name="Content Placeholder 2"/>
          <p:cNvSpPr>
            <a:spLocks noGrp="1"/>
          </p:cNvSpPr>
          <p:nvPr>
            <p:ph idx="1"/>
          </p:nvPr>
        </p:nvSpPr>
        <p:spPr>
          <a:xfrm>
            <a:off x="457200" y="914400"/>
            <a:ext cx="8382000" cy="5211763"/>
          </a:xfrm>
        </p:spPr>
        <p:txBody>
          <a:bodyPr>
            <a:normAutofit/>
          </a:bodyPr>
          <a:lstStyle/>
          <a:p>
            <a:pPr marL="0" indent="0">
              <a:spcBef>
                <a:spcPts val="0"/>
              </a:spcBef>
              <a:buNone/>
            </a:pPr>
            <a:r>
              <a:rPr lang="en-US" dirty="0"/>
              <a:t>Is there documentation in the medical record of two (2) or more of the following </a:t>
            </a:r>
            <a:r>
              <a:rPr lang="en-US" dirty="0" smtClean="0"/>
              <a:t>manifestations(indications) </a:t>
            </a:r>
            <a:r>
              <a:rPr lang="en-US" dirty="0"/>
              <a:t>of systemic infection: </a:t>
            </a:r>
          </a:p>
          <a:p>
            <a:pPr marL="0" indent="0">
              <a:spcBef>
                <a:spcPts val="0"/>
              </a:spcBef>
              <a:buNone/>
            </a:pPr>
            <a:r>
              <a:rPr lang="en-US" b="1" dirty="0"/>
              <a:t>Indicate all that apply:</a:t>
            </a:r>
            <a:endParaRPr lang="en-US" dirty="0"/>
          </a:p>
          <a:p>
            <a:pPr marL="0" indent="0">
              <a:spcBef>
                <a:spcPts val="0"/>
              </a:spcBef>
              <a:buNone/>
            </a:pPr>
            <a:r>
              <a:rPr lang="en-US" dirty="0"/>
              <a:t>1. Temperature &gt;38.3 C or &lt;36.0 C (&gt;100.9 F or </a:t>
            </a:r>
            <a:r>
              <a:rPr lang="en-US" dirty="0" smtClean="0"/>
              <a:t>&lt; 96.8 </a:t>
            </a:r>
            <a:r>
              <a:rPr lang="en-US" dirty="0"/>
              <a:t>F)</a:t>
            </a:r>
          </a:p>
          <a:p>
            <a:pPr marL="0" indent="0">
              <a:spcBef>
                <a:spcPts val="0"/>
              </a:spcBef>
              <a:buNone/>
            </a:pPr>
            <a:r>
              <a:rPr lang="en-US" dirty="0"/>
              <a:t>2.  Heart rate (pulse) &gt;90</a:t>
            </a:r>
          </a:p>
          <a:p>
            <a:pPr marL="0" indent="0">
              <a:spcBef>
                <a:spcPts val="0"/>
              </a:spcBef>
              <a:buNone/>
            </a:pPr>
            <a:r>
              <a:rPr lang="en-US" dirty="0"/>
              <a:t>3.  Respiration &gt;20 per minute</a:t>
            </a:r>
          </a:p>
          <a:p>
            <a:pPr marL="0" indent="0">
              <a:spcBef>
                <a:spcPts val="0"/>
              </a:spcBef>
              <a:buNone/>
            </a:pPr>
            <a:r>
              <a:rPr lang="en-US" dirty="0"/>
              <a:t>4.  White blood cell count &gt;12,000 or &lt;4,000 or &gt;10% bands</a:t>
            </a:r>
          </a:p>
          <a:p>
            <a:pPr marL="0" indent="0">
              <a:spcBef>
                <a:spcPts val="0"/>
              </a:spcBef>
              <a:buNone/>
            </a:pPr>
            <a:r>
              <a:rPr lang="en-US" dirty="0"/>
              <a:t>99. None of the above documented</a:t>
            </a:r>
          </a:p>
          <a:p>
            <a:pPr marL="0" indent="0">
              <a:buNone/>
            </a:pPr>
            <a:endParaRPr lang="en-US" dirty="0"/>
          </a:p>
        </p:txBody>
      </p:sp>
    </p:spTree>
    <p:extLst>
      <p:ext uri="{BB962C8B-B14F-4D97-AF65-F5344CB8AC3E}">
        <p14:creationId xmlns:p14="http://schemas.microsoft.com/office/powerpoint/2010/main" val="959691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Q17 </a:t>
            </a:r>
            <a:r>
              <a:rPr lang="en-US" sz="3600" b="1" dirty="0" err="1"/>
              <a:t>sepsirs</a:t>
            </a:r>
            <a:endParaRPr lang="en-US" sz="3600" dirty="0"/>
          </a:p>
        </p:txBody>
      </p:sp>
      <p:pic>
        <p:nvPicPr>
          <p:cNvPr id="4" name="Content Placeholder 3"/>
          <p:cNvPicPr>
            <a:picLocks noGrp="1" noChangeAspect="1"/>
          </p:cNvPicPr>
          <p:nvPr>
            <p:ph idx="1"/>
          </p:nvPr>
        </p:nvPicPr>
        <p:blipFill>
          <a:blip r:embed="rId2"/>
          <a:stretch>
            <a:fillRect/>
          </a:stretch>
        </p:blipFill>
        <p:spPr>
          <a:xfrm>
            <a:off x="1066800" y="1981200"/>
            <a:ext cx="6962775" cy="2447925"/>
          </a:xfrm>
          <a:prstGeom prst="rect">
            <a:avLst/>
          </a:prstGeom>
        </p:spPr>
      </p:pic>
    </p:spTree>
    <p:extLst>
      <p:ext uri="{BB962C8B-B14F-4D97-AF65-F5344CB8AC3E}">
        <p14:creationId xmlns:p14="http://schemas.microsoft.com/office/powerpoint/2010/main" val="86647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sz="3600" b="1" dirty="0" smtClean="0"/>
              <a:t/>
            </a:r>
            <a:br>
              <a:rPr lang="en-US" sz="3600" b="1" dirty="0" smtClean="0"/>
            </a:br>
            <a:r>
              <a:rPr lang="en-US" sz="3600" b="1" dirty="0" smtClean="0"/>
              <a:t>Sample Documentation</a:t>
            </a:r>
            <a:br>
              <a:rPr lang="en-US" sz="3600" b="1" dirty="0" smtClean="0"/>
            </a:br>
            <a:endParaRPr lang="en-US" sz="2700" dirty="0"/>
          </a:p>
        </p:txBody>
      </p:sp>
      <p:pic>
        <p:nvPicPr>
          <p:cNvPr id="4" name="Content Placeholder 3"/>
          <p:cNvPicPr>
            <a:picLocks noGrp="1"/>
          </p:cNvPicPr>
          <p:nvPr>
            <p:ph idx="1"/>
          </p:nvPr>
        </p:nvPicPr>
        <p:blipFill>
          <a:blip r:embed="rId2"/>
          <a:stretch>
            <a:fillRect/>
          </a:stretch>
        </p:blipFill>
        <p:spPr>
          <a:xfrm>
            <a:off x="533400" y="1435055"/>
            <a:ext cx="2819400" cy="1993945"/>
          </a:xfrm>
          <a:prstGeom prst="rect">
            <a:avLst/>
          </a:prstGeom>
        </p:spPr>
      </p:pic>
      <p:pic>
        <p:nvPicPr>
          <p:cNvPr id="5" name="Picture 4"/>
          <p:cNvPicPr/>
          <p:nvPr/>
        </p:nvPicPr>
        <p:blipFill>
          <a:blip r:embed="rId3"/>
          <a:stretch>
            <a:fillRect/>
          </a:stretch>
        </p:blipFill>
        <p:spPr>
          <a:xfrm>
            <a:off x="533400" y="3505200"/>
            <a:ext cx="5086350" cy="2372587"/>
          </a:xfrm>
          <a:prstGeom prst="rect">
            <a:avLst/>
          </a:prstGeom>
        </p:spPr>
      </p:pic>
      <p:pic>
        <p:nvPicPr>
          <p:cNvPr id="6" name="Picture 5"/>
          <p:cNvPicPr>
            <a:picLocks noChangeAspect="1"/>
          </p:cNvPicPr>
          <p:nvPr/>
        </p:nvPicPr>
        <p:blipFill>
          <a:blip r:embed="rId4"/>
          <a:stretch>
            <a:fillRect/>
          </a:stretch>
        </p:blipFill>
        <p:spPr>
          <a:xfrm>
            <a:off x="489857" y="1267687"/>
            <a:ext cx="2466975" cy="200025"/>
          </a:xfrm>
          <a:prstGeom prst="rect">
            <a:avLst/>
          </a:prstGeom>
        </p:spPr>
      </p:pic>
    </p:spTree>
    <p:extLst>
      <p:ext uri="{BB962C8B-B14F-4D97-AF65-F5344CB8AC3E}">
        <p14:creationId xmlns:p14="http://schemas.microsoft.com/office/powerpoint/2010/main" val="38739250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600" b="1" dirty="0"/>
              <a:t>Clinical Criteria </a:t>
            </a:r>
            <a:r>
              <a:rPr lang="en-US" sz="3600" b="1" dirty="0" smtClean="0"/>
              <a:t>(3) Q18 </a:t>
            </a:r>
            <a:r>
              <a:rPr lang="en-US" sz="3600" b="1" dirty="0" err="1" smtClean="0"/>
              <a:t>seporg</a:t>
            </a:r>
            <a:endParaRPr lang="en-US" sz="3600" dirty="0"/>
          </a:p>
        </p:txBody>
      </p:sp>
      <p:sp>
        <p:nvSpPr>
          <p:cNvPr id="3" name="Content Placeholder 2"/>
          <p:cNvSpPr>
            <a:spLocks noGrp="1"/>
          </p:cNvSpPr>
          <p:nvPr>
            <p:ph idx="1"/>
          </p:nvPr>
        </p:nvSpPr>
        <p:spPr>
          <a:xfrm>
            <a:off x="457200" y="749808"/>
            <a:ext cx="8382000" cy="5498592"/>
          </a:xfrm>
        </p:spPr>
        <p:txBody>
          <a:bodyPr>
            <a:normAutofit fontScale="70000" lnSpcReduction="20000"/>
          </a:bodyPr>
          <a:lstStyle/>
          <a:p>
            <a:pPr marL="0" indent="0">
              <a:spcBef>
                <a:spcPts val="0"/>
              </a:spcBef>
              <a:buNone/>
            </a:pPr>
            <a:r>
              <a:rPr lang="en-US" sz="3600" dirty="0"/>
              <a:t>Is there documentation of organ dysfunction in the medical record?</a:t>
            </a:r>
          </a:p>
          <a:p>
            <a:pPr marL="0" indent="0">
              <a:spcBef>
                <a:spcPts val="0"/>
              </a:spcBef>
              <a:buNone/>
            </a:pPr>
            <a:r>
              <a:rPr lang="en-US" sz="3600" b="1" dirty="0" smtClean="0"/>
              <a:t>Indicate </a:t>
            </a:r>
            <a:r>
              <a:rPr lang="en-US" sz="3600" b="1" dirty="0"/>
              <a:t>all that apply</a:t>
            </a:r>
            <a:r>
              <a:rPr lang="en-US" sz="3600" b="1" dirty="0" smtClean="0"/>
              <a:t>:</a:t>
            </a:r>
          </a:p>
          <a:p>
            <a:pPr marL="0" indent="0">
              <a:buNone/>
            </a:pPr>
            <a:r>
              <a:rPr lang="en-US" sz="3100" dirty="0"/>
              <a:t>1. Systolic blood pressure (SBP) &lt; 90 mmHg or mean arterial pressure &lt; 65 mmHg</a:t>
            </a:r>
          </a:p>
          <a:p>
            <a:pPr marL="0" indent="0">
              <a:buNone/>
            </a:pPr>
            <a:r>
              <a:rPr lang="en-US" sz="3100" dirty="0"/>
              <a:t>2. Systolic blood pressure (SBP) decrease of more than 40 mmHg (see definitions/decision (D/D) rules)</a:t>
            </a:r>
          </a:p>
          <a:p>
            <a:pPr marL="0" indent="0">
              <a:buNone/>
            </a:pPr>
            <a:r>
              <a:rPr lang="en-US" sz="3100" dirty="0"/>
              <a:t>3. Acute respiratory failure as evidenced by a new need for invasive or non-invasive mechanical ventilation (see D/D rules)</a:t>
            </a:r>
          </a:p>
          <a:p>
            <a:pPr marL="0" indent="0">
              <a:buNone/>
            </a:pPr>
            <a:r>
              <a:rPr lang="en-US" sz="3100" dirty="0"/>
              <a:t>4. Creatinine &gt; 2.0 (see D/D rules)</a:t>
            </a:r>
          </a:p>
          <a:p>
            <a:pPr marL="0" indent="0">
              <a:buNone/>
            </a:pPr>
            <a:r>
              <a:rPr lang="en-US" sz="3100" dirty="0"/>
              <a:t>5. Urine output &lt; 0.5mL//kg/hour for 2 consecutive hours (see D/D rules)</a:t>
            </a:r>
          </a:p>
          <a:p>
            <a:pPr marL="0" indent="0">
              <a:buNone/>
            </a:pPr>
            <a:r>
              <a:rPr lang="en-US" sz="3100" dirty="0"/>
              <a:t>6. Total bilirubin &gt; 2 mg/</a:t>
            </a:r>
            <a:r>
              <a:rPr lang="en-US" sz="3100" dirty="0" err="1"/>
              <a:t>dL</a:t>
            </a:r>
            <a:r>
              <a:rPr lang="en-US" sz="3100" dirty="0"/>
              <a:t> (34.2 mmol/L)</a:t>
            </a:r>
          </a:p>
          <a:p>
            <a:pPr marL="0" indent="0">
              <a:buNone/>
            </a:pPr>
            <a:r>
              <a:rPr lang="en-US" sz="3100" dirty="0"/>
              <a:t>7. Platelet count &lt; 100,000</a:t>
            </a:r>
          </a:p>
          <a:p>
            <a:pPr marL="0" indent="0">
              <a:buNone/>
            </a:pPr>
            <a:r>
              <a:rPr lang="en-US" sz="3100" dirty="0"/>
              <a:t>8. INR &gt; 1.5 or </a:t>
            </a:r>
            <a:r>
              <a:rPr lang="en-US" sz="3100" dirty="0" err="1"/>
              <a:t>aPTT</a:t>
            </a:r>
            <a:r>
              <a:rPr lang="en-US" sz="3100" dirty="0"/>
              <a:t> &gt; 60 seconds (see D/D rules)</a:t>
            </a:r>
          </a:p>
          <a:p>
            <a:pPr marL="0" indent="0">
              <a:buNone/>
            </a:pPr>
            <a:r>
              <a:rPr lang="en-US" sz="3100" dirty="0"/>
              <a:t>9. Lactate &gt; 18.0 mg/</a:t>
            </a:r>
            <a:r>
              <a:rPr lang="en-US" sz="3100" dirty="0" err="1"/>
              <a:t>dL</a:t>
            </a:r>
            <a:r>
              <a:rPr lang="en-US" sz="3100" dirty="0"/>
              <a:t> (&gt;2 mmol/L</a:t>
            </a:r>
            <a:r>
              <a:rPr lang="en-US" sz="3100" dirty="0" smtClean="0"/>
              <a:t>)</a:t>
            </a:r>
            <a:endParaRPr lang="en-US" sz="3100" dirty="0"/>
          </a:p>
        </p:txBody>
      </p:sp>
    </p:spTree>
    <p:extLst>
      <p:ext uri="{BB962C8B-B14F-4D97-AF65-F5344CB8AC3E}">
        <p14:creationId xmlns:p14="http://schemas.microsoft.com/office/powerpoint/2010/main" val="36380005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Sample Documentation</a:t>
            </a:r>
            <a:endParaRPr lang="en-US" sz="3200" b="1" dirty="0"/>
          </a:p>
        </p:txBody>
      </p:sp>
      <p:pic>
        <p:nvPicPr>
          <p:cNvPr id="4" name="Content Placeholder 3"/>
          <p:cNvPicPr>
            <a:picLocks noGrp="1"/>
          </p:cNvPicPr>
          <p:nvPr>
            <p:ph idx="1"/>
          </p:nvPr>
        </p:nvPicPr>
        <p:blipFill>
          <a:blip r:embed="rId2"/>
          <a:stretch>
            <a:fillRect/>
          </a:stretch>
        </p:blipFill>
        <p:spPr>
          <a:xfrm>
            <a:off x="1066800" y="1600200"/>
            <a:ext cx="5957887" cy="3863181"/>
          </a:xfrm>
          <a:prstGeom prst="rect">
            <a:avLst/>
          </a:prstGeom>
        </p:spPr>
      </p:pic>
    </p:spTree>
    <p:extLst>
      <p:ext uri="{BB962C8B-B14F-4D97-AF65-F5344CB8AC3E}">
        <p14:creationId xmlns:p14="http://schemas.microsoft.com/office/powerpoint/2010/main" val="37853012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t>Q18 </a:t>
            </a:r>
            <a:r>
              <a:rPr lang="en-US" sz="3600" b="1" dirty="0" err="1"/>
              <a:t>seporg</a:t>
            </a:r>
            <a:endParaRPr lang="en-US" sz="3600" dirty="0"/>
          </a:p>
        </p:txBody>
      </p:sp>
      <p:sp>
        <p:nvSpPr>
          <p:cNvPr id="3" name="Content Placeholder 2"/>
          <p:cNvSpPr>
            <a:spLocks noGrp="1"/>
          </p:cNvSpPr>
          <p:nvPr>
            <p:ph idx="1"/>
          </p:nvPr>
        </p:nvSpPr>
        <p:spPr>
          <a:xfrm>
            <a:off x="381000" y="762000"/>
            <a:ext cx="8458200" cy="5364163"/>
          </a:xfrm>
        </p:spPr>
        <p:txBody>
          <a:bodyPr/>
          <a:lstStyle/>
          <a:p>
            <a:pPr marL="0" indent="0">
              <a:spcBef>
                <a:spcPts val="0"/>
              </a:spcBef>
              <a:buNone/>
            </a:pPr>
            <a:r>
              <a:rPr lang="en-US" b="1" dirty="0"/>
              <a:t>Organ dysfunction, evidenced by any one of </a:t>
            </a:r>
            <a:r>
              <a:rPr lang="en-US" b="1" dirty="0" smtClean="0"/>
              <a:t>question options</a:t>
            </a:r>
          </a:p>
          <a:p>
            <a:pPr>
              <a:spcBef>
                <a:spcPts val="0"/>
              </a:spcBef>
            </a:pPr>
            <a:r>
              <a:rPr lang="en-US" b="1" dirty="0" smtClean="0"/>
              <a:t>Hypotension</a:t>
            </a:r>
            <a:r>
              <a:rPr lang="en-US" dirty="0" smtClean="0"/>
              <a:t> – SBP &lt; 90 mmHg or MAP &lt; 65 mmHg</a:t>
            </a:r>
          </a:p>
          <a:p>
            <a:pPr>
              <a:spcBef>
                <a:spcPts val="0"/>
              </a:spcBef>
            </a:pPr>
            <a:r>
              <a:rPr lang="en-US" b="1" dirty="0" smtClean="0"/>
              <a:t>SBP </a:t>
            </a:r>
            <a:r>
              <a:rPr lang="en-US" b="1" dirty="0" smtClean="0">
                <a:sym typeface="Symbol" panose="05050102010706020507" pitchFamily="18" charset="2"/>
              </a:rPr>
              <a:t></a:t>
            </a:r>
            <a:r>
              <a:rPr lang="en-US" dirty="0" smtClean="0">
                <a:sym typeface="Symbol" panose="05050102010706020507" pitchFamily="18" charset="2"/>
              </a:rPr>
              <a:t> &gt; 40 mmHg – physician/APN/PA documentation the </a:t>
            </a:r>
            <a:r>
              <a:rPr lang="en-US" dirty="0">
                <a:sym typeface="Symbol" panose="05050102010706020507" pitchFamily="18" charset="2"/>
              </a:rPr>
              <a:t> </a:t>
            </a:r>
            <a:r>
              <a:rPr lang="en-US" dirty="0" smtClean="0">
                <a:sym typeface="Symbol" panose="05050102010706020507" pitchFamily="18" charset="2"/>
              </a:rPr>
              <a:t> is related to infection, severe sepsis, septic shock NOT other causes</a:t>
            </a:r>
          </a:p>
          <a:p>
            <a:pPr>
              <a:spcBef>
                <a:spcPts val="0"/>
              </a:spcBef>
            </a:pPr>
            <a:r>
              <a:rPr lang="en-US" b="1" dirty="0" smtClean="0">
                <a:sym typeface="Symbol" panose="05050102010706020507" pitchFamily="18" charset="2"/>
              </a:rPr>
              <a:t>Acute respiratory failure </a:t>
            </a:r>
          </a:p>
          <a:p>
            <a:pPr>
              <a:spcBef>
                <a:spcPts val="0"/>
              </a:spcBef>
              <a:buFont typeface="Courier New" panose="02070309020205020404" pitchFamily="49" charset="0"/>
              <a:buChar char="o"/>
            </a:pPr>
            <a:r>
              <a:rPr lang="en-US" dirty="0">
                <a:sym typeface="Symbol" panose="05050102010706020507" pitchFamily="18" charset="2"/>
              </a:rPr>
              <a:t> </a:t>
            </a:r>
            <a:r>
              <a:rPr lang="en-US" dirty="0" smtClean="0">
                <a:sym typeface="Symbol" panose="05050102010706020507" pitchFamily="18" charset="2"/>
              </a:rPr>
              <a:t>    - intubated/tracheostomy on ventilator</a:t>
            </a:r>
          </a:p>
          <a:p>
            <a:pPr marL="0" indent="0">
              <a:spcBef>
                <a:spcPts val="0"/>
              </a:spcBef>
              <a:buNone/>
            </a:pPr>
            <a:r>
              <a:rPr lang="en-US" dirty="0">
                <a:sym typeface="Symbol" panose="05050102010706020507" pitchFamily="18" charset="2"/>
              </a:rPr>
              <a:t> </a:t>
            </a:r>
            <a:r>
              <a:rPr lang="en-US" dirty="0" smtClean="0">
                <a:sym typeface="Symbol" panose="05050102010706020507" pitchFamily="18" charset="2"/>
              </a:rPr>
              <a:t>    - </a:t>
            </a:r>
            <a:r>
              <a:rPr lang="en-US" dirty="0" err="1" smtClean="0">
                <a:sym typeface="Symbol" panose="05050102010706020507" pitchFamily="18" charset="2"/>
              </a:rPr>
              <a:t>BiPAP</a:t>
            </a:r>
            <a:r>
              <a:rPr lang="en-US" dirty="0" smtClean="0">
                <a:sym typeface="Symbol" panose="05050102010706020507" pitchFamily="18" charset="2"/>
              </a:rPr>
              <a:t>/CPAP</a:t>
            </a:r>
          </a:p>
          <a:p>
            <a:pPr marL="0" indent="0">
              <a:spcBef>
                <a:spcPts val="0"/>
              </a:spcBef>
              <a:buNone/>
            </a:pPr>
            <a:r>
              <a:rPr lang="en-US" dirty="0">
                <a:sym typeface="Symbol" panose="05050102010706020507" pitchFamily="18" charset="2"/>
              </a:rPr>
              <a:t> </a:t>
            </a:r>
            <a:r>
              <a:rPr lang="en-US" dirty="0" smtClean="0">
                <a:sym typeface="Symbol" panose="05050102010706020507" pitchFamily="18" charset="2"/>
              </a:rPr>
              <a:t>    - New need for invasive/non-invasive mechanical </a:t>
            </a:r>
          </a:p>
          <a:p>
            <a:pPr marL="0" indent="0">
              <a:spcBef>
                <a:spcPts val="0"/>
              </a:spcBef>
              <a:buNone/>
            </a:pPr>
            <a:r>
              <a:rPr lang="en-US" dirty="0">
                <a:sym typeface="Symbol" panose="05050102010706020507" pitchFamily="18" charset="2"/>
              </a:rPr>
              <a:t> </a:t>
            </a:r>
            <a:r>
              <a:rPr lang="en-US" dirty="0" smtClean="0">
                <a:sym typeface="Symbol" panose="05050102010706020507" pitchFamily="18" charset="2"/>
              </a:rPr>
              <a:t>       ventilation</a:t>
            </a:r>
            <a:endParaRPr lang="en-US" dirty="0"/>
          </a:p>
          <a:p>
            <a:pPr marL="0" indent="0">
              <a:spcBef>
                <a:spcPts val="0"/>
              </a:spcBef>
              <a:buNone/>
            </a:pPr>
            <a:endParaRPr lang="en-US" dirty="0"/>
          </a:p>
        </p:txBody>
      </p:sp>
    </p:spTree>
    <p:extLst>
      <p:ext uri="{BB962C8B-B14F-4D97-AF65-F5344CB8AC3E}">
        <p14:creationId xmlns:p14="http://schemas.microsoft.com/office/powerpoint/2010/main" val="419421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t>Q18 </a:t>
            </a:r>
            <a:r>
              <a:rPr lang="en-US" sz="3600" b="1" dirty="0" err="1"/>
              <a:t>seporg</a:t>
            </a:r>
            <a:endParaRPr lang="en-US" sz="3600" dirty="0"/>
          </a:p>
        </p:txBody>
      </p:sp>
      <p:sp>
        <p:nvSpPr>
          <p:cNvPr id="3" name="Content Placeholder 2"/>
          <p:cNvSpPr>
            <a:spLocks noGrp="1"/>
          </p:cNvSpPr>
          <p:nvPr>
            <p:ph idx="1"/>
          </p:nvPr>
        </p:nvSpPr>
        <p:spPr>
          <a:xfrm>
            <a:off x="304800" y="1066800"/>
            <a:ext cx="8534400" cy="5059363"/>
          </a:xfrm>
        </p:spPr>
        <p:txBody>
          <a:bodyPr/>
          <a:lstStyle/>
          <a:p>
            <a:pPr>
              <a:spcBef>
                <a:spcPts val="0"/>
              </a:spcBef>
            </a:pPr>
            <a:r>
              <a:rPr lang="en-US" b="1" dirty="0" smtClean="0"/>
              <a:t>Creatinine &gt; 2.0 – </a:t>
            </a:r>
            <a:r>
              <a:rPr lang="en-US" dirty="0" smtClean="0"/>
              <a:t>physician/APN/PA documentation of ESRD and dialysis prior </a:t>
            </a:r>
            <a:r>
              <a:rPr lang="en-US" dirty="0"/>
              <a:t>to or within 24 hours following presentation of severe sepsis </a:t>
            </a:r>
            <a:r>
              <a:rPr lang="en-US" dirty="0" smtClean="0"/>
              <a:t>– disregard reported creatinine levels as signs of organ dysfunction</a:t>
            </a:r>
          </a:p>
          <a:p>
            <a:pPr>
              <a:spcBef>
                <a:spcPts val="0"/>
              </a:spcBef>
            </a:pPr>
            <a:r>
              <a:rPr lang="en-US" b="1" dirty="0" smtClean="0"/>
              <a:t>Urine output &lt;0.5 mL/</a:t>
            </a:r>
            <a:r>
              <a:rPr lang="en-US" b="1" dirty="0" err="1" smtClean="0"/>
              <a:t>hr</a:t>
            </a:r>
            <a:r>
              <a:rPr lang="en-US" b="1" dirty="0" smtClean="0"/>
              <a:t> (for 2 hours) – </a:t>
            </a:r>
            <a:r>
              <a:rPr lang="en-US" dirty="0" smtClean="0"/>
              <a:t>clear documentation urine is being monitored hourly </a:t>
            </a:r>
          </a:p>
          <a:p>
            <a:pPr>
              <a:spcBef>
                <a:spcPts val="0"/>
              </a:spcBef>
            </a:pPr>
            <a:r>
              <a:rPr lang="en-US" b="1" dirty="0" smtClean="0"/>
              <a:t>INR &gt; 1.5 or </a:t>
            </a:r>
            <a:r>
              <a:rPr lang="en-US" b="1" dirty="0" err="1" smtClean="0"/>
              <a:t>aPTT</a:t>
            </a:r>
            <a:r>
              <a:rPr lang="en-US" b="1" dirty="0" smtClean="0"/>
              <a:t> &gt; 60 sec – </a:t>
            </a:r>
            <a:r>
              <a:rPr lang="en-US" dirty="0" smtClean="0"/>
              <a:t>if given anticoagulant in Appendix C Table 5.3, do NOT use elevated levels; Heparin flushes do not count.</a:t>
            </a:r>
            <a:endParaRPr lang="en-US" b="1" dirty="0"/>
          </a:p>
        </p:txBody>
      </p:sp>
    </p:spTree>
    <p:extLst>
      <p:ext uri="{BB962C8B-B14F-4D97-AF65-F5344CB8AC3E}">
        <p14:creationId xmlns:p14="http://schemas.microsoft.com/office/powerpoint/2010/main" val="40837803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Q18 </a:t>
            </a:r>
            <a:r>
              <a:rPr lang="en-US" sz="3600" b="1" dirty="0" err="1" smtClean="0"/>
              <a:t>seporgdt</a:t>
            </a:r>
            <a:r>
              <a:rPr lang="en-US" sz="3600" b="1" dirty="0" smtClean="0"/>
              <a:t>/</a:t>
            </a:r>
            <a:r>
              <a:rPr lang="en-US" sz="3600" b="1" dirty="0" err="1" smtClean="0"/>
              <a:t>seporgtm</a:t>
            </a:r>
            <a:endParaRPr lang="en-US" sz="3600" b="1" dirty="0"/>
          </a:p>
        </p:txBody>
      </p:sp>
      <p:sp>
        <p:nvSpPr>
          <p:cNvPr id="3" name="Content Placeholder 2"/>
          <p:cNvSpPr>
            <a:spLocks noGrp="1"/>
          </p:cNvSpPr>
          <p:nvPr>
            <p:ph idx="1"/>
          </p:nvPr>
        </p:nvSpPr>
        <p:spPr/>
        <p:txBody>
          <a:bodyPr/>
          <a:lstStyle/>
          <a:p>
            <a:r>
              <a:rPr lang="en-US" b="1" dirty="0" smtClean="0"/>
              <a:t>For each of those options found, enter the earliest date/time of documentation</a:t>
            </a:r>
          </a:p>
          <a:p>
            <a:r>
              <a:rPr lang="en-US" b="1" dirty="0" smtClean="0"/>
              <a:t>In software, question will look like </a:t>
            </a:r>
            <a:r>
              <a:rPr lang="en-US" b="1" dirty="0" err="1" smtClean="0"/>
              <a:t>sepsirs</a:t>
            </a:r>
            <a:r>
              <a:rPr lang="en-US" b="1" dirty="0" smtClean="0"/>
              <a:t> on a previous slide</a:t>
            </a:r>
            <a:endParaRPr lang="en-US" b="1" dirty="0"/>
          </a:p>
        </p:txBody>
      </p:sp>
    </p:spTree>
    <p:extLst>
      <p:ext uri="{BB962C8B-B14F-4D97-AF65-F5344CB8AC3E}">
        <p14:creationId xmlns:p14="http://schemas.microsoft.com/office/powerpoint/2010/main" val="2026974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dirty="0" smtClean="0"/>
              <a:t>SEP-1</a:t>
            </a:r>
            <a:endParaRPr lang="en-US" b="1" dirty="0"/>
          </a:p>
        </p:txBody>
      </p:sp>
      <p:sp>
        <p:nvSpPr>
          <p:cNvPr id="3" name="Content Placeholder 2"/>
          <p:cNvSpPr>
            <a:spLocks noGrp="1"/>
          </p:cNvSpPr>
          <p:nvPr>
            <p:ph idx="1"/>
          </p:nvPr>
        </p:nvSpPr>
        <p:spPr>
          <a:xfrm>
            <a:off x="304800" y="990600"/>
            <a:ext cx="8610600" cy="5135563"/>
          </a:xfrm>
        </p:spPr>
        <p:txBody>
          <a:bodyPr/>
          <a:lstStyle/>
          <a:p>
            <a:pPr marL="0" indent="0">
              <a:buNone/>
            </a:pPr>
            <a:r>
              <a:rPr lang="en-US" b="1" dirty="0" smtClean="0"/>
              <a:t>Numerator:</a:t>
            </a:r>
            <a:r>
              <a:rPr lang="en-US" dirty="0" smtClean="0"/>
              <a:t> patients who received ALL of the following: Within </a:t>
            </a:r>
            <a:r>
              <a:rPr lang="en-US" dirty="0" smtClean="0">
                <a:solidFill>
                  <a:srgbClr val="FF0000"/>
                </a:solidFill>
              </a:rPr>
              <a:t>three</a:t>
            </a:r>
            <a:r>
              <a:rPr lang="en-US" dirty="0" smtClean="0"/>
              <a:t> hours of presentation of severe sepsis:</a:t>
            </a:r>
          </a:p>
          <a:p>
            <a:r>
              <a:rPr lang="en-US" dirty="0" smtClean="0"/>
              <a:t>Initial lactate level</a:t>
            </a:r>
          </a:p>
          <a:p>
            <a:r>
              <a:rPr lang="en-US" dirty="0" smtClean="0"/>
              <a:t>Broad spectrum or other antibiotics administered</a:t>
            </a:r>
          </a:p>
          <a:p>
            <a:r>
              <a:rPr lang="en-US" dirty="0" smtClean="0"/>
              <a:t>Blood cultures drawn prior to antibiotics</a:t>
            </a:r>
          </a:p>
          <a:p>
            <a:pPr marL="0" indent="0">
              <a:buNone/>
            </a:pPr>
            <a:r>
              <a:rPr lang="en-US" b="1" dirty="0" smtClean="0"/>
              <a:t>AND</a:t>
            </a:r>
            <a:r>
              <a:rPr lang="en-US" dirty="0" smtClean="0"/>
              <a:t> received within </a:t>
            </a:r>
            <a:r>
              <a:rPr lang="en-US" dirty="0" smtClean="0">
                <a:solidFill>
                  <a:srgbClr val="FF0000"/>
                </a:solidFill>
              </a:rPr>
              <a:t>six</a:t>
            </a:r>
            <a:r>
              <a:rPr lang="en-US" dirty="0" smtClean="0"/>
              <a:t> hours of presentation of severe sepsis, ONLY if the initial lactate is elevated</a:t>
            </a:r>
          </a:p>
          <a:p>
            <a:r>
              <a:rPr lang="en-US" dirty="0" smtClean="0"/>
              <a:t>Repeat lactate level measurement</a:t>
            </a:r>
          </a:p>
          <a:p>
            <a:pPr marL="0" indent="0">
              <a:buNone/>
            </a:pPr>
            <a:endParaRPr lang="en-US" dirty="0"/>
          </a:p>
        </p:txBody>
      </p:sp>
    </p:spTree>
    <p:extLst>
      <p:ext uri="{BB962C8B-B14F-4D97-AF65-F5344CB8AC3E}">
        <p14:creationId xmlns:p14="http://schemas.microsoft.com/office/powerpoint/2010/main" val="25178806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US" sz="3600" b="1" dirty="0" smtClean="0"/>
              <a:t>Q19 </a:t>
            </a:r>
            <a:r>
              <a:rPr lang="en-US" sz="3600" b="1" dirty="0" err="1" smtClean="0"/>
              <a:t>sepsisdt</a:t>
            </a:r>
            <a:r>
              <a:rPr lang="en-US" sz="3600" b="1" dirty="0" smtClean="0"/>
              <a:t> and </a:t>
            </a:r>
            <a:r>
              <a:rPr lang="en-US" sz="3600" b="1" dirty="0" err="1" smtClean="0"/>
              <a:t>sepsistm</a:t>
            </a:r>
            <a:endParaRPr lang="en-US" sz="3600" b="1" dirty="0"/>
          </a:p>
        </p:txBody>
      </p:sp>
      <p:sp>
        <p:nvSpPr>
          <p:cNvPr id="3" name="Content Placeholder 2"/>
          <p:cNvSpPr>
            <a:spLocks noGrp="1"/>
          </p:cNvSpPr>
          <p:nvPr>
            <p:ph idx="1"/>
          </p:nvPr>
        </p:nvSpPr>
        <p:spPr>
          <a:xfrm>
            <a:off x="457200" y="1143000"/>
            <a:ext cx="8229600" cy="4983163"/>
          </a:xfrm>
        </p:spPr>
        <p:txBody>
          <a:bodyPr>
            <a:normAutofit/>
          </a:bodyPr>
          <a:lstStyle/>
          <a:p>
            <a:pPr marL="0" indent="0">
              <a:buNone/>
            </a:pPr>
            <a:r>
              <a:rPr lang="en-US" sz="3200" b="1" dirty="0" smtClean="0">
                <a:solidFill>
                  <a:srgbClr val="0056B3"/>
                </a:solidFill>
              </a:rPr>
              <a:t>Question will be auto-filled based on responses to severe sepsis clinical criteria questions, dates and times.</a:t>
            </a:r>
          </a:p>
          <a:p>
            <a:r>
              <a:rPr lang="en-US" sz="3200" dirty="0" smtClean="0">
                <a:solidFill>
                  <a:srgbClr val="0056B3"/>
                </a:solidFill>
              </a:rPr>
              <a:t>If all 3 clinical criteria are met within 6 hours of each other, will be </a:t>
            </a:r>
            <a:r>
              <a:rPr lang="en-US" sz="3200" dirty="0" err="1" smtClean="0">
                <a:solidFill>
                  <a:srgbClr val="0056B3"/>
                </a:solidFill>
              </a:rPr>
              <a:t>autofilled</a:t>
            </a:r>
            <a:r>
              <a:rPr lang="en-US" sz="3200" dirty="0" smtClean="0">
                <a:solidFill>
                  <a:srgbClr val="0056B3"/>
                </a:solidFill>
              </a:rPr>
              <a:t> with most recent date/time from </a:t>
            </a:r>
            <a:r>
              <a:rPr lang="en-US" sz="3200" dirty="0" err="1" smtClean="0">
                <a:solidFill>
                  <a:srgbClr val="0056B3"/>
                </a:solidFill>
              </a:rPr>
              <a:t>infdt</a:t>
            </a:r>
            <a:r>
              <a:rPr lang="en-US" sz="3200" dirty="0" smtClean="0">
                <a:solidFill>
                  <a:srgbClr val="0056B3"/>
                </a:solidFill>
              </a:rPr>
              <a:t>/tm, </a:t>
            </a:r>
            <a:r>
              <a:rPr lang="en-US" sz="3200" dirty="0" err="1" smtClean="0">
                <a:solidFill>
                  <a:srgbClr val="0056B3"/>
                </a:solidFill>
              </a:rPr>
              <a:t>sepsirsdt</a:t>
            </a:r>
            <a:r>
              <a:rPr lang="en-US" sz="3200" dirty="0" smtClean="0">
                <a:solidFill>
                  <a:srgbClr val="0056B3"/>
                </a:solidFill>
              </a:rPr>
              <a:t>/tm and </a:t>
            </a:r>
            <a:r>
              <a:rPr lang="en-US" sz="3200" dirty="0" err="1" smtClean="0">
                <a:solidFill>
                  <a:srgbClr val="0056B3"/>
                </a:solidFill>
              </a:rPr>
              <a:t>seporgdt</a:t>
            </a:r>
            <a:r>
              <a:rPr lang="en-US" sz="3200" dirty="0" smtClean="0">
                <a:solidFill>
                  <a:srgbClr val="0056B3"/>
                </a:solidFill>
              </a:rPr>
              <a:t>/tm</a:t>
            </a:r>
            <a:endParaRPr lang="en-US" sz="3200" dirty="0">
              <a:solidFill>
                <a:srgbClr val="0056B3"/>
              </a:solidFill>
            </a:endParaRPr>
          </a:p>
        </p:txBody>
      </p:sp>
    </p:spTree>
    <p:extLst>
      <p:ext uri="{BB962C8B-B14F-4D97-AF65-F5344CB8AC3E}">
        <p14:creationId xmlns:p14="http://schemas.microsoft.com/office/powerpoint/2010/main" val="14732839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a:t>Q19 </a:t>
            </a:r>
            <a:r>
              <a:rPr lang="en-US" sz="3600" b="1" dirty="0" err="1"/>
              <a:t>sepsisdt</a:t>
            </a:r>
            <a:r>
              <a:rPr lang="en-US" sz="3600" b="1" dirty="0"/>
              <a:t> and </a:t>
            </a:r>
            <a:r>
              <a:rPr lang="en-US" sz="3600" b="1" dirty="0" err="1" smtClean="0"/>
              <a:t>sepsistm</a:t>
            </a:r>
            <a:r>
              <a:rPr lang="en-US" sz="3600" b="1" dirty="0" smtClean="0"/>
              <a:t> </a:t>
            </a:r>
            <a:r>
              <a:rPr lang="en-US" sz="3600" dirty="0" smtClean="0"/>
              <a:t>(cont.)</a:t>
            </a:r>
            <a:endParaRPr lang="en-US" sz="3600" dirty="0"/>
          </a:p>
        </p:txBody>
      </p:sp>
      <p:sp>
        <p:nvSpPr>
          <p:cNvPr id="3" name="Content Placeholder 2"/>
          <p:cNvSpPr>
            <a:spLocks noGrp="1"/>
          </p:cNvSpPr>
          <p:nvPr>
            <p:ph idx="1"/>
          </p:nvPr>
        </p:nvSpPr>
        <p:spPr>
          <a:xfrm>
            <a:off x="457200" y="1295400"/>
            <a:ext cx="8229600" cy="4525963"/>
          </a:xfrm>
        </p:spPr>
        <p:txBody>
          <a:bodyPr>
            <a:normAutofit/>
          </a:bodyPr>
          <a:lstStyle/>
          <a:p>
            <a:r>
              <a:rPr lang="en-US" sz="3200" dirty="0" smtClean="0">
                <a:solidFill>
                  <a:srgbClr val="0056B3"/>
                </a:solidFill>
              </a:rPr>
              <a:t>If there is documentation of severe sepsis and not all clinical criteria are met within 6 hours of each other, will be auto-filled with 99’s and will go to </a:t>
            </a:r>
            <a:r>
              <a:rPr lang="en-US" sz="3200" dirty="0" err="1" smtClean="0">
                <a:solidFill>
                  <a:srgbClr val="0056B3"/>
                </a:solidFill>
              </a:rPr>
              <a:t>cntrasevsep</a:t>
            </a:r>
            <a:r>
              <a:rPr lang="en-US" sz="3200" dirty="0" smtClean="0">
                <a:solidFill>
                  <a:srgbClr val="0056B3"/>
                </a:solidFill>
              </a:rPr>
              <a:t>.</a:t>
            </a:r>
          </a:p>
          <a:p>
            <a:r>
              <a:rPr lang="en-US" sz="3200" dirty="0">
                <a:solidFill>
                  <a:srgbClr val="0056B3"/>
                </a:solidFill>
              </a:rPr>
              <a:t>If </a:t>
            </a:r>
            <a:r>
              <a:rPr lang="en-US" sz="3200" b="1" dirty="0">
                <a:solidFill>
                  <a:srgbClr val="0056B3"/>
                </a:solidFill>
              </a:rPr>
              <a:t>NO</a:t>
            </a:r>
            <a:r>
              <a:rPr lang="en-US" sz="3200" dirty="0">
                <a:solidFill>
                  <a:srgbClr val="0056B3"/>
                </a:solidFill>
              </a:rPr>
              <a:t> documentation of severe sepsis or severe sepsis not met by all three clinical criteria within 6 hours of each other, abstraction will stop here.</a:t>
            </a:r>
          </a:p>
          <a:p>
            <a:endParaRPr lang="en-US" sz="3200" dirty="0" smtClean="0">
              <a:solidFill>
                <a:srgbClr val="0056B3"/>
              </a:solidFill>
            </a:endParaRPr>
          </a:p>
          <a:p>
            <a:endParaRPr lang="en-US" sz="3200" dirty="0">
              <a:solidFill>
                <a:srgbClr val="0056B3"/>
              </a:solidFill>
            </a:endParaRPr>
          </a:p>
        </p:txBody>
      </p:sp>
    </p:spTree>
    <p:extLst>
      <p:ext uri="{BB962C8B-B14F-4D97-AF65-F5344CB8AC3E}">
        <p14:creationId xmlns:p14="http://schemas.microsoft.com/office/powerpoint/2010/main" val="8056574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sz="3600" b="1" dirty="0" smtClean="0"/>
              <a:t>Q20 </a:t>
            </a:r>
            <a:r>
              <a:rPr lang="en-US" sz="3600" b="1" dirty="0" err="1" smtClean="0"/>
              <a:t>sepresdt</a:t>
            </a:r>
            <a:r>
              <a:rPr lang="en-US" sz="3600" b="1" dirty="0" smtClean="0"/>
              <a:t> and Q21 </a:t>
            </a:r>
            <a:r>
              <a:rPr lang="en-US" sz="3600" b="1" dirty="0" err="1" smtClean="0"/>
              <a:t>seprestm</a:t>
            </a:r>
            <a:endParaRPr lang="en-US" sz="3600" dirty="0"/>
          </a:p>
        </p:txBody>
      </p:sp>
      <p:sp>
        <p:nvSpPr>
          <p:cNvPr id="3" name="Content Placeholder 2"/>
          <p:cNvSpPr>
            <a:spLocks noGrp="1"/>
          </p:cNvSpPr>
          <p:nvPr>
            <p:ph idx="1"/>
          </p:nvPr>
        </p:nvSpPr>
        <p:spPr>
          <a:xfrm>
            <a:off x="457200" y="1143000"/>
            <a:ext cx="8229600" cy="4983163"/>
          </a:xfrm>
        </p:spPr>
        <p:txBody>
          <a:bodyPr/>
          <a:lstStyle/>
          <a:p>
            <a:r>
              <a:rPr lang="en-US" b="1" dirty="0" smtClean="0"/>
              <a:t>This date and time will be auto-filled with the  </a:t>
            </a:r>
            <a:r>
              <a:rPr lang="en-US" b="1" dirty="0"/>
              <a:t>earliest valid </a:t>
            </a:r>
            <a:r>
              <a:rPr lang="en-US" b="1" dirty="0" smtClean="0"/>
              <a:t>date/time </a:t>
            </a:r>
            <a:r>
              <a:rPr lang="en-US" b="1" dirty="0"/>
              <a:t>entered </a:t>
            </a:r>
            <a:r>
              <a:rPr lang="en-US" b="1" dirty="0" smtClean="0"/>
              <a:t>for documentation of severe sepsis (</a:t>
            </a:r>
            <a:r>
              <a:rPr lang="en-US" b="1" dirty="0" err="1" smtClean="0"/>
              <a:t>sepdt</a:t>
            </a:r>
            <a:r>
              <a:rPr lang="en-US" b="1" dirty="0" smtClean="0"/>
              <a:t>/</a:t>
            </a:r>
            <a:r>
              <a:rPr lang="en-US" b="1" dirty="0" err="1" smtClean="0"/>
              <a:t>septm</a:t>
            </a:r>
            <a:r>
              <a:rPr lang="en-US" b="1" dirty="0" smtClean="0"/>
              <a:t>) </a:t>
            </a:r>
            <a:r>
              <a:rPr lang="en-US" b="1" dirty="0"/>
              <a:t>or </a:t>
            </a:r>
            <a:r>
              <a:rPr lang="en-US" b="1" dirty="0" smtClean="0"/>
              <a:t>the most recent date/time from documentation of when the final clinical criterion for severe sepsis was met (</a:t>
            </a:r>
            <a:r>
              <a:rPr lang="en-US" b="1" dirty="0" err="1" smtClean="0"/>
              <a:t>sepsisdt</a:t>
            </a:r>
            <a:r>
              <a:rPr lang="en-US" b="1" dirty="0" smtClean="0"/>
              <a:t>/</a:t>
            </a:r>
            <a:r>
              <a:rPr lang="en-US" b="1" dirty="0" err="1" smtClean="0"/>
              <a:t>sepsistm</a:t>
            </a:r>
            <a:r>
              <a:rPr lang="en-US" b="1" dirty="0" smtClean="0"/>
              <a:t>).</a:t>
            </a:r>
            <a:endParaRPr lang="en-US" b="1" dirty="0"/>
          </a:p>
        </p:txBody>
      </p:sp>
    </p:spTree>
    <p:extLst>
      <p:ext uri="{BB962C8B-B14F-4D97-AF65-F5344CB8AC3E}">
        <p14:creationId xmlns:p14="http://schemas.microsoft.com/office/powerpoint/2010/main" val="2689419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3600" b="1" dirty="0" smtClean="0"/>
              <a:t>Q22 </a:t>
            </a:r>
            <a:r>
              <a:rPr lang="en-US" sz="3600" b="1" dirty="0" err="1" smtClean="0"/>
              <a:t>cntrasevsep</a:t>
            </a:r>
            <a:endParaRPr lang="en-US" sz="3600" dirty="0"/>
          </a:p>
        </p:txBody>
      </p:sp>
      <p:sp>
        <p:nvSpPr>
          <p:cNvPr id="3" name="Content Placeholder 2"/>
          <p:cNvSpPr>
            <a:spLocks noGrp="1"/>
          </p:cNvSpPr>
          <p:nvPr>
            <p:ph idx="1"/>
          </p:nvPr>
        </p:nvSpPr>
        <p:spPr>
          <a:xfrm>
            <a:off x="228600" y="990600"/>
            <a:ext cx="8763000" cy="5257800"/>
          </a:xfrm>
        </p:spPr>
        <p:txBody>
          <a:bodyPr>
            <a:normAutofit lnSpcReduction="10000"/>
          </a:bodyPr>
          <a:lstStyle/>
          <a:p>
            <a:pPr>
              <a:spcBef>
                <a:spcPts val="0"/>
              </a:spcBef>
            </a:pPr>
            <a:r>
              <a:rPr lang="en-US" dirty="0"/>
              <a:t>During the timeframe from </a:t>
            </a:r>
            <a:r>
              <a:rPr lang="en-US" dirty="0" smtClean="0"/>
              <a:t>6 hours before severe sepsis presentation date and time </a:t>
            </a:r>
            <a:r>
              <a:rPr lang="en-US" dirty="0"/>
              <a:t>to </a:t>
            </a:r>
            <a:r>
              <a:rPr lang="en-US" dirty="0" smtClean="0"/>
              <a:t>6 hours after severe sepsis presentation date and time </a:t>
            </a:r>
            <a:r>
              <a:rPr lang="en-US" dirty="0"/>
              <a:t>is there </a:t>
            </a:r>
            <a:r>
              <a:rPr lang="en-US" u="sng" dirty="0"/>
              <a:t>physician/APN/PA or nursing</a:t>
            </a:r>
            <a:r>
              <a:rPr lang="en-US" dirty="0"/>
              <a:t> documentation that the patient or authorized patient advocate refused either a blood draw, IV fluid administration, or IV antibiotic administration</a:t>
            </a:r>
            <a:r>
              <a:rPr lang="en-US" dirty="0" smtClean="0"/>
              <a:t>?</a:t>
            </a:r>
          </a:p>
          <a:p>
            <a:pPr marL="0" indent="0">
              <a:spcBef>
                <a:spcPts val="0"/>
              </a:spcBef>
              <a:buNone/>
            </a:pPr>
            <a:r>
              <a:rPr lang="en-US" b="1" dirty="0" smtClean="0"/>
              <a:t>ACCEPTABLE:</a:t>
            </a:r>
            <a:endParaRPr lang="en-US" b="1" dirty="0"/>
          </a:p>
          <a:p>
            <a:pPr>
              <a:spcBef>
                <a:spcPts val="0"/>
              </a:spcBef>
            </a:pPr>
            <a:r>
              <a:rPr lang="en-US" dirty="0" smtClean="0"/>
              <a:t>Specific documentation patient/authorized advocate refused </a:t>
            </a:r>
            <a:r>
              <a:rPr lang="en-US" dirty="0"/>
              <a:t>b</a:t>
            </a:r>
            <a:r>
              <a:rPr lang="en-US" dirty="0" smtClean="0"/>
              <a:t>lood draws, IV/IO fluids, IV/IO antibiotics</a:t>
            </a:r>
          </a:p>
          <a:p>
            <a:pPr>
              <a:spcBef>
                <a:spcPts val="0"/>
              </a:spcBef>
            </a:pPr>
            <a:r>
              <a:rPr lang="en-US" dirty="0" smtClean="0"/>
              <a:t>General documentation of refusal of care/ noncompliance</a:t>
            </a:r>
          </a:p>
          <a:p>
            <a:pPr>
              <a:spcBef>
                <a:spcPts val="0"/>
              </a:spcBef>
            </a:pPr>
            <a:r>
              <a:rPr lang="en-US" dirty="0" smtClean="0"/>
              <a:t>Left AMA in timeframe (signed form not required)</a:t>
            </a:r>
          </a:p>
          <a:p>
            <a:pPr lvl="1">
              <a:spcBef>
                <a:spcPts val="0"/>
              </a:spcBef>
              <a:buFont typeface="Courier New" panose="02070309020205020404" pitchFamily="49" charset="0"/>
              <a:buChar char="o"/>
            </a:pPr>
            <a:r>
              <a:rPr lang="en-US" dirty="0"/>
              <a:t> </a:t>
            </a:r>
            <a:r>
              <a:rPr lang="en-US" b="1" dirty="0"/>
              <a:t>D</a:t>
            </a:r>
            <a:r>
              <a:rPr lang="en-US" b="1" dirty="0" smtClean="0"/>
              <a:t>o not consider any AMA documentation as “contradictory”  </a:t>
            </a:r>
          </a:p>
          <a:p>
            <a:pPr marL="0" indent="0">
              <a:spcBef>
                <a:spcPts val="0"/>
              </a:spcBef>
              <a:buNone/>
            </a:pPr>
            <a:endParaRPr lang="en-US" dirty="0"/>
          </a:p>
        </p:txBody>
      </p:sp>
    </p:spTree>
    <p:extLst>
      <p:ext uri="{BB962C8B-B14F-4D97-AF65-F5344CB8AC3E}">
        <p14:creationId xmlns:p14="http://schemas.microsoft.com/office/powerpoint/2010/main" val="1809187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a:t>Q22 </a:t>
            </a:r>
            <a:r>
              <a:rPr lang="en-US" sz="3600" b="1" dirty="0" err="1"/>
              <a:t>contrasevsep</a:t>
            </a:r>
            <a:endParaRPr lang="en-US" sz="3600" dirty="0"/>
          </a:p>
        </p:txBody>
      </p:sp>
      <p:sp>
        <p:nvSpPr>
          <p:cNvPr id="3" name="Content Placeholder 2"/>
          <p:cNvSpPr>
            <a:spLocks noGrp="1"/>
          </p:cNvSpPr>
          <p:nvPr>
            <p:ph idx="1"/>
          </p:nvPr>
        </p:nvSpPr>
        <p:spPr>
          <a:xfrm>
            <a:off x="457200" y="990600"/>
            <a:ext cx="8229600" cy="5135563"/>
          </a:xfrm>
        </p:spPr>
        <p:txBody>
          <a:bodyPr/>
          <a:lstStyle/>
          <a:p>
            <a:pPr marL="0" indent="0">
              <a:buNone/>
            </a:pPr>
            <a:r>
              <a:rPr lang="en-US" b="1" dirty="0" smtClean="0"/>
              <a:t>NOT ACCEPTABLE:</a:t>
            </a:r>
          </a:p>
          <a:p>
            <a:r>
              <a:rPr lang="en-US" dirty="0"/>
              <a:t>Refusal of specific blood draws </a:t>
            </a:r>
            <a:r>
              <a:rPr lang="en-US" dirty="0" smtClean="0"/>
              <a:t>not impacting requirements of measure (e.g. HIV, ABG)</a:t>
            </a:r>
          </a:p>
          <a:p>
            <a:pPr lvl="0"/>
            <a:r>
              <a:rPr lang="en-US" dirty="0"/>
              <a:t>Documentation </a:t>
            </a:r>
            <a:r>
              <a:rPr lang="en-US" dirty="0" smtClean="0"/>
              <a:t>patient </a:t>
            </a:r>
            <a:r>
              <a:rPr lang="en-US" dirty="0"/>
              <a:t>left before </a:t>
            </a:r>
            <a:r>
              <a:rPr lang="en-US" dirty="0" smtClean="0"/>
              <a:t>DC instructions </a:t>
            </a:r>
            <a:r>
              <a:rPr lang="en-US" dirty="0"/>
              <a:t>could be given does not count as leaving </a:t>
            </a:r>
            <a:r>
              <a:rPr lang="en-US" dirty="0" smtClean="0"/>
              <a:t>AMA</a:t>
            </a:r>
            <a:endParaRPr lang="en-US" dirty="0"/>
          </a:p>
          <a:p>
            <a:pPr marL="0" indent="0">
              <a:buNone/>
            </a:pPr>
            <a:r>
              <a:rPr lang="en-US" b="1" dirty="0"/>
              <a:t>Inclusions: </a:t>
            </a:r>
            <a:r>
              <a:rPr lang="en-US" dirty="0"/>
              <a:t>Declined; Does not want; Refused; Requests </a:t>
            </a:r>
            <a:r>
              <a:rPr lang="en-US" dirty="0" smtClean="0"/>
              <a:t>not </a:t>
            </a:r>
            <a:r>
              <a:rPr lang="en-US" dirty="0"/>
              <a:t>to be </a:t>
            </a:r>
            <a:r>
              <a:rPr lang="en-US" dirty="0" smtClean="0"/>
              <a:t>given</a:t>
            </a:r>
          </a:p>
          <a:p>
            <a:pPr marL="0" indent="0">
              <a:buNone/>
            </a:pPr>
            <a:endParaRPr lang="en-US" b="1" dirty="0"/>
          </a:p>
          <a:p>
            <a:pPr marL="0" indent="0">
              <a:buNone/>
            </a:pPr>
            <a:r>
              <a:rPr lang="en-US" b="1" dirty="0" smtClean="0"/>
              <a:t>A “yes” answer will exclude case.</a:t>
            </a:r>
            <a:endParaRPr lang="en-US" b="1" dirty="0"/>
          </a:p>
        </p:txBody>
      </p:sp>
    </p:spTree>
    <p:extLst>
      <p:ext uri="{BB962C8B-B14F-4D97-AF65-F5344CB8AC3E}">
        <p14:creationId xmlns:p14="http://schemas.microsoft.com/office/powerpoint/2010/main" val="1914873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Q23 cmopall</a:t>
            </a:r>
            <a:endParaRPr lang="en-US" sz="3600" dirty="0"/>
          </a:p>
        </p:txBody>
      </p:sp>
      <p:sp>
        <p:nvSpPr>
          <p:cNvPr id="3" name="Content Placeholder 2"/>
          <p:cNvSpPr>
            <a:spLocks noGrp="1"/>
          </p:cNvSpPr>
          <p:nvPr>
            <p:ph idx="1"/>
          </p:nvPr>
        </p:nvSpPr>
        <p:spPr>
          <a:xfrm>
            <a:off x="457200" y="838200"/>
            <a:ext cx="8382000" cy="5287963"/>
          </a:xfrm>
        </p:spPr>
        <p:txBody>
          <a:bodyPr/>
          <a:lstStyle/>
          <a:p>
            <a:pPr marL="0" indent="0">
              <a:spcBef>
                <a:spcPts val="0"/>
              </a:spcBef>
              <a:buNone/>
            </a:pPr>
            <a:r>
              <a:rPr lang="en-US" dirty="0"/>
              <a:t>During the timeframe from </a:t>
            </a:r>
            <a:r>
              <a:rPr lang="en-US" dirty="0" smtClean="0"/>
              <a:t>6 </a:t>
            </a:r>
            <a:r>
              <a:rPr lang="en-US" dirty="0"/>
              <a:t>hours before severe sepsis presentation date and </a:t>
            </a:r>
            <a:r>
              <a:rPr lang="en-US" dirty="0" smtClean="0"/>
              <a:t>time </a:t>
            </a:r>
            <a:r>
              <a:rPr lang="en-US" dirty="0"/>
              <a:t>to </a:t>
            </a:r>
            <a:r>
              <a:rPr lang="en-US" dirty="0" smtClean="0"/>
              <a:t>6 </a:t>
            </a:r>
            <a:r>
              <a:rPr lang="en-US" dirty="0"/>
              <a:t>hours after severe sepsis presentation date and </a:t>
            </a:r>
            <a:r>
              <a:rPr lang="en-US" dirty="0" smtClean="0"/>
              <a:t>time </a:t>
            </a:r>
            <a:r>
              <a:rPr lang="en-US" dirty="0"/>
              <a:t>is there physician/APN/PA documentation of comfort measures only or palliative care</a:t>
            </a:r>
            <a:r>
              <a:rPr lang="en-US" dirty="0" smtClean="0"/>
              <a:t>?</a:t>
            </a:r>
          </a:p>
          <a:p>
            <a:pPr lvl="0">
              <a:spcBef>
                <a:spcPts val="0"/>
              </a:spcBef>
            </a:pPr>
            <a:r>
              <a:rPr lang="en-US" b="1" dirty="0"/>
              <a:t>Only accept terms identified in the list of inclusions. No other terminology will be </a:t>
            </a:r>
            <a:r>
              <a:rPr lang="en-US" b="1" dirty="0" smtClean="0"/>
              <a:t>accepted</a:t>
            </a:r>
          </a:p>
          <a:p>
            <a:pPr lvl="0">
              <a:spcBef>
                <a:spcPts val="0"/>
              </a:spcBef>
            </a:pPr>
            <a:r>
              <a:rPr lang="en-US" dirty="0" smtClean="0"/>
              <a:t>Other guidelines essentially same as COMFORT in other instruments (See D/D rules)</a:t>
            </a:r>
            <a:endParaRPr lang="en-US" dirty="0"/>
          </a:p>
          <a:p>
            <a:pPr marL="0" indent="0">
              <a:spcBef>
                <a:spcPts val="0"/>
              </a:spcBef>
              <a:buNone/>
            </a:pPr>
            <a:endParaRPr lang="en-US" dirty="0" smtClean="0"/>
          </a:p>
          <a:p>
            <a:pPr marL="0" indent="0">
              <a:spcBef>
                <a:spcPts val="0"/>
              </a:spcBef>
              <a:buNone/>
            </a:pPr>
            <a:r>
              <a:rPr lang="en-US" b="1" dirty="0"/>
              <a:t>A “yes” answer </a:t>
            </a:r>
            <a:r>
              <a:rPr lang="en-US" b="1" dirty="0" smtClean="0"/>
              <a:t>AND other conditions will </a:t>
            </a:r>
            <a:r>
              <a:rPr lang="en-US" b="1" dirty="0"/>
              <a:t>exclude case.</a:t>
            </a:r>
          </a:p>
          <a:p>
            <a:pPr marL="0" indent="0">
              <a:spcBef>
                <a:spcPts val="0"/>
              </a:spcBef>
              <a:buNone/>
            </a:pPr>
            <a:endParaRPr lang="en-US" dirty="0"/>
          </a:p>
          <a:p>
            <a:pPr marL="0" indent="0">
              <a:spcBef>
                <a:spcPts val="0"/>
              </a:spcBef>
              <a:buNone/>
            </a:pPr>
            <a:endParaRPr lang="en-US" dirty="0"/>
          </a:p>
        </p:txBody>
      </p:sp>
    </p:spTree>
    <p:extLst>
      <p:ext uri="{BB962C8B-B14F-4D97-AF65-F5344CB8AC3E}">
        <p14:creationId xmlns:p14="http://schemas.microsoft.com/office/powerpoint/2010/main" val="24472080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Q24 antibio</a:t>
            </a:r>
            <a:endParaRPr lang="en-US" sz="3600" dirty="0"/>
          </a:p>
        </p:txBody>
      </p:sp>
      <p:sp>
        <p:nvSpPr>
          <p:cNvPr id="3" name="Content Placeholder 2"/>
          <p:cNvSpPr>
            <a:spLocks noGrp="1"/>
          </p:cNvSpPr>
          <p:nvPr>
            <p:ph idx="1"/>
          </p:nvPr>
        </p:nvSpPr>
        <p:spPr>
          <a:xfrm>
            <a:off x="304800" y="914400"/>
            <a:ext cx="8610600" cy="5211763"/>
          </a:xfrm>
        </p:spPr>
        <p:txBody>
          <a:bodyPr>
            <a:normAutofit fontScale="92500"/>
          </a:bodyPr>
          <a:lstStyle/>
          <a:p>
            <a:pPr>
              <a:spcBef>
                <a:spcPts val="0"/>
              </a:spcBef>
            </a:pPr>
            <a:r>
              <a:rPr lang="en-US" dirty="0"/>
              <a:t>During the timeframe from </a:t>
            </a:r>
            <a:r>
              <a:rPr lang="en-US" dirty="0" smtClean="0"/>
              <a:t>(24 hours prior or 3 hours after severe sepsis presentation date/time) </a:t>
            </a:r>
            <a:r>
              <a:rPr lang="en-US" dirty="0"/>
              <a:t>was a broad spectrum or other antibiotic administered intravenously (IV)?</a:t>
            </a:r>
          </a:p>
          <a:p>
            <a:r>
              <a:rPr lang="en-US" b="1" dirty="0"/>
              <a:t>Only IV antibiotics administered in </a:t>
            </a:r>
            <a:r>
              <a:rPr lang="en-US" b="1" dirty="0" smtClean="0"/>
              <a:t>24 </a:t>
            </a:r>
            <a:r>
              <a:rPr lang="en-US" b="1" dirty="0"/>
              <a:t>hours prior to or 3 hours after severe sepsis presentation are acceptable.</a:t>
            </a:r>
            <a:r>
              <a:rPr lang="en-US" dirty="0"/>
              <a:t> </a:t>
            </a:r>
            <a:endParaRPr lang="en-US" dirty="0" smtClean="0"/>
          </a:p>
          <a:p>
            <a:r>
              <a:rPr lang="en-US" b="1" dirty="0" smtClean="0"/>
              <a:t>For </a:t>
            </a:r>
            <a:r>
              <a:rPr lang="en-US" b="1" dirty="0"/>
              <a:t>informational purposes </a:t>
            </a:r>
            <a:r>
              <a:rPr lang="en-US" b="1" dirty="0" smtClean="0"/>
              <a:t>antibiotics administered up </a:t>
            </a:r>
            <a:r>
              <a:rPr lang="en-US" b="1" dirty="0"/>
              <a:t>to 6 hours after Severe Sepsis Presentation Date/Time are being collected.</a:t>
            </a:r>
            <a:endParaRPr lang="en-US" dirty="0"/>
          </a:p>
          <a:p>
            <a:pPr marL="0" indent="0">
              <a:lnSpc>
                <a:spcPct val="110000"/>
              </a:lnSpc>
              <a:spcBef>
                <a:spcPts val="0"/>
              </a:spcBef>
              <a:buNone/>
            </a:pPr>
            <a:r>
              <a:rPr lang="en-US" b="1" dirty="0" smtClean="0"/>
              <a:t>    EXCEPTION</a:t>
            </a:r>
            <a:r>
              <a:rPr lang="en-US" b="1" dirty="0"/>
              <a:t>: </a:t>
            </a:r>
            <a:r>
              <a:rPr lang="en-US" b="1" dirty="0" smtClean="0"/>
              <a:t>If documentation indicates </a:t>
            </a:r>
            <a:r>
              <a:rPr lang="en-US" b="1" dirty="0"/>
              <a:t>IV access could </a:t>
            </a:r>
            <a:r>
              <a:rPr lang="en-US" b="1" dirty="0" smtClean="0"/>
              <a:t>not</a:t>
            </a:r>
          </a:p>
          <a:p>
            <a:pPr marL="0" indent="0">
              <a:lnSpc>
                <a:spcPct val="110000"/>
              </a:lnSpc>
              <a:spcBef>
                <a:spcPts val="0"/>
              </a:spcBef>
              <a:buNone/>
            </a:pPr>
            <a:r>
              <a:rPr lang="en-US" b="1" dirty="0" smtClean="0"/>
              <a:t>    be </a:t>
            </a:r>
            <a:r>
              <a:rPr lang="en-US" b="1" dirty="0"/>
              <a:t>established, antibiotics </a:t>
            </a:r>
            <a:r>
              <a:rPr lang="en-US" b="1" dirty="0" smtClean="0"/>
              <a:t>via </a:t>
            </a:r>
            <a:r>
              <a:rPr lang="en-US" b="1" dirty="0"/>
              <a:t>intramuscular (IM) or </a:t>
            </a:r>
            <a:endParaRPr lang="en-US" b="1" dirty="0" smtClean="0"/>
          </a:p>
          <a:p>
            <a:pPr marL="0" indent="0">
              <a:lnSpc>
                <a:spcPct val="110000"/>
              </a:lnSpc>
              <a:spcBef>
                <a:spcPts val="0"/>
              </a:spcBef>
              <a:buNone/>
            </a:pPr>
            <a:r>
              <a:rPr lang="en-US" b="1" dirty="0"/>
              <a:t> </a:t>
            </a:r>
            <a:r>
              <a:rPr lang="en-US" b="1" dirty="0" smtClean="0"/>
              <a:t>   intraosseous </a:t>
            </a:r>
            <a:r>
              <a:rPr lang="en-US" b="1" dirty="0"/>
              <a:t>(IO) started in </a:t>
            </a:r>
            <a:r>
              <a:rPr lang="en-US" b="1" dirty="0" smtClean="0"/>
              <a:t>timeframe are acceptable</a:t>
            </a:r>
            <a:endParaRPr lang="en-US" dirty="0"/>
          </a:p>
        </p:txBody>
      </p:sp>
    </p:spTree>
    <p:extLst>
      <p:ext uri="{BB962C8B-B14F-4D97-AF65-F5344CB8AC3E}">
        <p14:creationId xmlns:p14="http://schemas.microsoft.com/office/powerpoint/2010/main" val="34125547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Autofit/>
          </a:bodyPr>
          <a:lstStyle/>
          <a:p>
            <a:r>
              <a:rPr lang="en-US" sz="3600" b="1" dirty="0"/>
              <a:t>Q24 antibio</a:t>
            </a:r>
            <a:endParaRPr lang="en-US" sz="3600"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pPr marL="0" indent="0">
              <a:spcBef>
                <a:spcPts val="0"/>
              </a:spcBef>
              <a:buNone/>
            </a:pPr>
            <a:r>
              <a:rPr lang="en-US" b="1" dirty="0" smtClean="0"/>
              <a:t>ONLY ACCEPT:</a:t>
            </a:r>
          </a:p>
          <a:p>
            <a:pPr>
              <a:spcBef>
                <a:spcPts val="0"/>
              </a:spcBef>
            </a:pPr>
            <a:r>
              <a:rPr lang="en-US" b="1" dirty="0" smtClean="0"/>
              <a:t>Documentation demonstrating actual administration (</a:t>
            </a:r>
            <a:r>
              <a:rPr lang="en-US" dirty="0" smtClean="0"/>
              <a:t>antibiotic</a:t>
            </a:r>
            <a:r>
              <a:rPr lang="en-US" b="1" dirty="0" smtClean="0"/>
              <a:t> </a:t>
            </a:r>
            <a:r>
              <a:rPr lang="en-US" dirty="0" smtClean="0"/>
              <a:t>name, route, date, time</a:t>
            </a:r>
            <a:r>
              <a:rPr lang="en-US" b="1" dirty="0" smtClean="0"/>
              <a:t>)</a:t>
            </a:r>
          </a:p>
          <a:p>
            <a:pPr>
              <a:spcBef>
                <a:spcPts val="0"/>
              </a:spcBef>
            </a:pPr>
            <a:r>
              <a:rPr lang="en-US" dirty="0" smtClean="0"/>
              <a:t>Pre-hospital records may be used</a:t>
            </a:r>
          </a:p>
          <a:p>
            <a:pPr>
              <a:spcBef>
                <a:spcPts val="0"/>
              </a:spcBef>
            </a:pPr>
            <a:endParaRPr lang="en-US" dirty="0"/>
          </a:p>
          <a:p>
            <a:pPr marL="0" indent="0">
              <a:spcBef>
                <a:spcPts val="0"/>
              </a:spcBef>
              <a:buNone/>
            </a:pPr>
            <a:r>
              <a:rPr lang="en-US" b="1" dirty="0" smtClean="0"/>
              <a:t>NOT ACCEPTABLE:</a:t>
            </a:r>
          </a:p>
          <a:p>
            <a:pPr>
              <a:spcBef>
                <a:spcPts val="0"/>
              </a:spcBef>
            </a:pPr>
            <a:r>
              <a:rPr lang="en-US" dirty="0" smtClean="0"/>
              <a:t>Order without marked as “started” with date/time</a:t>
            </a:r>
          </a:p>
          <a:p>
            <a:pPr>
              <a:spcBef>
                <a:spcPts val="0"/>
              </a:spcBef>
            </a:pPr>
            <a:r>
              <a:rPr lang="en-US" dirty="0" smtClean="0"/>
              <a:t>Test doses </a:t>
            </a:r>
          </a:p>
          <a:p>
            <a:pPr>
              <a:spcBef>
                <a:spcPts val="0"/>
              </a:spcBef>
            </a:pPr>
            <a:r>
              <a:rPr lang="en-US" dirty="0" smtClean="0"/>
              <a:t>Documentation in sources that do not represent actual administration</a:t>
            </a:r>
          </a:p>
          <a:p>
            <a:pPr>
              <a:spcBef>
                <a:spcPts val="0"/>
              </a:spcBef>
            </a:pPr>
            <a:r>
              <a:rPr lang="en-US" dirty="0" smtClean="0"/>
              <a:t>Documentation in narrative note unless no other documentation</a:t>
            </a:r>
          </a:p>
          <a:p>
            <a:pPr>
              <a:spcBef>
                <a:spcPts val="0"/>
              </a:spcBef>
            </a:pPr>
            <a:r>
              <a:rPr lang="en-US" dirty="0" smtClean="0"/>
              <a:t>Documentation without all components (</a:t>
            </a:r>
            <a:r>
              <a:rPr lang="en-US" dirty="0"/>
              <a:t>name, route, date, </a:t>
            </a:r>
            <a:r>
              <a:rPr lang="en-US" dirty="0" smtClean="0"/>
              <a:t>time)</a:t>
            </a:r>
          </a:p>
          <a:p>
            <a:pPr>
              <a:spcBef>
                <a:spcPts val="0"/>
              </a:spcBef>
            </a:pPr>
            <a:endParaRPr lang="en-US" dirty="0"/>
          </a:p>
        </p:txBody>
      </p:sp>
    </p:spTree>
    <p:extLst>
      <p:ext uri="{BB962C8B-B14F-4D97-AF65-F5344CB8AC3E}">
        <p14:creationId xmlns:p14="http://schemas.microsoft.com/office/powerpoint/2010/main" val="2982928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Q25 </a:t>
            </a:r>
            <a:r>
              <a:rPr lang="en-US" sz="3600" b="1" dirty="0" err="1" smtClean="0"/>
              <a:t>bioname</a:t>
            </a:r>
            <a:r>
              <a:rPr lang="en-US" sz="3600" b="1" dirty="0" smtClean="0"/>
              <a:t> / </a:t>
            </a:r>
            <a:r>
              <a:rPr lang="en-US" sz="3600" b="1" dirty="0" err="1" smtClean="0"/>
              <a:t>biodate</a:t>
            </a:r>
            <a:r>
              <a:rPr lang="en-US" sz="3600" b="1" dirty="0" smtClean="0"/>
              <a:t> / </a:t>
            </a:r>
            <a:r>
              <a:rPr lang="en-US" sz="3600" b="1" dirty="0" err="1" smtClean="0"/>
              <a:t>biotime</a:t>
            </a:r>
            <a:endParaRPr lang="en-US" sz="3600" dirty="0"/>
          </a:p>
        </p:txBody>
      </p:sp>
      <p:sp>
        <p:nvSpPr>
          <p:cNvPr id="3" name="Content Placeholder 2"/>
          <p:cNvSpPr>
            <a:spLocks noGrp="1"/>
          </p:cNvSpPr>
          <p:nvPr>
            <p:ph idx="1"/>
          </p:nvPr>
        </p:nvSpPr>
        <p:spPr>
          <a:xfrm>
            <a:off x="381000" y="838200"/>
            <a:ext cx="8534400" cy="5287963"/>
          </a:xfrm>
        </p:spPr>
        <p:txBody>
          <a:bodyPr>
            <a:normAutofit/>
          </a:bodyPr>
          <a:lstStyle/>
          <a:p>
            <a:pPr marL="0" indent="0">
              <a:spcBef>
                <a:spcPts val="0"/>
              </a:spcBef>
              <a:buNone/>
            </a:pPr>
            <a:r>
              <a:rPr lang="en-US" b="1" dirty="0" smtClean="0"/>
              <a:t>Beginning with </a:t>
            </a:r>
            <a:r>
              <a:rPr lang="en-US" b="1" u="sng" dirty="0" smtClean="0"/>
              <a:t>first</a:t>
            </a:r>
            <a:r>
              <a:rPr lang="en-US" b="1" dirty="0" smtClean="0"/>
              <a:t> antibiotic administered, </a:t>
            </a:r>
            <a:r>
              <a:rPr lang="en-US" b="1" dirty="0"/>
              <a:t>enter </a:t>
            </a:r>
            <a:r>
              <a:rPr lang="en-US" b="1" dirty="0" smtClean="0"/>
              <a:t>name, date and time of administration for each antibiotic given </a:t>
            </a:r>
            <a:r>
              <a:rPr lang="en-US" b="1" dirty="0"/>
              <a:t>intravenously (IV</a:t>
            </a:r>
            <a:r>
              <a:rPr lang="en-US" b="1" dirty="0" smtClean="0"/>
              <a:t>).</a:t>
            </a:r>
          </a:p>
          <a:p>
            <a:r>
              <a:rPr lang="en-US" dirty="0"/>
              <a:t>For informational purposes dates/times up to 6 hours after severe sepsis date/time are being </a:t>
            </a:r>
            <a:r>
              <a:rPr lang="en-US" dirty="0" smtClean="0"/>
              <a:t>collected</a:t>
            </a:r>
          </a:p>
          <a:p>
            <a:r>
              <a:rPr lang="en-US" dirty="0" smtClean="0"/>
              <a:t>Only </a:t>
            </a:r>
            <a:r>
              <a:rPr lang="en-US" dirty="0"/>
              <a:t>IV </a:t>
            </a:r>
            <a:r>
              <a:rPr lang="en-US" dirty="0" smtClean="0"/>
              <a:t>antibiotic(s) </a:t>
            </a:r>
            <a:r>
              <a:rPr lang="en-US" dirty="0"/>
              <a:t>administered </a:t>
            </a:r>
            <a:r>
              <a:rPr lang="en-US" dirty="0" smtClean="0">
                <a:solidFill>
                  <a:srgbClr val="FF0000"/>
                </a:solidFill>
              </a:rPr>
              <a:t>24 </a:t>
            </a:r>
            <a:r>
              <a:rPr lang="en-US" dirty="0">
                <a:solidFill>
                  <a:srgbClr val="FF0000"/>
                </a:solidFill>
              </a:rPr>
              <a:t>hours prior to or 3 hours after</a:t>
            </a:r>
            <a:r>
              <a:rPr lang="en-US" dirty="0"/>
              <a:t> severe sepsis presentation </a:t>
            </a:r>
            <a:r>
              <a:rPr lang="en-US" dirty="0" smtClean="0"/>
              <a:t>are </a:t>
            </a:r>
            <a:r>
              <a:rPr lang="en-US" dirty="0"/>
              <a:t>acceptable. </a:t>
            </a:r>
            <a:endParaRPr lang="en-US" dirty="0" smtClean="0"/>
          </a:p>
          <a:p>
            <a:pPr marL="400050" lvl="1" indent="0">
              <a:buNone/>
            </a:pPr>
            <a:r>
              <a:rPr lang="en-US" b="1" dirty="0" smtClean="0"/>
              <a:t>EXCEPTION: If documentation indicates </a:t>
            </a:r>
            <a:r>
              <a:rPr lang="en-US" b="1" dirty="0"/>
              <a:t>IV access </a:t>
            </a:r>
            <a:r>
              <a:rPr lang="en-US" b="1" dirty="0" smtClean="0"/>
              <a:t>could </a:t>
            </a:r>
            <a:r>
              <a:rPr lang="en-US" b="1" dirty="0"/>
              <a:t>not be established, antibiotics </a:t>
            </a:r>
            <a:r>
              <a:rPr lang="en-US" b="1" dirty="0" smtClean="0"/>
              <a:t>via </a:t>
            </a:r>
            <a:r>
              <a:rPr lang="en-US" b="1" dirty="0"/>
              <a:t>intramuscular </a:t>
            </a:r>
            <a:r>
              <a:rPr lang="en-US" b="1" dirty="0" smtClean="0"/>
              <a:t>(</a:t>
            </a:r>
            <a:r>
              <a:rPr lang="en-US" b="1" dirty="0"/>
              <a:t>IM) or intraosseous (IO) </a:t>
            </a:r>
            <a:r>
              <a:rPr lang="en-US" b="1" dirty="0" smtClean="0"/>
              <a:t>in timeframe are </a:t>
            </a:r>
            <a:r>
              <a:rPr lang="en-US" b="1" dirty="0"/>
              <a:t>acceptable</a:t>
            </a:r>
            <a:r>
              <a:rPr lang="en-US" dirty="0"/>
              <a:t>.</a:t>
            </a:r>
            <a:r>
              <a:rPr lang="en-US" b="1" dirty="0"/>
              <a:t> </a:t>
            </a:r>
            <a:endParaRPr lang="en-US" b="1" dirty="0" smtClean="0"/>
          </a:p>
          <a:p>
            <a:pPr>
              <a:spcBef>
                <a:spcPts val="0"/>
              </a:spcBef>
            </a:pPr>
            <a:r>
              <a:rPr lang="en-US" dirty="0" smtClean="0"/>
              <a:t>Other guidelines same as antibio</a:t>
            </a:r>
            <a:endParaRPr lang="en-US" dirty="0"/>
          </a:p>
          <a:p>
            <a:pPr marL="0" indent="0">
              <a:spcBef>
                <a:spcPts val="0"/>
              </a:spcBef>
              <a:buNone/>
            </a:pPr>
            <a:endParaRPr lang="en-US" dirty="0"/>
          </a:p>
        </p:txBody>
      </p:sp>
    </p:spTree>
    <p:extLst>
      <p:ext uri="{BB962C8B-B14F-4D97-AF65-F5344CB8AC3E}">
        <p14:creationId xmlns:p14="http://schemas.microsoft.com/office/powerpoint/2010/main" val="30914962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74638"/>
            <a:ext cx="8229600" cy="685799"/>
          </a:xfrm>
        </p:spPr>
        <p:txBody>
          <a:bodyPr>
            <a:normAutofit/>
          </a:bodyPr>
          <a:lstStyle/>
          <a:p>
            <a:r>
              <a:rPr lang="en-US" sz="3600" b="1" dirty="0" smtClean="0"/>
              <a:t>Q24 antibio</a:t>
            </a:r>
            <a:endParaRPr lang="en-US" sz="3600" b="1" dirty="0"/>
          </a:p>
        </p:txBody>
      </p:sp>
      <p:pic>
        <p:nvPicPr>
          <p:cNvPr id="7" name="Content Placeholder 3"/>
          <p:cNvPicPr>
            <a:picLocks noGrp="1" noChangeAspect="1"/>
          </p:cNvPicPr>
          <p:nvPr>
            <p:ph idx="1"/>
          </p:nvPr>
        </p:nvPicPr>
        <p:blipFill>
          <a:blip r:embed="rId2"/>
          <a:stretch>
            <a:fillRect/>
          </a:stretch>
        </p:blipFill>
        <p:spPr>
          <a:xfrm>
            <a:off x="838200" y="1447800"/>
            <a:ext cx="6705600" cy="1754909"/>
          </a:xfrm>
          <a:prstGeom prst="rect">
            <a:avLst/>
          </a:prstGeom>
        </p:spPr>
      </p:pic>
      <p:sp>
        <p:nvSpPr>
          <p:cNvPr id="3" name="TextBox 2"/>
          <p:cNvSpPr txBox="1"/>
          <p:nvPr/>
        </p:nvSpPr>
        <p:spPr>
          <a:xfrm>
            <a:off x="2286000" y="3719380"/>
            <a:ext cx="4495800" cy="369332"/>
          </a:xfrm>
          <a:prstGeom prst="rect">
            <a:avLst/>
          </a:prstGeom>
          <a:noFill/>
        </p:spPr>
        <p:txBody>
          <a:bodyPr wrap="square" rtlCol="0">
            <a:spAutoFit/>
          </a:bodyPr>
          <a:lstStyle/>
          <a:p>
            <a:r>
              <a:rPr lang="en-US" dirty="0" smtClean="0"/>
              <a:t>Entering “1” – will enable Antibiotics tab</a:t>
            </a:r>
            <a:endParaRPr lang="en-US" dirty="0"/>
          </a:p>
        </p:txBody>
      </p:sp>
      <p:cxnSp>
        <p:nvCxnSpPr>
          <p:cNvPr id="6" name="Straight Arrow Connector 5"/>
          <p:cNvCxnSpPr/>
          <p:nvPr/>
        </p:nvCxnSpPr>
        <p:spPr>
          <a:xfrm flipV="1">
            <a:off x="6019800" y="3024049"/>
            <a:ext cx="990600" cy="7859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1802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b="1" dirty="0" smtClean="0"/>
              <a:t>SEP-1</a:t>
            </a:r>
            <a:r>
              <a:rPr lang="en-US" dirty="0" smtClean="0"/>
              <a:t> </a:t>
            </a:r>
            <a:r>
              <a:rPr lang="en-US" sz="4000" dirty="0" smtClean="0"/>
              <a:t>(cont.)</a:t>
            </a:r>
            <a:endParaRPr lang="en-US" sz="4000" dirty="0"/>
          </a:p>
        </p:txBody>
      </p:sp>
      <p:sp>
        <p:nvSpPr>
          <p:cNvPr id="3" name="Content Placeholder 2"/>
          <p:cNvSpPr>
            <a:spLocks noGrp="1"/>
          </p:cNvSpPr>
          <p:nvPr>
            <p:ph idx="1"/>
          </p:nvPr>
        </p:nvSpPr>
        <p:spPr>
          <a:xfrm>
            <a:off x="457200" y="762000"/>
            <a:ext cx="8382000" cy="5364163"/>
          </a:xfrm>
        </p:spPr>
        <p:txBody>
          <a:bodyPr>
            <a:normAutofit/>
          </a:bodyPr>
          <a:lstStyle/>
          <a:p>
            <a:pPr marL="0" indent="0">
              <a:buNone/>
            </a:pPr>
            <a:r>
              <a:rPr lang="en-US" b="1" dirty="0"/>
              <a:t>AND</a:t>
            </a:r>
            <a:r>
              <a:rPr lang="en-US" dirty="0"/>
              <a:t> within </a:t>
            </a:r>
            <a:r>
              <a:rPr lang="en-US" dirty="0">
                <a:solidFill>
                  <a:srgbClr val="FF0000"/>
                </a:solidFill>
              </a:rPr>
              <a:t>three</a:t>
            </a:r>
            <a:r>
              <a:rPr lang="en-US" dirty="0"/>
              <a:t> hours of initial </a:t>
            </a:r>
            <a:r>
              <a:rPr lang="en-US" dirty="0" smtClean="0"/>
              <a:t>hypotension </a:t>
            </a:r>
            <a:r>
              <a:rPr lang="en-US" b="1" dirty="0" smtClean="0"/>
              <a:t>OR </a:t>
            </a:r>
            <a:r>
              <a:rPr lang="en-US" dirty="0" smtClean="0"/>
              <a:t>septic shock</a:t>
            </a:r>
          </a:p>
          <a:p>
            <a:r>
              <a:rPr lang="en-US" dirty="0" smtClean="0"/>
              <a:t>Resuscitation with 30 mL/kg crystalloid fluids</a:t>
            </a:r>
          </a:p>
          <a:p>
            <a:pPr marL="0" indent="0">
              <a:buNone/>
            </a:pPr>
            <a:r>
              <a:rPr lang="en-US" b="1" dirty="0" smtClean="0"/>
              <a:t>AND</a:t>
            </a:r>
            <a:r>
              <a:rPr lang="en-US" dirty="0" smtClean="0"/>
              <a:t> within </a:t>
            </a:r>
            <a:r>
              <a:rPr lang="en-US" dirty="0" smtClean="0">
                <a:solidFill>
                  <a:srgbClr val="FF0000"/>
                </a:solidFill>
              </a:rPr>
              <a:t>six</a:t>
            </a:r>
            <a:r>
              <a:rPr lang="en-US" dirty="0" smtClean="0"/>
              <a:t> hours of septic shock presentation, ONLY if hypotension persists after fluid administration:</a:t>
            </a:r>
          </a:p>
          <a:p>
            <a:r>
              <a:rPr lang="en-US" dirty="0" smtClean="0"/>
              <a:t>Vasopressors are administered</a:t>
            </a:r>
          </a:p>
          <a:p>
            <a:pPr marL="0" indent="0">
              <a:buNone/>
            </a:pPr>
            <a:r>
              <a:rPr lang="en-US" b="1" dirty="0" smtClean="0"/>
              <a:t>AND</a:t>
            </a:r>
            <a:r>
              <a:rPr lang="en-US" dirty="0" smtClean="0"/>
              <a:t> within </a:t>
            </a:r>
            <a:r>
              <a:rPr lang="en-US" dirty="0" smtClean="0">
                <a:solidFill>
                  <a:srgbClr val="FF0000"/>
                </a:solidFill>
              </a:rPr>
              <a:t>six</a:t>
            </a:r>
            <a:r>
              <a:rPr lang="en-US" dirty="0" smtClean="0"/>
              <a:t> hours of septic shock presentation, if hypotension persists after fluid administration or initial lactate &gt;= 4 mmol/L</a:t>
            </a:r>
          </a:p>
          <a:p>
            <a:r>
              <a:rPr lang="en-US" dirty="0" smtClean="0"/>
              <a:t>Repeat volume status and tissue perfusion assessment is performed</a:t>
            </a:r>
            <a:endParaRPr lang="en-US" dirty="0"/>
          </a:p>
        </p:txBody>
      </p:sp>
    </p:spTree>
    <p:extLst>
      <p:ext uri="{BB962C8B-B14F-4D97-AF65-F5344CB8AC3E}">
        <p14:creationId xmlns:p14="http://schemas.microsoft.com/office/powerpoint/2010/main" val="11481579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52400"/>
            <a:ext cx="8229600" cy="762000"/>
          </a:xfrm>
        </p:spPr>
        <p:txBody>
          <a:bodyPr>
            <a:normAutofit/>
          </a:bodyPr>
          <a:lstStyle/>
          <a:p>
            <a:r>
              <a:rPr lang="en-US" sz="3600" b="1" dirty="0" smtClean="0"/>
              <a:t>Q25 </a:t>
            </a:r>
            <a:r>
              <a:rPr lang="en-US" sz="3600" b="1" dirty="0" err="1" smtClean="0"/>
              <a:t>bioname</a:t>
            </a:r>
            <a:r>
              <a:rPr lang="en-US" sz="3600" b="1" dirty="0" smtClean="0"/>
              <a:t> / </a:t>
            </a:r>
            <a:r>
              <a:rPr lang="en-US" sz="3600" b="1" dirty="0" err="1" smtClean="0"/>
              <a:t>biodate</a:t>
            </a:r>
            <a:r>
              <a:rPr lang="en-US" sz="3600" b="1" dirty="0" smtClean="0"/>
              <a:t> / </a:t>
            </a:r>
            <a:r>
              <a:rPr lang="en-US" sz="3600" b="1" dirty="0" err="1" smtClean="0"/>
              <a:t>biotime</a:t>
            </a:r>
            <a:endParaRPr lang="en-US" sz="3600" b="1" dirty="0"/>
          </a:p>
        </p:txBody>
      </p:sp>
      <p:sp>
        <p:nvSpPr>
          <p:cNvPr id="12" name="TextBox 11"/>
          <p:cNvSpPr txBox="1"/>
          <p:nvPr/>
        </p:nvSpPr>
        <p:spPr>
          <a:xfrm>
            <a:off x="7490313" y="4324350"/>
            <a:ext cx="1371600" cy="923330"/>
          </a:xfrm>
          <a:prstGeom prst="rect">
            <a:avLst/>
          </a:prstGeom>
          <a:noFill/>
        </p:spPr>
        <p:txBody>
          <a:bodyPr wrap="square" rtlCol="0">
            <a:spAutoFit/>
          </a:bodyPr>
          <a:lstStyle/>
          <a:p>
            <a:pPr algn="ctr"/>
            <a:r>
              <a:rPr lang="en-US" b="1" dirty="0" smtClean="0">
                <a:solidFill>
                  <a:srgbClr val="FF0000"/>
                </a:solidFill>
              </a:rPr>
              <a:t>Drop Down</a:t>
            </a:r>
          </a:p>
          <a:p>
            <a:pPr algn="ctr"/>
            <a:r>
              <a:rPr lang="en-US" b="1" dirty="0" smtClean="0">
                <a:solidFill>
                  <a:srgbClr val="FF0000"/>
                </a:solidFill>
              </a:rPr>
              <a:t>Menu for antibiotics</a:t>
            </a:r>
            <a:endParaRPr lang="en-US" b="1" dirty="0">
              <a:solidFill>
                <a:srgbClr val="FF0000"/>
              </a:solidFill>
            </a:endParaRPr>
          </a:p>
        </p:txBody>
      </p:sp>
      <p:sp>
        <p:nvSpPr>
          <p:cNvPr id="16" name="TextBox 15"/>
          <p:cNvSpPr txBox="1"/>
          <p:nvPr/>
        </p:nvSpPr>
        <p:spPr>
          <a:xfrm>
            <a:off x="7661031" y="2273544"/>
            <a:ext cx="1295400" cy="646331"/>
          </a:xfrm>
          <a:prstGeom prst="rect">
            <a:avLst/>
          </a:prstGeom>
          <a:noFill/>
        </p:spPr>
        <p:txBody>
          <a:bodyPr wrap="square" rtlCol="0">
            <a:spAutoFit/>
          </a:bodyPr>
          <a:lstStyle/>
          <a:p>
            <a:pPr algn="ctr"/>
            <a:r>
              <a:rPr lang="en-US" b="1" dirty="0" smtClean="0">
                <a:solidFill>
                  <a:srgbClr val="FF0000"/>
                </a:solidFill>
              </a:rPr>
              <a:t>Antibiotic</a:t>
            </a:r>
          </a:p>
          <a:p>
            <a:pPr algn="ctr"/>
            <a:r>
              <a:rPr lang="en-US" b="1" dirty="0" smtClean="0">
                <a:solidFill>
                  <a:srgbClr val="FF0000"/>
                </a:solidFill>
              </a:rPr>
              <a:t>Tables</a:t>
            </a:r>
            <a:endParaRPr lang="en-US" b="1" dirty="0">
              <a:solidFill>
                <a:srgbClr val="FF0000"/>
              </a:solidFill>
            </a:endParaRPr>
          </a:p>
        </p:txBody>
      </p:sp>
      <p:pic>
        <p:nvPicPr>
          <p:cNvPr id="3" name="Picture 2"/>
          <p:cNvPicPr>
            <a:picLocks noChangeAspect="1"/>
          </p:cNvPicPr>
          <p:nvPr/>
        </p:nvPicPr>
        <p:blipFill>
          <a:blip r:embed="rId2"/>
          <a:stretch>
            <a:fillRect/>
          </a:stretch>
        </p:blipFill>
        <p:spPr>
          <a:xfrm>
            <a:off x="430823" y="1752600"/>
            <a:ext cx="7000875" cy="2571750"/>
          </a:xfrm>
          <a:prstGeom prst="rect">
            <a:avLst/>
          </a:prstGeom>
        </p:spPr>
      </p:pic>
      <p:cxnSp>
        <p:nvCxnSpPr>
          <p:cNvPr id="6" name="Straight Arrow Connector 5"/>
          <p:cNvCxnSpPr/>
          <p:nvPr/>
        </p:nvCxnSpPr>
        <p:spPr>
          <a:xfrm flipH="1" flipV="1">
            <a:off x="6172200" y="3111744"/>
            <a:ext cx="1524000" cy="12126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200900" y="2046507"/>
            <a:ext cx="571500" cy="4189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0" y="4876800"/>
            <a:ext cx="5562600" cy="646331"/>
          </a:xfrm>
          <a:prstGeom prst="rect">
            <a:avLst/>
          </a:prstGeom>
          <a:noFill/>
        </p:spPr>
        <p:txBody>
          <a:bodyPr wrap="square" rtlCol="0">
            <a:spAutoFit/>
          </a:bodyPr>
          <a:lstStyle/>
          <a:p>
            <a:r>
              <a:rPr lang="en-US" b="1" dirty="0" smtClean="0">
                <a:solidFill>
                  <a:srgbClr val="FF0000"/>
                </a:solidFill>
              </a:rPr>
              <a:t>Timeframe – 24 hours before severe sepsis date/time to 3 hours after</a:t>
            </a:r>
            <a:endParaRPr lang="en-US" b="1" dirty="0">
              <a:solidFill>
                <a:srgbClr val="FF0000"/>
              </a:solidFill>
            </a:endParaRPr>
          </a:p>
        </p:txBody>
      </p:sp>
    </p:spTree>
    <p:extLst>
      <p:ext uri="{BB962C8B-B14F-4D97-AF65-F5344CB8AC3E}">
        <p14:creationId xmlns:p14="http://schemas.microsoft.com/office/powerpoint/2010/main" val="235018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39762"/>
          </a:xfrm>
        </p:spPr>
        <p:txBody>
          <a:bodyPr>
            <a:normAutofit fontScale="90000"/>
          </a:bodyPr>
          <a:lstStyle/>
          <a:p>
            <a:r>
              <a:rPr lang="en-US" b="1" dirty="0"/>
              <a:t>Q25 </a:t>
            </a:r>
            <a:r>
              <a:rPr lang="en-US" b="1" dirty="0" err="1"/>
              <a:t>bioname</a:t>
            </a:r>
            <a:r>
              <a:rPr lang="en-US" b="1" dirty="0"/>
              <a:t> / </a:t>
            </a:r>
            <a:r>
              <a:rPr lang="en-US" b="1" dirty="0" err="1"/>
              <a:t>biodate</a:t>
            </a:r>
            <a:r>
              <a:rPr lang="en-US" b="1" dirty="0"/>
              <a:t> / </a:t>
            </a:r>
            <a:r>
              <a:rPr lang="en-US" b="1" dirty="0" err="1" smtClean="0"/>
              <a:t>biotime</a:t>
            </a:r>
            <a:endParaRPr lang="en-US" dirty="0"/>
          </a:p>
        </p:txBody>
      </p:sp>
      <p:sp>
        <p:nvSpPr>
          <p:cNvPr id="6" name="TextBox 5"/>
          <p:cNvSpPr txBox="1"/>
          <p:nvPr/>
        </p:nvSpPr>
        <p:spPr>
          <a:xfrm>
            <a:off x="7772400" y="3048000"/>
            <a:ext cx="1143000" cy="923330"/>
          </a:xfrm>
          <a:prstGeom prst="rect">
            <a:avLst/>
          </a:prstGeom>
          <a:noFill/>
        </p:spPr>
        <p:txBody>
          <a:bodyPr wrap="square" rtlCol="0">
            <a:spAutoFit/>
          </a:bodyPr>
          <a:lstStyle/>
          <a:p>
            <a:pPr algn="ctr"/>
            <a:r>
              <a:rPr lang="en-US" b="1" dirty="0" smtClean="0">
                <a:solidFill>
                  <a:srgbClr val="FF0000"/>
                </a:solidFill>
              </a:rPr>
              <a:t>Scroll to find antibiotic</a:t>
            </a:r>
            <a:endParaRPr lang="en-US" b="1" dirty="0">
              <a:solidFill>
                <a:srgbClr val="FF0000"/>
              </a:solidFill>
            </a:endParaRPr>
          </a:p>
        </p:txBody>
      </p:sp>
      <p:pic>
        <p:nvPicPr>
          <p:cNvPr id="4" name="Picture 3"/>
          <p:cNvPicPr>
            <a:picLocks noChangeAspect="1"/>
          </p:cNvPicPr>
          <p:nvPr/>
        </p:nvPicPr>
        <p:blipFill>
          <a:blip r:embed="rId2"/>
          <a:stretch>
            <a:fillRect/>
          </a:stretch>
        </p:blipFill>
        <p:spPr>
          <a:xfrm>
            <a:off x="533400" y="1219200"/>
            <a:ext cx="7048500" cy="3543300"/>
          </a:xfrm>
          <a:prstGeom prst="rect">
            <a:avLst/>
          </a:prstGeom>
        </p:spPr>
      </p:pic>
      <p:cxnSp>
        <p:nvCxnSpPr>
          <p:cNvPr id="5" name="Straight Arrow Connector 4"/>
          <p:cNvCxnSpPr/>
          <p:nvPr/>
        </p:nvCxnSpPr>
        <p:spPr>
          <a:xfrm flipH="1" flipV="1">
            <a:off x="6324600" y="2590800"/>
            <a:ext cx="1600200" cy="762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715000" y="882134"/>
            <a:ext cx="3276600" cy="369332"/>
          </a:xfrm>
          <a:prstGeom prst="rect">
            <a:avLst/>
          </a:prstGeom>
          <a:noFill/>
        </p:spPr>
        <p:txBody>
          <a:bodyPr wrap="square" rtlCol="0">
            <a:spAutoFit/>
          </a:bodyPr>
          <a:lstStyle/>
          <a:p>
            <a:r>
              <a:rPr lang="en-US" b="1" dirty="0" smtClean="0">
                <a:solidFill>
                  <a:srgbClr val="FF0000"/>
                </a:solidFill>
              </a:rPr>
              <a:t>Enter </a:t>
            </a:r>
            <a:r>
              <a:rPr lang="en-US" b="1" u="sng" dirty="0" smtClean="0">
                <a:solidFill>
                  <a:srgbClr val="FF0000"/>
                </a:solidFill>
              </a:rPr>
              <a:t>earliest </a:t>
            </a:r>
            <a:r>
              <a:rPr lang="en-US" b="1" dirty="0" smtClean="0">
                <a:solidFill>
                  <a:srgbClr val="FF0000"/>
                </a:solidFill>
              </a:rPr>
              <a:t>date/time for each</a:t>
            </a:r>
            <a:endParaRPr lang="en-US" b="1" dirty="0">
              <a:solidFill>
                <a:srgbClr val="FF0000"/>
              </a:solidFill>
            </a:endParaRPr>
          </a:p>
        </p:txBody>
      </p:sp>
      <p:cxnSp>
        <p:nvCxnSpPr>
          <p:cNvPr id="10" name="Straight Arrow Connector 9"/>
          <p:cNvCxnSpPr/>
          <p:nvPr/>
        </p:nvCxnSpPr>
        <p:spPr>
          <a:xfrm flipH="1">
            <a:off x="7282962" y="1251466"/>
            <a:ext cx="1060938" cy="5721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8251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Sample Documentation</a:t>
            </a:r>
            <a:endParaRPr lang="en-US" sz="3600" b="1" dirty="0"/>
          </a:p>
        </p:txBody>
      </p:sp>
      <p:pic>
        <p:nvPicPr>
          <p:cNvPr id="4" name="Content Placeholder 3"/>
          <p:cNvPicPr>
            <a:picLocks noGrp="1"/>
          </p:cNvPicPr>
          <p:nvPr>
            <p:ph idx="1"/>
          </p:nvPr>
        </p:nvPicPr>
        <p:blipFill>
          <a:blip r:embed="rId2"/>
          <a:stretch>
            <a:fillRect/>
          </a:stretch>
        </p:blipFill>
        <p:spPr>
          <a:xfrm>
            <a:off x="1905000" y="762000"/>
            <a:ext cx="4495800" cy="5364163"/>
          </a:xfrm>
          <a:prstGeom prst="rect">
            <a:avLst/>
          </a:prstGeom>
        </p:spPr>
      </p:pic>
      <p:sp>
        <p:nvSpPr>
          <p:cNvPr id="3" name="Oval 2"/>
          <p:cNvSpPr/>
          <p:nvPr/>
        </p:nvSpPr>
        <p:spPr>
          <a:xfrm>
            <a:off x="3048000" y="1524000"/>
            <a:ext cx="990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124200" y="3388824"/>
            <a:ext cx="13716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905000" y="20574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05000" y="24384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05000" y="39624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905000" y="41910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905000" y="33528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84485" y="4953000"/>
            <a:ext cx="381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2173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t>Q26 </a:t>
            </a:r>
            <a:r>
              <a:rPr lang="en-US" sz="3600" b="1" dirty="0" err="1"/>
              <a:t>antisel</a:t>
            </a:r>
            <a:endParaRPr lang="en-US" sz="3600" dirty="0"/>
          </a:p>
        </p:txBody>
      </p:sp>
      <p:sp>
        <p:nvSpPr>
          <p:cNvPr id="3" name="Content Placeholder 2"/>
          <p:cNvSpPr>
            <a:spLocks noGrp="1"/>
          </p:cNvSpPr>
          <p:nvPr>
            <p:ph idx="1"/>
          </p:nvPr>
        </p:nvSpPr>
        <p:spPr>
          <a:xfrm>
            <a:off x="457200" y="990600"/>
            <a:ext cx="8382000" cy="5135563"/>
          </a:xfrm>
        </p:spPr>
        <p:txBody>
          <a:bodyPr/>
          <a:lstStyle/>
          <a:p>
            <a:r>
              <a:rPr lang="en-US" dirty="0" smtClean="0"/>
              <a:t>Intent is to determine if antibiotic (</a:t>
            </a:r>
            <a:r>
              <a:rPr lang="en-US" dirty="0" err="1" smtClean="0"/>
              <a:t>bioname</a:t>
            </a:r>
            <a:r>
              <a:rPr lang="en-US" dirty="0" smtClean="0"/>
              <a:t>) given is consistent with antibiotic selection guidelines and given within 3 hours after severe sepsis date and time.</a:t>
            </a:r>
          </a:p>
          <a:p>
            <a:r>
              <a:rPr lang="en-US" dirty="0" smtClean="0"/>
              <a:t>Guidelines based on “Monotherapy” (Table 5.0)or “Combination Therapy” (Table 5.1) Tables</a:t>
            </a:r>
          </a:p>
          <a:p>
            <a:r>
              <a:rPr lang="en-US" dirty="0" smtClean="0"/>
              <a:t>Will be auto-filled as “1” if one antibiotic is on Table 5.0 and given in timeframe </a:t>
            </a:r>
            <a:r>
              <a:rPr lang="en-US" b="1" dirty="0" smtClean="0">
                <a:solidFill>
                  <a:srgbClr val="FF0000"/>
                </a:solidFill>
              </a:rPr>
              <a:t>OR</a:t>
            </a:r>
          </a:p>
          <a:p>
            <a:r>
              <a:rPr lang="en-US" dirty="0" smtClean="0"/>
              <a:t>If no antibiotic on Table 5.0, but one from Table 5.1, Column A </a:t>
            </a:r>
            <a:r>
              <a:rPr lang="en-US" b="1" dirty="0" smtClean="0"/>
              <a:t>AND </a:t>
            </a:r>
            <a:r>
              <a:rPr lang="en-US" dirty="0" smtClean="0"/>
              <a:t>one from Column B given in timeframe</a:t>
            </a:r>
          </a:p>
          <a:p>
            <a:r>
              <a:rPr lang="en-US" dirty="0" smtClean="0"/>
              <a:t>Otherwise it will be auto-filled as “2”</a:t>
            </a:r>
            <a:endParaRPr lang="en-US" dirty="0"/>
          </a:p>
        </p:txBody>
      </p:sp>
    </p:spTree>
    <p:extLst>
      <p:ext uri="{BB962C8B-B14F-4D97-AF65-F5344CB8AC3E}">
        <p14:creationId xmlns:p14="http://schemas.microsoft.com/office/powerpoint/2010/main" val="25601260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a:bodyPr>
          <a:lstStyle/>
          <a:p>
            <a:r>
              <a:rPr lang="en-US" sz="3600" b="1" dirty="0" smtClean="0"/>
              <a:t>TJC Appendix C Table 5.0</a:t>
            </a:r>
            <a:endParaRPr lang="en-US" sz="36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9781606"/>
              </p:ext>
            </p:extLst>
          </p:nvPr>
        </p:nvGraphicFramePr>
        <p:xfrm>
          <a:off x="2819400" y="756138"/>
          <a:ext cx="3810000" cy="5348070"/>
        </p:xfrm>
        <a:graphic>
          <a:graphicData uri="http://schemas.openxmlformats.org/drawingml/2006/table">
            <a:tbl>
              <a:tblPr firstRow="1" bandRow="1">
                <a:tableStyleId>{5C22544A-7EE6-4342-B048-85BDC9FD1C3A}</a:tableStyleId>
              </a:tblPr>
              <a:tblGrid>
                <a:gridCol w="1905000"/>
                <a:gridCol w="1905000"/>
              </a:tblGrid>
              <a:tr h="351692">
                <a:tc>
                  <a:txBody>
                    <a:bodyPr/>
                    <a:lstStyle/>
                    <a:p>
                      <a:pPr algn="ctr"/>
                      <a:r>
                        <a:rPr lang="en-US" sz="1800" dirty="0" smtClean="0">
                          <a:solidFill>
                            <a:schemeClr val="tx1"/>
                          </a:solidFill>
                        </a:rPr>
                        <a:t>Generic</a:t>
                      </a:r>
                      <a:endParaRPr lang="en-US" sz="1800" dirty="0">
                        <a:solidFill>
                          <a:schemeClr val="tx1"/>
                        </a:solidFill>
                      </a:endParaRPr>
                    </a:p>
                  </a:txBody>
                  <a:tcPr/>
                </a:tc>
                <a:tc>
                  <a:txBody>
                    <a:bodyPr/>
                    <a:lstStyle/>
                    <a:p>
                      <a:pPr algn="ctr"/>
                      <a:r>
                        <a:rPr lang="en-US" sz="1800" dirty="0" smtClean="0">
                          <a:solidFill>
                            <a:schemeClr val="tx1"/>
                          </a:solidFill>
                        </a:rPr>
                        <a:t>Brand</a:t>
                      </a:r>
                      <a:endParaRPr lang="en-US" sz="1800" dirty="0">
                        <a:solidFill>
                          <a:schemeClr val="tx1"/>
                        </a:solidFill>
                      </a:endParaRPr>
                    </a:p>
                  </a:txBody>
                  <a:tcPr/>
                </a:tc>
              </a:tr>
              <a:tr h="332154">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Moxifloxacin</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Avelox</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Ceftazidime</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/avibactam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Avycaz</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Ceftriaxone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Ceftriaxone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Cefotaxime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Claforan</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Doripenem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Doribax</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Ceftazidime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Fortaz</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Ertapenem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Invanz</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Levofloxacin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Levaquin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Cefepime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Maxipime</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Meropenem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Merrem</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Imipenem/Cilastatin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Primaxin</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Ceftaroline fosamil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Teflaro</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Ampicillin/sulbactam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Unasyn</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Ceftolozane/tazobactam </a:t>
                      </a:r>
                      <a:endParaRPr lang="en-US" sz="12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Zerbaxa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r h="332154">
                <a:tc>
                  <a:txBody>
                    <a:bodyPr/>
                    <a:lstStyle/>
                    <a:p>
                      <a:pPr marL="0" marR="0" algn="l">
                        <a:lnSpc>
                          <a:spcPct val="115000"/>
                        </a:lnSpc>
                        <a:spcBef>
                          <a:spcPts val="0"/>
                        </a:spcBef>
                        <a:spcAft>
                          <a:spcPts val="0"/>
                        </a:spcAft>
                      </a:pP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Piperacillin</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t>
                      </a:r>
                      <a:r>
                        <a:rPr lang="en-US" sz="115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tazobactam</a:t>
                      </a:r>
                      <a:r>
                        <a:rPr lang="en-US" sz="115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1200"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Zosyn</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248399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a:t>TJC Appendix C Table </a:t>
            </a:r>
            <a:r>
              <a:rPr lang="en-US" sz="3600" b="1" dirty="0" smtClean="0"/>
              <a:t>5.1</a:t>
            </a:r>
            <a:endParaRPr lang="en-US" sz="3600" dirty="0"/>
          </a:p>
        </p:txBody>
      </p:sp>
      <p:graphicFrame>
        <p:nvGraphicFramePr>
          <p:cNvPr id="7" name="Table 6"/>
          <p:cNvGraphicFramePr>
            <a:graphicFrameLocks noGrp="1"/>
          </p:cNvGraphicFramePr>
          <p:nvPr>
            <p:extLst>
              <p:ext uri="{D42A27DB-BD31-4B8C-83A1-F6EECF244321}">
                <p14:modId xmlns:p14="http://schemas.microsoft.com/office/powerpoint/2010/main" val="2268820829"/>
              </p:ext>
            </p:extLst>
          </p:nvPr>
        </p:nvGraphicFramePr>
        <p:xfrm>
          <a:off x="2286000" y="838209"/>
          <a:ext cx="4191000" cy="5257787"/>
        </p:xfrm>
        <a:graphic>
          <a:graphicData uri="http://schemas.openxmlformats.org/drawingml/2006/table">
            <a:tbl>
              <a:tblPr/>
              <a:tblGrid>
                <a:gridCol w="1446375"/>
                <a:gridCol w="827744"/>
                <a:gridCol w="1002006"/>
                <a:gridCol w="914875"/>
              </a:tblGrid>
              <a:tr h="242208">
                <a:tc gridSpan="4">
                  <a:txBody>
                    <a:bodyPr/>
                    <a:lstStyle/>
                    <a:p>
                      <a:pPr marL="0" marR="0">
                        <a:lnSpc>
                          <a:spcPct val="115000"/>
                        </a:lnSpc>
                        <a:spcBef>
                          <a:spcPts val="0"/>
                        </a:spcBef>
                        <a:spcAft>
                          <a:spcPts val="0"/>
                        </a:spcAft>
                      </a:pPr>
                      <a:r>
                        <a:rPr lang="en-US" sz="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Table 5.1: Antibiotic Generic/Trade Name Crosswalk, Sepsis Antibiotic Selection Options </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47517">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COLUMN A</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COLUMN B</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Generic Name</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Trade Name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Generic Name</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Trade Name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5035">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Aminoglycosides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Cephalosporins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(1st and 2nd Generation)</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Amikacin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Amikacin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Cefazolin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Ancef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Gentamicin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Gentak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Cefotetan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Cefotan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Kanamycin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Kanamycin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Cefuroxime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Zinacef, Ceftin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Tobramycin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Nebcin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Cefoxitin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Mefoxin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Aztreonam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Clindamycin IV</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Aztreonam</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Azactam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Clindamycin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Cleocin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gridSpan="2">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Ciprofloxacin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Daptomycin</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a:txBody>
                    <a:bodyPr/>
                    <a:lstStyle/>
                    <a:p>
                      <a:pPr marL="0" marR="0">
                        <a:lnSpc>
                          <a:spcPct val="115000"/>
                        </a:lnSpc>
                        <a:spcBef>
                          <a:spcPts val="0"/>
                        </a:spcBef>
                        <a:spcAft>
                          <a:spcPts val="0"/>
                        </a:spcAft>
                      </a:pPr>
                      <a:r>
                        <a:rPr lang="en-US" sz="7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Ciprofloxacin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Cipro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Daptomycin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Cubicin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Glycopeptides</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Teicoplanin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Targocid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b="1"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Vancomycin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Vancocin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Telavancin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Vibativ</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Linezolid</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Linezolid</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Zyvox</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Macrolides</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Erythromycin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Erythrocin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Azithromycin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Zithromax</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Azithromycin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Xithrone</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Azithromycin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Sumamed</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US" sz="7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Penicillins</a:t>
                      </a:r>
                      <a:endPar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Ampicillin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Principen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Nafcillin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Nafcil, Nallpen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Oxacillin</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Bactocill</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517">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Penicillin G</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7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Penicillin G</a:t>
                      </a:r>
                    </a:p>
                  </a:txBody>
                  <a:tcPr marL="41622" marR="416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90623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Autofit/>
          </a:bodyPr>
          <a:lstStyle/>
          <a:p>
            <a:r>
              <a:rPr lang="en-US" sz="3600" b="1" dirty="0" smtClean="0"/>
              <a:t>Q26 </a:t>
            </a:r>
            <a:r>
              <a:rPr lang="en-US" sz="3600" b="1" dirty="0" err="1"/>
              <a:t>antisel</a:t>
            </a:r>
            <a:endParaRPr lang="en-US" sz="3600" dirty="0"/>
          </a:p>
        </p:txBody>
      </p:sp>
      <p:sp>
        <p:nvSpPr>
          <p:cNvPr id="3" name="Content Placeholder 2"/>
          <p:cNvSpPr>
            <a:spLocks noGrp="1"/>
          </p:cNvSpPr>
          <p:nvPr>
            <p:ph idx="1"/>
          </p:nvPr>
        </p:nvSpPr>
        <p:spPr>
          <a:xfrm>
            <a:off x="457200" y="762000"/>
            <a:ext cx="8229600" cy="5410200"/>
          </a:xfrm>
        </p:spPr>
        <p:txBody>
          <a:bodyPr>
            <a:normAutofit lnSpcReduction="10000"/>
          </a:bodyPr>
          <a:lstStyle/>
          <a:p>
            <a:pPr marL="0" indent="0">
              <a:buNone/>
            </a:pPr>
            <a:r>
              <a:rPr lang="en-US" b="1" dirty="0"/>
              <a:t>Example: </a:t>
            </a:r>
            <a:endParaRPr lang="en-US" dirty="0"/>
          </a:p>
          <a:p>
            <a:pPr lvl="0">
              <a:spcBef>
                <a:spcPts val="0"/>
              </a:spcBef>
            </a:pPr>
            <a:r>
              <a:rPr lang="en-US" dirty="0"/>
              <a:t>Severe </a:t>
            </a:r>
            <a:r>
              <a:rPr lang="en-US" dirty="0" smtClean="0"/>
              <a:t>Sepsis </a:t>
            </a:r>
            <a:r>
              <a:rPr lang="en-US" dirty="0"/>
              <a:t>Presentation Time 1200 </a:t>
            </a:r>
          </a:p>
          <a:p>
            <a:pPr lvl="0">
              <a:spcBef>
                <a:spcPts val="0"/>
              </a:spcBef>
            </a:pPr>
            <a:r>
              <a:rPr lang="en-US" dirty="0"/>
              <a:t>Ciprofloxacin initiated at 1230 </a:t>
            </a:r>
          </a:p>
          <a:p>
            <a:pPr lvl="0">
              <a:spcBef>
                <a:spcPts val="0"/>
              </a:spcBef>
            </a:pPr>
            <a:r>
              <a:rPr lang="en-US" dirty="0"/>
              <a:t>Vancomycin initiated at 1330 </a:t>
            </a:r>
          </a:p>
          <a:p>
            <a:pPr lvl="0">
              <a:spcBef>
                <a:spcPts val="0"/>
              </a:spcBef>
            </a:pPr>
            <a:r>
              <a:rPr lang="en-US" b="1" dirty="0"/>
              <a:t>Combination Antibiotic Therapy Table: </a:t>
            </a:r>
            <a:endParaRPr lang="en-US" dirty="0"/>
          </a:p>
          <a:p>
            <a:pPr>
              <a:spcBef>
                <a:spcPts val="0"/>
              </a:spcBef>
            </a:pPr>
            <a:r>
              <a:rPr lang="en-US" dirty="0"/>
              <a:t>Ciprofloxacin is in column A </a:t>
            </a:r>
          </a:p>
          <a:p>
            <a:pPr>
              <a:spcBef>
                <a:spcPts val="0"/>
              </a:spcBef>
            </a:pPr>
            <a:r>
              <a:rPr lang="en-US" dirty="0"/>
              <a:t>Vancomycin is in column B </a:t>
            </a:r>
          </a:p>
          <a:p>
            <a:pPr lvl="0">
              <a:spcBef>
                <a:spcPts val="0"/>
              </a:spcBef>
            </a:pPr>
            <a:r>
              <a:rPr lang="en-US" dirty="0"/>
              <a:t>Both antibiotics were initiated within 3 hours of </a:t>
            </a:r>
            <a:r>
              <a:rPr lang="en-US" dirty="0" smtClean="0"/>
              <a:t>severe sepsis presentation time</a:t>
            </a:r>
            <a:r>
              <a:rPr lang="en-US" dirty="0"/>
              <a:t>, therefore value “1” </a:t>
            </a:r>
            <a:r>
              <a:rPr lang="en-US" dirty="0" smtClean="0"/>
              <a:t>would </a:t>
            </a:r>
            <a:r>
              <a:rPr lang="en-US" dirty="0"/>
              <a:t>be </a:t>
            </a:r>
            <a:r>
              <a:rPr lang="en-US" dirty="0" smtClean="0"/>
              <a:t>auto-filled. </a:t>
            </a:r>
            <a:endParaRPr lang="en-US" dirty="0"/>
          </a:p>
          <a:p>
            <a:pPr marL="0" indent="0">
              <a:buNone/>
            </a:pPr>
            <a:r>
              <a:rPr lang="en-US" b="1" dirty="0" smtClean="0"/>
              <a:t>If appropriate antibiotics not given in timeframe OR no antibiotics in timeframe value “2” will be auto-filled and go to </a:t>
            </a:r>
            <a:r>
              <a:rPr lang="en-US" b="1" dirty="0" err="1" smtClean="0"/>
              <a:t>selcult</a:t>
            </a:r>
            <a:endParaRPr lang="en-US" dirty="0"/>
          </a:p>
        </p:txBody>
      </p:sp>
    </p:spTree>
    <p:extLst>
      <p:ext uri="{BB962C8B-B14F-4D97-AF65-F5344CB8AC3E}">
        <p14:creationId xmlns:p14="http://schemas.microsoft.com/office/powerpoint/2010/main" val="2117213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a:t>Q27 </a:t>
            </a:r>
            <a:r>
              <a:rPr lang="en-US" sz="3600" b="1" dirty="0" err="1"/>
              <a:t>selcult</a:t>
            </a:r>
            <a:endParaRPr lang="en-US" sz="3600" dirty="0"/>
          </a:p>
        </p:txBody>
      </p:sp>
      <p:sp>
        <p:nvSpPr>
          <p:cNvPr id="3" name="Content Placeholder 2"/>
          <p:cNvSpPr>
            <a:spLocks noGrp="1"/>
          </p:cNvSpPr>
          <p:nvPr>
            <p:ph idx="1"/>
          </p:nvPr>
        </p:nvSpPr>
        <p:spPr>
          <a:xfrm>
            <a:off x="457200" y="838200"/>
            <a:ext cx="8229600" cy="5287963"/>
          </a:xfrm>
        </p:spPr>
        <p:txBody>
          <a:bodyPr>
            <a:normAutofit fontScale="92500" lnSpcReduction="10000"/>
          </a:bodyPr>
          <a:lstStyle/>
          <a:p>
            <a:pPr marL="0" indent="0">
              <a:spcBef>
                <a:spcPts val="0"/>
              </a:spcBef>
              <a:buNone/>
            </a:pPr>
            <a:r>
              <a:rPr lang="en-US" b="1" dirty="0"/>
              <a:t>Is there Physician/APN/PA documentation referencing the results of a culture </a:t>
            </a:r>
            <a:r>
              <a:rPr lang="en-US" b="1" dirty="0" smtClean="0"/>
              <a:t>within 5 </a:t>
            </a:r>
            <a:r>
              <a:rPr lang="en-US" b="1" dirty="0"/>
              <a:t>days </a:t>
            </a:r>
            <a:r>
              <a:rPr lang="en-US" b="1" dirty="0" smtClean="0"/>
              <a:t>prior to </a:t>
            </a:r>
            <a:r>
              <a:rPr lang="en-US" b="1" dirty="0"/>
              <a:t>earliest </a:t>
            </a:r>
            <a:r>
              <a:rPr lang="en-US" b="1" dirty="0" smtClean="0"/>
              <a:t>antibiotic date/time?</a:t>
            </a:r>
          </a:p>
          <a:p>
            <a:pPr lvl="0">
              <a:spcBef>
                <a:spcPts val="0"/>
              </a:spcBef>
            </a:pPr>
            <a:r>
              <a:rPr lang="en-US" dirty="0"/>
              <a:t>If IV antibiotic(s) from Table 5.0 or appropriate combination of IV antibiotics from Table 5.1 are not started within 3 hours following presentation of severe sepsis, and the following conditions are met, choose value "1." </a:t>
            </a:r>
            <a:endParaRPr lang="en-US" dirty="0" smtClean="0"/>
          </a:p>
          <a:p>
            <a:pPr lvl="1">
              <a:buFont typeface="Courier New" panose="02070309020205020404" pitchFamily="49" charset="0"/>
              <a:buChar char="o"/>
            </a:pPr>
            <a:r>
              <a:rPr lang="en-US" b="1" dirty="0"/>
              <a:t>There is Physician/APN/PA documentation referencing the results of a culture from within 5 days prior to the antibiotic start time. </a:t>
            </a:r>
            <a:r>
              <a:rPr lang="en-US" b="1" dirty="0">
                <a:solidFill>
                  <a:srgbClr val="FF0000"/>
                </a:solidFill>
              </a:rPr>
              <a:t>The documentation must: </a:t>
            </a:r>
            <a:endParaRPr lang="en-US" sz="2800" b="1" dirty="0">
              <a:solidFill>
                <a:srgbClr val="FF0000"/>
              </a:solidFill>
            </a:endParaRPr>
          </a:p>
          <a:p>
            <a:pPr lvl="2"/>
            <a:r>
              <a:rPr lang="en-US" b="1" dirty="0"/>
              <a:t>Identify the date of the culture results (must be within 5 days prior to the antibiotic start </a:t>
            </a:r>
            <a:r>
              <a:rPr lang="en-US" b="1" dirty="0" smtClean="0"/>
              <a:t>date/time</a:t>
            </a:r>
            <a:r>
              <a:rPr lang="en-US" b="1" dirty="0"/>
              <a:t>). </a:t>
            </a:r>
            <a:endParaRPr lang="en-US" sz="2400" b="1" dirty="0"/>
          </a:p>
          <a:p>
            <a:pPr lvl="2"/>
            <a:r>
              <a:rPr lang="en-US" b="1" dirty="0"/>
              <a:t>Identify the suspected causative organism from the culture result and its antibiotic susceptibility. </a:t>
            </a:r>
            <a:endParaRPr lang="en-US" sz="2400" b="1" dirty="0"/>
          </a:p>
          <a:p>
            <a:pPr lvl="0">
              <a:spcBef>
                <a:spcPts val="0"/>
              </a:spcBef>
            </a:pPr>
            <a:endParaRPr lang="en-US" sz="3200" dirty="0"/>
          </a:p>
          <a:p>
            <a:endParaRPr lang="en-US" b="1" dirty="0"/>
          </a:p>
        </p:txBody>
      </p:sp>
    </p:spTree>
    <p:extLst>
      <p:ext uri="{BB962C8B-B14F-4D97-AF65-F5344CB8AC3E}">
        <p14:creationId xmlns:p14="http://schemas.microsoft.com/office/powerpoint/2010/main" val="15048410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Q27 </a:t>
            </a:r>
            <a:r>
              <a:rPr lang="en-US" b="1" dirty="0" err="1" smtClean="0"/>
              <a:t>selcult</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pPr lvl="1">
              <a:buFont typeface="Courier New" panose="02070309020205020404" pitchFamily="49" charset="0"/>
              <a:buChar char="o"/>
            </a:pPr>
            <a:r>
              <a:rPr lang="en-US" b="1" dirty="0" smtClean="0"/>
              <a:t>The </a:t>
            </a:r>
            <a:r>
              <a:rPr lang="en-US" b="1" dirty="0"/>
              <a:t>IV antibiotic(s) identified as appropriate per the physician/APN/PA documentation is started within 3 hours following the presentation of severe sepsis. </a:t>
            </a:r>
            <a:endParaRPr lang="en-US" b="1" dirty="0" smtClean="0"/>
          </a:p>
          <a:p>
            <a:pPr marL="457200" lvl="1" indent="0">
              <a:spcBef>
                <a:spcPts val="0"/>
              </a:spcBef>
              <a:buNone/>
            </a:pPr>
            <a:r>
              <a:rPr lang="en-US" sz="2800" b="1" dirty="0"/>
              <a:t> </a:t>
            </a:r>
            <a:r>
              <a:rPr lang="en-US" sz="2800" b="1" dirty="0" smtClean="0"/>
              <a:t>   </a:t>
            </a:r>
            <a:r>
              <a:rPr lang="en-US" sz="2800" b="1" dirty="0"/>
              <a:t>Example:</a:t>
            </a:r>
            <a:r>
              <a:rPr lang="en-US" sz="2800" dirty="0"/>
              <a:t> Acceptable </a:t>
            </a:r>
            <a:r>
              <a:rPr lang="en-US" sz="2800" dirty="0" smtClean="0"/>
              <a:t>physician/APN/PA</a:t>
            </a:r>
          </a:p>
          <a:p>
            <a:pPr marL="457200" lvl="1" indent="0">
              <a:spcBef>
                <a:spcPts val="0"/>
              </a:spcBef>
              <a:buNone/>
            </a:pPr>
            <a:r>
              <a:rPr lang="en-US" sz="2800" dirty="0"/>
              <a:t> </a:t>
            </a:r>
            <a:r>
              <a:rPr lang="en-US" sz="2800" dirty="0" smtClean="0"/>
              <a:t>  </a:t>
            </a:r>
            <a:r>
              <a:rPr lang="en-US" sz="2800" dirty="0"/>
              <a:t>documentation: “Urine culture results from </a:t>
            </a:r>
            <a:endParaRPr lang="en-US" sz="2800" dirty="0" smtClean="0"/>
          </a:p>
          <a:p>
            <a:pPr marL="457200" lvl="1" indent="0">
              <a:spcBef>
                <a:spcPts val="0"/>
              </a:spcBef>
              <a:buNone/>
            </a:pPr>
            <a:r>
              <a:rPr lang="en-US" sz="2800" dirty="0"/>
              <a:t> </a:t>
            </a:r>
            <a:r>
              <a:rPr lang="en-US" sz="2800" dirty="0" smtClean="0"/>
              <a:t>  9/10/19 </a:t>
            </a:r>
            <a:r>
              <a:rPr lang="en-US" sz="2800" dirty="0"/>
              <a:t>show enterococcus, sensitive </a:t>
            </a:r>
            <a:r>
              <a:rPr lang="en-US" sz="2800" dirty="0" smtClean="0"/>
              <a:t>to</a:t>
            </a:r>
          </a:p>
          <a:p>
            <a:pPr marL="457200" lvl="1" indent="0">
              <a:spcBef>
                <a:spcPts val="0"/>
              </a:spcBef>
              <a:buNone/>
            </a:pPr>
            <a:r>
              <a:rPr lang="en-US" sz="2800" dirty="0"/>
              <a:t> </a:t>
            </a:r>
            <a:r>
              <a:rPr lang="en-US" sz="2800" dirty="0" smtClean="0"/>
              <a:t>  vancomycin</a:t>
            </a:r>
            <a:r>
              <a:rPr lang="en-US" sz="2800" dirty="0"/>
              <a:t>.” The patient has severe sepsis </a:t>
            </a:r>
            <a:r>
              <a:rPr lang="en-US" sz="2800" dirty="0" smtClean="0"/>
              <a:t>with</a:t>
            </a:r>
          </a:p>
          <a:p>
            <a:pPr marL="457200" lvl="1" indent="0">
              <a:spcBef>
                <a:spcPts val="0"/>
              </a:spcBef>
              <a:buNone/>
            </a:pPr>
            <a:r>
              <a:rPr lang="en-US" sz="2800" dirty="0" smtClean="0"/>
              <a:t>   criteria </a:t>
            </a:r>
            <a:r>
              <a:rPr lang="en-US" sz="2800" dirty="0"/>
              <a:t>met on </a:t>
            </a:r>
            <a:r>
              <a:rPr lang="en-US" sz="2800" dirty="0" smtClean="0"/>
              <a:t>9/15/19 </a:t>
            </a:r>
            <a:r>
              <a:rPr lang="en-US" sz="2800" dirty="0"/>
              <a:t>at 15:00 and the only </a:t>
            </a:r>
            <a:endParaRPr lang="en-US" sz="2800" dirty="0" smtClean="0"/>
          </a:p>
          <a:p>
            <a:pPr marL="457200" lvl="1" indent="0">
              <a:spcBef>
                <a:spcPts val="0"/>
              </a:spcBef>
              <a:buNone/>
            </a:pPr>
            <a:r>
              <a:rPr lang="en-US" sz="2800" dirty="0"/>
              <a:t> </a:t>
            </a:r>
            <a:r>
              <a:rPr lang="en-US" sz="2800" dirty="0" smtClean="0"/>
              <a:t>  antibiotic </a:t>
            </a:r>
            <a:r>
              <a:rPr lang="en-US" sz="2800" dirty="0"/>
              <a:t>started is IV vancomycin at 15:30. </a:t>
            </a:r>
            <a:endParaRPr lang="en-US" sz="2800" b="1" dirty="0"/>
          </a:p>
          <a:p>
            <a:pPr marL="0" indent="0">
              <a:spcBef>
                <a:spcPts val="0"/>
              </a:spcBef>
              <a:buNone/>
            </a:pPr>
            <a:r>
              <a:rPr lang="en-US" b="1" dirty="0" smtClean="0"/>
              <a:t>If these two conditions are NOT met, select value “2” and go to cdiff</a:t>
            </a:r>
            <a:endParaRPr lang="en-US" b="1" dirty="0"/>
          </a:p>
        </p:txBody>
      </p:sp>
    </p:spTree>
    <p:extLst>
      <p:ext uri="{BB962C8B-B14F-4D97-AF65-F5344CB8AC3E}">
        <p14:creationId xmlns:p14="http://schemas.microsoft.com/office/powerpoint/2010/main" val="21977360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Q28 cdiff</a:t>
            </a:r>
            <a:endParaRPr lang="en-US" sz="3600" b="1" dirty="0"/>
          </a:p>
        </p:txBody>
      </p:sp>
      <p:sp>
        <p:nvSpPr>
          <p:cNvPr id="3" name="Content Placeholder 2"/>
          <p:cNvSpPr>
            <a:spLocks noGrp="1"/>
          </p:cNvSpPr>
          <p:nvPr>
            <p:ph idx="1"/>
          </p:nvPr>
        </p:nvSpPr>
        <p:spPr>
          <a:xfrm>
            <a:off x="457200" y="838200"/>
            <a:ext cx="8229600" cy="5287963"/>
          </a:xfrm>
        </p:spPr>
        <p:txBody>
          <a:bodyPr>
            <a:normAutofit lnSpcReduction="10000"/>
          </a:bodyPr>
          <a:lstStyle/>
          <a:p>
            <a:pPr marL="0" indent="0">
              <a:spcBef>
                <a:spcPts val="0"/>
              </a:spcBef>
              <a:buNone/>
            </a:pPr>
            <a:r>
              <a:rPr lang="en-US" b="1" dirty="0">
                <a:solidFill>
                  <a:schemeClr val="tx1"/>
                </a:solidFill>
              </a:rPr>
              <a:t>During the timeframe </a:t>
            </a:r>
            <a:r>
              <a:rPr lang="en-US" b="1" dirty="0" smtClean="0">
                <a:solidFill>
                  <a:schemeClr val="tx1"/>
                </a:solidFill>
              </a:rPr>
              <a:t>within 24 hours prior to earliest date/time of antibiotic administration is there </a:t>
            </a:r>
            <a:r>
              <a:rPr lang="en-US" b="1" dirty="0">
                <a:solidFill>
                  <a:schemeClr val="tx1"/>
                </a:solidFill>
              </a:rPr>
              <a:t>physician/APN/PA documentation identifying the presence of C. difficile</a:t>
            </a:r>
            <a:r>
              <a:rPr lang="en-US" b="1" dirty="0" smtClean="0">
                <a:solidFill>
                  <a:schemeClr val="tx1"/>
                </a:solidFill>
              </a:rPr>
              <a:t>?</a:t>
            </a:r>
          </a:p>
          <a:p>
            <a:pPr>
              <a:spcBef>
                <a:spcPts val="0"/>
              </a:spcBef>
            </a:pPr>
            <a:r>
              <a:rPr lang="en-US" dirty="0"/>
              <a:t>If the patient has C. difficile, and IV antibiotic(s) from Table 5.0 or an appropriate combination of IV antibiotics from Table 5.1 are not started within the 3 hours following presentation of severe sepsis, and the following conditions are met, choose value "1." </a:t>
            </a:r>
            <a:endParaRPr lang="en-US" dirty="0" smtClean="0"/>
          </a:p>
          <a:p>
            <a:pPr lvl="1">
              <a:spcBef>
                <a:spcPts val="0"/>
              </a:spcBef>
              <a:buFont typeface="Courier New" panose="02070309020205020404" pitchFamily="49" charset="0"/>
              <a:buChar char="o"/>
            </a:pPr>
            <a:r>
              <a:rPr lang="en-US" dirty="0"/>
              <a:t>There is physician/APN/PA documentation within 24 hours prior to the antibiotic start time identifying the presence of C. difficile. Documentation that C. difficile is suspected or likely is acceptable. </a:t>
            </a:r>
          </a:p>
          <a:p>
            <a:pPr>
              <a:spcBef>
                <a:spcPts val="0"/>
              </a:spcBef>
            </a:pPr>
            <a:r>
              <a:rPr lang="en-US" b="1" dirty="0" smtClean="0"/>
              <a:t>If “yes”, go to </a:t>
            </a:r>
            <a:r>
              <a:rPr lang="en-US" b="1" dirty="0" err="1" smtClean="0"/>
              <a:t>cdifftx</a:t>
            </a:r>
            <a:endParaRPr lang="en-US" b="1" dirty="0"/>
          </a:p>
          <a:p>
            <a:pPr>
              <a:spcBef>
                <a:spcPts val="0"/>
              </a:spcBef>
            </a:pPr>
            <a:endParaRPr lang="en-US" b="1" dirty="0">
              <a:solidFill>
                <a:schemeClr val="tx1"/>
              </a:solidFill>
            </a:endParaRPr>
          </a:p>
          <a:p>
            <a:pPr marL="0" indent="0">
              <a:buNone/>
            </a:pPr>
            <a:endParaRPr lang="en-US" dirty="0"/>
          </a:p>
        </p:txBody>
      </p:sp>
    </p:spTree>
    <p:extLst>
      <p:ext uri="{BB962C8B-B14F-4D97-AF65-F5344CB8AC3E}">
        <p14:creationId xmlns:p14="http://schemas.microsoft.com/office/powerpoint/2010/main" val="215747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Autofit/>
          </a:bodyPr>
          <a:lstStyle/>
          <a:p>
            <a:r>
              <a:rPr lang="en-US" sz="3600" b="1" dirty="0"/>
              <a:t>SEP-1</a:t>
            </a:r>
            <a:r>
              <a:rPr lang="en-US" sz="3600" dirty="0"/>
              <a:t> (cont.)</a:t>
            </a:r>
          </a:p>
        </p:txBody>
      </p:sp>
      <p:sp>
        <p:nvSpPr>
          <p:cNvPr id="3" name="Content Placeholder 2"/>
          <p:cNvSpPr>
            <a:spLocks noGrp="1"/>
          </p:cNvSpPr>
          <p:nvPr>
            <p:ph idx="1"/>
          </p:nvPr>
        </p:nvSpPr>
        <p:spPr>
          <a:xfrm>
            <a:off x="457200" y="685800"/>
            <a:ext cx="8229600" cy="5440363"/>
          </a:xfrm>
        </p:spPr>
        <p:txBody>
          <a:bodyPr/>
          <a:lstStyle/>
          <a:p>
            <a:pPr marL="0" indent="0">
              <a:spcBef>
                <a:spcPts val="0"/>
              </a:spcBef>
              <a:buNone/>
            </a:pPr>
            <a:r>
              <a:rPr lang="en-US" b="1" dirty="0" smtClean="0"/>
              <a:t>Denominator:</a:t>
            </a:r>
            <a:r>
              <a:rPr lang="en-US" dirty="0" smtClean="0"/>
              <a:t> Inpatients age 18 and over with an ICD-10-CM Principal or Other Diagnosis Code of Sepsis, Severe Sepsis or Septic Shock as defined in Appendix A, Table 4.01</a:t>
            </a:r>
          </a:p>
          <a:p>
            <a:pPr marL="0" indent="0">
              <a:spcBef>
                <a:spcPts val="0"/>
              </a:spcBef>
              <a:buNone/>
            </a:pPr>
            <a:r>
              <a:rPr lang="en-US" b="1" dirty="0" smtClean="0"/>
              <a:t>Excluded Populations:</a:t>
            </a:r>
          </a:p>
          <a:p>
            <a:pPr lvl="1">
              <a:spcBef>
                <a:spcPts val="0"/>
              </a:spcBef>
              <a:buFont typeface="Courier New" panose="02070309020205020404" pitchFamily="49" charset="0"/>
              <a:buChar char="o"/>
            </a:pPr>
            <a:r>
              <a:rPr lang="en-US" sz="2000" b="1" dirty="0" smtClean="0"/>
              <a:t>Comfort Care or Palliative Care within 6 hours of severe sepsis OR septic shock presentation</a:t>
            </a:r>
          </a:p>
          <a:p>
            <a:pPr lvl="1">
              <a:spcBef>
                <a:spcPts val="0"/>
              </a:spcBef>
              <a:buFont typeface="Courier New" panose="02070309020205020404" pitchFamily="49" charset="0"/>
              <a:buChar char="o"/>
            </a:pPr>
            <a:r>
              <a:rPr lang="en-US" sz="2000" b="1" dirty="0" smtClean="0"/>
              <a:t>Contraindication to care </a:t>
            </a:r>
            <a:r>
              <a:rPr lang="en-US" sz="2000" b="1" dirty="0"/>
              <a:t>within 6 hours of severe sepsis OR septic shock </a:t>
            </a:r>
            <a:r>
              <a:rPr lang="en-US" sz="2000" b="1" dirty="0" smtClean="0"/>
              <a:t>presentation</a:t>
            </a:r>
          </a:p>
          <a:p>
            <a:pPr lvl="1">
              <a:spcBef>
                <a:spcPts val="0"/>
              </a:spcBef>
              <a:buFont typeface="Courier New" panose="02070309020205020404" pitchFamily="49" charset="0"/>
              <a:buChar char="o"/>
            </a:pPr>
            <a:r>
              <a:rPr lang="en-US" sz="2000" b="1" dirty="0" smtClean="0"/>
              <a:t>LOS &gt; 120 days</a:t>
            </a:r>
          </a:p>
          <a:p>
            <a:pPr lvl="1">
              <a:spcBef>
                <a:spcPts val="0"/>
              </a:spcBef>
              <a:buFont typeface="Courier New" panose="02070309020205020404" pitchFamily="49" charset="0"/>
              <a:buChar char="o"/>
            </a:pPr>
            <a:r>
              <a:rPr lang="en-US" sz="2000" b="1" dirty="0" smtClean="0"/>
              <a:t>Transfer in from another acute care facility</a:t>
            </a:r>
          </a:p>
          <a:p>
            <a:pPr lvl="1">
              <a:spcBef>
                <a:spcPts val="0"/>
              </a:spcBef>
              <a:buFont typeface="Courier New" panose="02070309020205020404" pitchFamily="49" charset="0"/>
              <a:buChar char="o"/>
            </a:pPr>
            <a:r>
              <a:rPr lang="en-US" sz="2000" b="1" dirty="0" smtClean="0"/>
              <a:t>Enrolled in clinical trial for sepsis, severe sepsis, septic shock</a:t>
            </a:r>
          </a:p>
          <a:p>
            <a:pPr lvl="1">
              <a:spcBef>
                <a:spcPts val="0"/>
              </a:spcBef>
              <a:buFont typeface="Courier New" panose="02070309020205020404" pitchFamily="49" charset="0"/>
              <a:buChar char="o"/>
            </a:pPr>
            <a:r>
              <a:rPr lang="en-US" sz="2000" b="1" dirty="0" smtClean="0"/>
              <a:t>Patients with severe sepsis OR septic shock discharged within 6 hours of presentation</a:t>
            </a:r>
          </a:p>
          <a:p>
            <a:pPr lvl="1">
              <a:spcBef>
                <a:spcPts val="0"/>
              </a:spcBef>
              <a:buFont typeface="Courier New" panose="02070309020205020404" pitchFamily="49" charset="0"/>
              <a:buChar char="o"/>
            </a:pPr>
            <a:r>
              <a:rPr lang="en-US" sz="2000" b="1" dirty="0" smtClean="0"/>
              <a:t>Patients receiving antibiotics for &gt;24 hours prior to presentation</a:t>
            </a:r>
          </a:p>
          <a:p>
            <a:pPr lvl="1">
              <a:spcBef>
                <a:spcPts val="0"/>
              </a:spcBef>
              <a:buFont typeface="Courier New" panose="02070309020205020404" pitchFamily="49" charset="0"/>
              <a:buChar char="o"/>
            </a:pPr>
            <a:endParaRPr lang="en-US" sz="2000" b="1" dirty="0"/>
          </a:p>
          <a:p>
            <a:pPr lvl="1">
              <a:spcBef>
                <a:spcPts val="0"/>
              </a:spcBef>
              <a:buFont typeface="Courier New" panose="02070309020205020404" pitchFamily="49" charset="0"/>
              <a:buChar char="o"/>
            </a:pPr>
            <a:endParaRPr lang="en-US" b="1" dirty="0"/>
          </a:p>
        </p:txBody>
      </p:sp>
    </p:spTree>
    <p:extLst>
      <p:ext uri="{BB962C8B-B14F-4D97-AF65-F5344CB8AC3E}">
        <p14:creationId xmlns:p14="http://schemas.microsoft.com/office/powerpoint/2010/main" val="9680977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Q29 </a:t>
            </a:r>
            <a:r>
              <a:rPr lang="en-US" sz="3600" b="1" dirty="0" err="1" smtClean="0"/>
              <a:t>cdifftx</a:t>
            </a:r>
            <a:endParaRPr lang="en-US" sz="3600" dirty="0"/>
          </a:p>
        </p:txBody>
      </p:sp>
      <p:sp>
        <p:nvSpPr>
          <p:cNvPr id="3" name="Content Placeholder 2"/>
          <p:cNvSpPr>
            <a:spLocks noGrp="1"/>
          </p:cNvSpPr>
          <p:nvPr>
            <p:ph idx="1"/>
          </p:nvPr>
        </p:nvSpPr>
        <p:spPr>
          <a:xfrm>
            <a:off x="381000" y="914400"/>
            <a:ext cx="8534400" cy="5211763"/>
          </a:xfrm>
        </p:spPr>
        <p:txBody>
          <a:bodyPr/>
          <a:lstStyle/>
          <a:p>
            <a:pPr marL="0" indent="0">
              <a:spcBef>
                <a:spcPts val="0"/>
              </a:spcBef>
              <a:buNone/>
            </a:pPr>
            <a:r>
              <a:rPr lang="en-US" b="1" dirty="0"/>
              <a:t>During the timeframe </a:t>
            </a:r>
            <a:r>
              <a:rPr lang="en-US" b="1" dirty="0" smtClean="0"/>
              <a:t>3 hours after severe sepsis presentation date/time </a:t>
            </a:r>
            <a:r>
              <a:rPr lang="en-US" b="1" dirty="0"/>
              <a:t>is there documentation of any one of the following treatments.</a:t>
            </a:r>
          </a:p>
          <a:p>
            <a:r>
              <a:rPr lang="en-US" sz="2400" dirty="0" smtClean="0"/>
              <a:t>Oral </a:t>
            </a:r>
            <a:r>
              <a:rPr lang="en-US" sz="2400" dirty="0"/>
              <a:t>vancomycin with or without oral or IV metronidazole </a:t>
            </a:r>
            <a:endParaRPr lang="en-US" sz="2400" dirty="0" smtClean="0"/>
          </a:p>
          <a:p>
            <a:pPr marL="0" indent="0">
              <a:buNone/>
            </a:pPr>
            <a:r>
              <a:rPr lang="en-US" sz="2400" dirty="0"/>
              <a:t> </a:t>
            </a:r>
            <a:r>
              <a:rPr lang="en-US" sz="2400" dirty="0" smtClean="0"/>
              <a:t>    (</a:t>
            </a:r>
            <a:r>
              <a:rPr lang="en-US" sz="2400" dirty="0" err="1"/>
              <a:t>Flagyl</a:t>
            </a:r>
            <a:r>
              <a:rPr lang="en-US" sz="2400" dirty="0"/>
              <a:t>) </a:t>
            </a:r>
          </a:p>
          <a:p>
            <a:r>
              <a:rPr lang="en-US" sz="2400" dirty="0" smtClean="0"/>
              <a:t>Rectal </a:t>
            </a:r>
            <a:r>
              <a:rPr lang="en-US" sz="2400" dirty="0"/>
              <a:t>vancomycin with or without IV metronidazole (</a:t>
            </a:r>
            <a:r>
              <a:rPr lang="en-US" sz="2400" dirty="0" err="1"/>
              <a:t>Flagyl</a:t>
            </a:r>
            <a:r>
              <a:rPr lang="en-US" sz="2400" dirty="0" smtClean="0"/>
              <a:t>)</a:t>
            </a:r>
          </a:p>
          <a:p>
            <a:r>
              <a:rPr lang="en-US" sz="2400" dirty="0" smtClean="0"/>
              <a:t>IV metronidazole (</a:t>
            </a:r>
            <a:r>
              <a:rPr lang="en-US" sz="2400" dirty="0" err="1" smtClean="0"/>
              <a:t>Flagyl</a:t>
            </a:r>
            <a:r>
              <a:rPr lang="en-US" sz="2400" dirty="0" smtClean="0"/>
              <a:t>) monotherapy</a:t>
            </a:r>
            <a:endParaRPr lang="en-US" sz="2400" dirty="0"/>
          </a:p>
          <a:p>
            <a:endParaRPr lang="en-US" dirty="0"/>
          </a:p>
        </p:txBody>
      </p:sp>
    </p:spTree>
    <p:extLst>
      <p:ext uri="{BB962C8B-B14F-4D97-AF65-F5344CB8AC3E}">
        <p14:creationId xmlns:p14="http://schemas.microsoft.com/office/powerpoint/2010/main" val="4060384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a:t>Q30 </a:t>
            </a:r>
            <a:r>
              <a:rPr lang="en-US" sz="3600" b="1" dirty="0" err="1"/>
              <a:t>bloodcul</a:t>
            </a:r>
            <a:endParaRPr lang="en-US" sz="3600" dirty="0"/>
          </a:p>
        </p:txBody>
      </p:sp>
      <p:sp>
        <p:nvSpPr>
          <p:cNvPr id="3" name="Content Placeholder 2"/>
          <p:cNvSpPr>
            <a:spLocks noGrp="1"/>
          </p:cNvSpPr>
          <p:nvPr>
            <p:ph idx="1"/>
          </p:nvPr>
        </p:nvSpPr>
        <p:spPr>
          <a:xfrm>
            <a:off x="152400" y="914400"/>
            <a:ext cx="8763000" cy="5211763"/>
          </a:xfrm>
        </p:spPr>
        <p:txBody>
          <a:bodyPr/>
          <a:lstStyle/>
          <a:p>
            <a:pPr marL="0" indent="0">
              <a:buNone/>
            </a:pPr>
            <a:r>
              <a:rPr lang="en-US" b="1" dirty="0" smtClean="0"/>
              <a:t>Two timeframes to consider for when blood culture drawn – intent is to determine if blood culture drawn before antibiotic given</a:t>
            </a:r>
            <a:endParaRPr lang="en-US" b="1" dirty="0"/>
          </a:p>
          <a:p>
            <a:pPr lvl="0">
              <a:spcBef>
                <a:spcPts val="0"/>
              </a:spcBef>
            </a:pPr>
            <a:r>
              <a:rPr lang="en-US" dirty="0"/>
              <a:t>If </a:t>
            </a:r>
            <a:r>
              <a:rPr lang="en-US" dirty="0" smtClean="0"/>
              <a:t>patient </a:t>
            </a:r>
            <a:r>
              <a:rPr lang="en-US" b="1" dirty="0" smtClean="0"/>
              <a:t>receives</a:t>
            </a:r>
            <a:r>
              <a:rPr lang="en-US" dirty="0" smtClean="0"/>
              <a:t> IV </a:t>
            </a:r>
            <a:r>
              <a:rPr lang="en-US" dirty="0"/>
              <a:t>or IO antibiotic within </a:t>
            </a:r>
            <a:r>
              <a:rPr lang="en-US" dirty="0" smtClean="0"/>
              <a:t>24 </a:t>
            </a:r>
            <a:r>
              <a:rPr lang="en-US" dirty="0"/>
              <a:t>hours before </a:t>
            </a:r>
            <a:r>
              <a:rPr lang="en-US" dirty="0" smtClean="0"/>
              <a:t>presentation </a:t>
            </a:r>
            <a:r>
              <a:rPr lang="en-US" dirty="0"/>
              <a:t>of severe sepsis, </a:t>
            </a:r>
            <a:r>
              <a:rPr lang="en-US" dirty="0" smtClean="0"/>
              <a:t>timeframe is: </a:t>
            </a:r>
            <a:endParaRPr lang="en-US" sz="3200" dirty="0"/>
          </a:p>
          <a:p>
            <a:pPr lvl="1">
              <a:buFont typeface="Courier New" panose="02070309020205020404" pitchFamily="49" charset="0"/>
              <a:buChar char="o"/>
            </a:pPr>
            <a:r>
              <a:rPr lang="en-US" b="1" dirty="0"/>
              <a:t>24 hours prior to </a:t>
            </a:r>
            <a:r>
              <a:rPr lang="en-US" b="1" dirty="0" smtClean="0">
                <a:solidFill>
                  <a:srgbClr val="FF0000"/>
                </a:solidFill>
              </a:rPr>
              <a:t>antibiotic date/time </a:t>
            </a:r>
            <a:r>
              <a:rPr lang="en-US" b="1" dirty="0"/>
              <a:t>through 3 hours </a:t>
            </a:r>
            <a:r>
              <a:rPr lang="en-US" b="1" dirty="0" smtClean="0"/>
              <a:t>after </a:t>
            </a:r>
            <a:r>
              <a:rPr lang="en-US" b="1" i="1" dirty="0" smtClean="0"/>
              <a:t>severe sepsis presentation date/time</a:t>
            </a:r>
            <a:r>
              <a:rPr lang="en-US" b="1" dirty="0" smtClean="0"/>
              <a:t> </a:t>
            </a:r>
            <a:endParaRPr lang="en-US" b="1" dirty="0"/>
          </a:p>
          <a:p>
            <a:pPr lvl="0">
              <a:spcBef>
                <a:spcPts val="0"/>
              </a:spcBef>
            </a:pPr>
            <a:r>
              <a:rPr lang="en-US" dirty="0"/>
              <a:t>If </a:t>
            </a:r>
            <a:r>
              <a:rPr lang="en-US" dirty="0" smtClean="0"/>
              <a:t>patient </a:t>
            </a:r>
            <a:r>
              <a:rPr lang="en-US" b="1" dirty="0"/>
              <a:t>does not </a:t>
            </a:r>
            <a:r>
              <a:rPr lang="en-US" dirty="0"/>
              <a:t>receive </a:t>
            </a:r>
            <a:r>
              <a:rPr lang="en-US" dirty="0" smtClean="0"/>
              <a:t>IV </a:t>
            </a:r>
            <a:r>
              <a:rPr lang="en-US" dirty="0"/>
              <a:t>or IO antibiotic within </a:t>
            </a:r>
            <a:r>
              <a:rPr lang="en-US" dirty="0" smtClean="0"/>
              <a:t>24 </a:t>
            </a:r>
            <a:r>
              <a:rPr lang="en-US" dirty="0"/>
              <a:t>hours before </a:t>
            </a:r>
            <a:r>
              <a:rPr lang="en-US" dirty="0" smtClean="0"/>
              <a:t>presentation </a:t>
            </a:r>
            <a:r>
              <a:rPr lang="en-US" dirty="0"/>
              <a:t>of severe sepsis, </a:t>
            </a:r>
            <a:r>
              <a:rPr lang="en-US" dirty="0" smtClean="0"/>
              <a:t>timeframe is: </a:t>
            </a:r>
            <a:endParaRPr lang="en-US" sz="3200" dirty="0"/>
          </a:p>
          <a:p>
            <a:pPr lvl="1">
              <a:buFont typeface="Courier New" panose="02070309020205020404" pitchFamily="49" charset="0"/>
              <a:buChar char="o"/>
            </a:pPr>
            <a:r>
              <a:rPr lang="en-US" b="1" dirty="0"/>
              <a:t>24 hours prior to </a:t>
            </a:r>
            <a:r>
              <a:rPr lang="en-US" b="1" i="1" dirty="0" smtClean="0">
                <a:solidFill>
                  <a:srgbClr val="FF0000"/>
                </a:solidFill>
              </a:rPr>
              <a:t>severe sepsis presentation date/t</a:t>
            </a:r>
            <a:r>
              <a:rPr lang="en-US" b="1" dirty="0" smtClean="0">
                <a:solidFill>
                  <a:srgbClr val="FF0000"/>
                </a:solidFill>
              </a:rPr>
              <a:t>ime </a:t>
            </a:r>
            <a:r>
              <a:rPr lang="en-US" b="1" dirty="0"/>
              <a:t>through 3 hours </a:t>
            </a:r>
            <a:r>
              <a:rPr lang="en-US" b="1" dirty="0" smtClean="0"/>
              <a:t>after </a:t>
            </a:r>
            <a:r>
              <a:rPr lang="en-US" b="1" i="1" dirty="0" smtClean="0"/>
              <a:t>severe sepsis presentation date/time </a:t>
            </a:r>
            <a:endParaRPr lang="en-US" sz="2800" b="1" i="1" dirty="0"/>
          </a:p>
          <a:p>
            <a:pPr marL="0" indent="0">
              <a:buNone/>
            </a:pPr>
            <a:endParaRPr lang="en-US" b="1" dirty="0"/>
          </a:p>
        </p:txBody>
      </p:sp>
    </p:spTree>
    <p:extLst>
      <p:ext uri="{BB962C8B-B14F-4D97-AF65-F5344CB8AC3E}">
        <p14:creationId xmlns:p14="http://schemas.microsoft.com/office/powerpoint/2010/main" val="3179626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t>Q30 </a:t>
            </a:r>
            <a:r>
              <a:rPr lang="en-US" sz="3600" b="1" dirty="0" err="1"/>
              <a:t>bloodcul</a:t>
            </a:r>
            <a:endParaRPr lang="en-US" sz="3600" dirty="0"/>
          </a:p>
        </p:txBody>
      </p:sp>
      <p:sp>
        <p:nvSpPr>
          <p:cNvPr id="3" name="Content Placeholder 2"/>
          <p:cNvSpPr>
            <a:spLocks noGrp="1"/>
          </p:cNvSpPr>
          <p:nvPr>
            <p:ph idx="1"/>
          </p:nvPr>
        </p:nvSpPr>
        <p:spPr>
          <a:xfrm>
            <a:off x="457200" y="838200"/>
            <a:ext cx="8458200" cy="5287963"/>
          </a:xfrm>
        </p:spPr>
        <p:txBody>
          <a:bodyPr>
            <a:normAutofit/>
          </a:bodyPr>
          <a:lstStyle/>
          <a:p>
            <a:pPr marL="0" indent="0">
              <a:buNone/>
            </a:pPr>
            <a:r>
              <a:rPr lang="en-US" b="1" dirty="0"/>
              <a:t>Include:</a:t>
            </a:r>
            <a:r>
              <a:rPr lang="en-US" dirty="0"/>
              <a:t> </a:t>
            </a:r>
            <a:endParaRPr lang="en-US" dirty="0" smtClean="0"/>
          </a:p>
          <a:p>
            <a:pPr>
              <a:lnSpc>
                <a:spcPct val="110000"/>
              </a:lnSpc>
              <a:spcBef>
                <a:spcPts val="0"/>
              </a:spcBef>
            </a:pPr>
            <a:r>
              <a:rPr lang="en-US" dirty="0" smtClean="0"/>
              <a:t>Documentation blood </a:t>
            </a:r>
            <a:r>
              <a:rPr lang="en-US" dirty="0"/>
              <a:t>cultures (BC), </a:t>
            </a:r>
            <a:r>
              <a:rPr lang="en-US" dirty="0" smtClean="0"/>
              <a:t>actually drawn/collected</a:t>
            </a:r>
            <a:endParaRPr lang="en-US" dirty="0"/>
          </a:p>
          <a:p>
            <a:pPr lvl="0">
              <a:lnSpc>
                <a:spcPct val="110000"/>
              </a:lnSpc>
              <a:spcBef>
                <a:spcPts val="0"/>
              </a:spcBef>
            </a:pPr>
            <a:r>
              <a:rPr lang="en-US" dirty="0" smtClean="0"/>
              <a:t>BC </a:t>
            </a:r>
            <a:r>
              <a:rPr lang="en-US" dirty="0"/>
              <a:t>ordered and </a:t>
            </a:r>
            <a:r>
              <a:rPr lang="en-US" dirty="0" smtClean="0"/>
              <a:t>attempted </a:t>
            </a:r>
            <a:r>
              <a:rPr lang="en-US" dirty="0"/>
              <a:t>to </a:t>
            </a:r>
            <a:r>
              <a:rPr lang="en-US" dirty="0" smtClean="0"/>
              <a:t>collect, </a:t>
            </a:r>
            <a:r>
              <a:rPr lang="en-US" dirty="0"/>
              <a:t>but </a:t>
            </a:r>
            <a:r>
              <a:rPr lang="en-US" dirty="0" smtClean="0"/>
              <a:t>attempt fails or specimen contaminated</a:t>
            </a:r>
          </a:p>
          <a:p>
            <a:pPr lvl="0">
              <a:lnSpc>
                <a:spcPct val="110000"/>
              </a:lnSpc>
              <a:spcBef>
                <a:spcPts val="0"/>
              </a:spcBef>
            </a:pPr>
            <a:r>
              <a:rPr lang="en-US" dirty="0"/>
              <a:t>Supportive documentation </a:t>
            </a:r>
            <a:r>
              <a:rPr lang="en-US" dirty="0" smtClean="0"/>
              <a:t>blood </a:t>
            </a:r>
            <a:r>
              <a:rPr lang="en-US" dirty="0"/>
              <a:t>culture was collected in </a:t>
            </a:r>
            <a:r>
              <a:rPr lang="en-US" dirty="0" smtClean="0"/>
              <a:t>appropriate timeframe</a:t>
            </a:r>
            <a:endParaRPr lang="en-US" dirty="0"/>
          </a:p>
          <a:p>
            <a:pPr marL="0" indent="0">
              <a:lnSpc>
                <a:spcPct val="110000"/>
              </a:lnSpc>
              <a:spcBef>
                <a:spcPts val="0"/>
              </a:spcBef>
              <a:buNone/>
            </a:pPr>
            <a:r>
              <a:rPr lang="en-US" b="1" dirty="0"/>
              <a:t>Exclude:</a:t>
            </a:r>
            <a:r>
              <a:rPr lang="en-US" dirty="0"/>
              <a:t> </a:t>
            </a:r>
            <a:endParaRPr lang="en-US" dirty="0" smtClean="0"/>
          </a:p>
          <a:p>
            <a:pPr>
              <a:lnSpc>
                <a:spcPct val="110000"/>
              </a:lnSpc>
              <a:spcBef>
                <a:spcPts val="0"/>
              </a:spcBef>
            </a:pPr>
            <a:r>
              <a:rPr lang="en-US" dirty="0" smtClean="0"/>
              <a:t>Blood </a:t>
            </a:r>
            <a:r>
              <a:rPr lang="en-US" dirty="0"/>
              <a:t>sent to lab, lab here, labs drawn</a:t>
            </a:r>
          </a:p>
          <a:p>
            <a:pPr>
              <a:lnSpc>
                <a:spcPct val="110000"/>
              </a:lnSpc>
              <a:spcBef>
                <a:spcPts val="0"/>
              </a:spcBef>
            </a:pPr>
            <a:r>
              <a:rPr lang="en-US" dirty="0" smtClean="0"/>
              <a:t>Only documentation of physician orders</a:t>
            </a:r>
            <a:endParaRPr lang="en-US" dirty="0"/>
          </a:p>
          <a:p>
            <a:endParaRPr lang="en-US" dirty="0"/>
          </a:p>
        </p:txBody>
      </p:sp>
    </p:spTree>
    <p:extLst>
      <p:ext uri="{BB962C8B-B14F-4D97-AF65-F5344CB8AC3E}">
        <p14:creationId xmlns:p14="http://schemas.microsoft.com/office/powerpoint/2010/main" val="17857980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Sample Documentation</a:t>
            </a:r>
            <a:endParaRPr lang="en-US" sz="3600" b="1" dirty="0"/>
          </a:p>
        </p:txBody>
      </p:sp>
      <p:pic>
        <p:nvPicPr>
          <p:cNvPr id="4" name="Content Placeholder 3"/>
          <p:cNvPicPr>
            <a:picLocks noGrp="1"/>
          </p:cNvPicPr>
          <p:nvPr>
            <p:ph idx="1"/>
          </p:nvPr>
        </p:nvPicPr>
        <p:blipFill rotWithShape="1">
          <a:blip r:embed="rId2"/>
          <a:srcRect b="79536"/>
          <a:stretch/>
        </p:blipFill>
        <p:spPr>
          <a:xfrm>
            <a:off x="838200" y="1295400"/>
            <a:ext cx="5181600" cy="2209800"/>
          </a:xfrm>
          <a:prstGeom prst="rect">
            <a:avLst/>
          </a:prstGeom>
          <a:noFill/>
          <a:ln>
            <a:noFill/>
          </a:ln>
        </p:spPr>
      </p:pic>
    </p:spTree>
    <p:extLst>
      <p:ext uri="{BB962C8B-B14F-4D97-AF65-F5344CB8AC3E}">
        <p14:creationId xmlns:p14="http://schemas.microsoft.com/office/powerpoint/2010/main" val="16267826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Q31 </a:t>
            </a:r>
            <a:r>
              <a:rPr lang="en-US" sz="3600" b="1" dirty="0" err="1" smtClean="0"/>
              <a:t>bldculdt</a:t>
            </a:r>
            <a:r>
              <a:rPr lang="en-US" sz="3600" b="1" dirty="0" smtClean="0"/>
              <a:t> and </a:t>
            </a:r>
            <a:r>
              <a:rPr lang="en-US" sz="3600" b="1" dirty="0" err="1" smtClean="0"/>
              <a:t>bldcultm</a:t>
            </a:r>
            <a:endParaRPr lang="en-US" sz="3600" dirty="0"/>
          </a:p>
        </p:txBody>
      </p:sp>
      <p:sp>
        <p:nvSpPr>
          <p:cNvPr id="3" name="Content Placeholder 2"/>
          <p:cNvSpPr>
            <a:spLocks noGrp="1"/>
          </p:cNvSpPr>
          <p:nvPr>
            <p:ph idx="1"/>
          </p:nvPr>
        </p:nvSpPr>
        <p:spPr>
          <a:xfrm>
            <a:off x="457200" y="990600"/>
            <a:ext cx="8229600" cy="5135563"/>
          </a:xfrm>
        </p:spPr>
        <p:txBody>
          <a:bodyPr/>
          <a:lstStyle/>
          <a:p>
            <a:pPr marL="0" indent="0">
              <a:spcBef>
                <a:spcPts val="0"/>
              </a:spcBef>
              <a:buNone/>
            </a:pPr>
            <a:r>
              <a:rPr lang="en-US" b="1" dirty="0" smtClean="0"/>
              <a:t>During specified time frame enter date/time blood </a:t>
            </a:r>
            <a:r>
              <a:rPr lang="en-US" b="1" dirty="0"/>
              <a:t>culture </a:t>
            </a:r>
            <a:r>
              <a:rPr lang="en-US" b="1" dirty="0" smtClean="0"/>
              <a:t>drawn/collected.</a:t>
            </a:r>
          </a:p>
          <a:p>
            <a:pPr>
              <a:spcBef>
                <a:spcPts val="0"/>
              </a:spcBef>
            </a:pPr>
            <a:r>
              <a:rPr lang="en-US" dirty="0" smtClean="0"/>
              <a:t>Guidelines same as for Q30 </a:t>
            </a:r>
            <a:r>
              <a:rPr lang="en-US" dirty="0" err="1" smtClean="0"/>
              <a:t>bloodcul</a:t>
            </a:r>
            <a:endParaRPr lang="en-US" dirty="0" smtClean="0"/>
          </a:p>
          <a:p>
            <a:pPr lvl="0">
              <a:spcBef>
                <a:spcPts val="0"/>
              </a:spcBef>
            </a:pPr>
            <a:r>
              <a:rPr lang="en-US" dirty="0"/>
              <a:t>If multiple blood cultures </a:t>
            </a:r>
            <a:r>
              <a:rPr lang="en-US" dirty="0" smtClean="0"/>
              <a:t>drawn </a:t>
            </a:r>
            <a:r>
              <a:rPr lang="en-US" dirty="0"/>
              <a:t>or attempted, </a:t>
            </a:r>
            <a:r>
              <a:rPr lang="en-US" dirty="0" smtClean="0"/>
              <a:t>use  </a:t>
            </a:r>
            <a:r>
              <a:rPr lang="en-US" u="sng" dirty="0"/>
              <a:t>earliest</a:t>
            </a:r>
            <a:r>
              <a:rPr lang="en-US" dirty="0"/>
              <a:t> </a:t>
            </a:r>
            <a:r>
              <a:rPr lang="en-US" dirty="0" smtClean="0"/>
              <a:t>date/time. </a:t>
            </a:r>
            <a:endParaRPr lang="en-US" dirty="0"/>
          </a:p>
          <a:p>
            <a:pPr marL="0" indent="0">
              <a:spcBef>
                <a:spcPts val="0"/>
              </a:spcBef>
              <a:buNone/>
            </a:pPr>
            <a:r>
              <a:rPr lang="en-US" b="1" dirty="0"/>
              <a:t>Include:</a:t>
            </a:r>
            <a:r>
              <a:rPr lang="en-US" dirty="0"/>
              <a:t> Blood culture drawn, blood culture to lab, blood culture received</a:t>
            </a:r>
          </a:p>
          <a:p>
            <a:pPr marL="0" indent="0">
              <a:spcBef>
                <a:spcPts val="0"/>
              </a:spcBef>
              <a:buNone/>
            </a:pPr>
            <a:r>
              <a:rPr lang="en-US" b="1" dirty="0"/>
              <a:t>Exclude:</a:t>
            </a:r>
            <a:r>
              <a:rPr lang="en-US" dirty="0"/>
              <a:t> Blood sent to lab, lab here, labs drawn</a:t>
            </a:r>
          </a:p>
          <a:p>
            <a:endParaRPr lang="en-US" dirty="0"/>
          </a:p>
        </p:txBody>
      </p:sp>
    </p:spTree>
    <p:extLst>
      <p:ext uri="{BB962C8B-B14F-4D97-AF65-F5344CB8AC3E}">
        <p14:creationId xmlns:p14="http://schemas.microsoft.com/office/powerpoint/2010/main" val="397712999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r>
              <a:rPr lang="en-US" sz="3600" b="1" dirty="0" smtClean="0"/>
              <a:t>Q32 </a:t>
            </a:r>
            <a:r>
              <a:rPr lang="en-US" sz="3600" b="1" dirty="0" err="1" smtClean="0"/>
              <a:t>bldculdel</a:t>
            </a:r>
            <a:endParaRPr lang="en-US" sz="3600" dirty="0"/>
          </a:p>
        </p:txBody>
      </p:sp>
      <p:sp>
        <p:nvSpPr>
          <p:cNvPr id="3" name="Content Placeholder 2"/>
          <p:cNvSpPr>
            <a:spLocks noGrp="1"/>
          </p:cNvSpPr>
          <p:nvPr>
            <p:ph idx="1"/>
          </p:nvPr>
        </p:nvSpPr>
        <p:spPr>
          <a:xfrm>
            <a:off x="457200" y="609600"/>
            <a:ext cx="8229600" cy="5715000"/>
          </a:xfrm>
        </p:spPr>
        <p:txBody>
          <a:bodyPr>
            <a:normAutofit fontScale="92500" lnSpcReduction="20000"/>
          </a:bodyPr>
          <a:lstStyle/>
          <a:p>
            <a:pPr marL="0" indent="0">
              <a:spcBef>
                <a:spcPts val="0"/>
              </a:spcBef>
              <a:buNone/>
            </a:pPr>
            <a:r>
              <a:rPr lang="en-US" b="1" dirty="0"/>
              <a:t>Is there documentation supporting an acceptable delay in collecting a blood culture?</a:t>
            </a:r>
          </a:p>
          <a:p>
            <a:pPr lvl="0">
              <a:spcBef>
                <a:spcPts val="0"/>
              </a:spcBef>
            </a:pPr>
            <a:r>
              <a:rPr lang="en-US" b="1" dirty="0"/>
              <a:t>Only </a:t>
            </a:r>
            <a:r>
              <a:rPr lang="en-US" b="1" dirty="0" smtClean="0"/>
              <a:t>situations that demonstrate acceptable </a:t>
            </a:r>
            <a:r>
              <a:rPr lang="en-US" b="1" dirty="0"/>
              <a:t>delay where </a:t>
            </a:r>
            <a:r>
              <a:rPr lang="en-US" b="1" dirty="0" smtClean="0"/>
              <a:t>blood </a:t>
            </a:r>
            <a:r>
              <a:rPr lang="en-US" b="1" dirty="0"/>
              <a:t>culture was drawn after the </a:t>
            </a:r>
            <a:r>
              <a:rPr lang="en-US" b="1" i="1" dirty="0"/>
              <a:t>Broad Spectrum or Other Antibiotic Administration Date </a:t>
            </a:r>
            <a:r>
              <a:rPr lang="en-US" b="1" dirty="0"/>
              <a:t>and </a:t>
            </a:r>
            <a:r>
              <a:rPr lang="en-US" b="1" i="1" dirty="0"/>
              <a:t>Time</a:t>
            </a:r>
            <a:r>
              <a:rPr lang="en-US" b="1" dirty="0"/>
              <a:t>.</a:t>
            </a:r>
            <a:r>
              <a:rPr lang="en-US" dirty="0"/>
              <a:t> </a:t>
            </a:r>
            <a:endParaRPr lang="en-US" dirty="0" smtClean="0"/>
          </a:p>
          <a:p>
            <a:pPr lvl="1">
              <a:buFont typeface="Courier New" panose="02070309020205020404" pitchFamily="49" charset="0"/>
              <a:buChar char="o"/>
            </a:pPr>
            <a:r>
              <a:rPr lang="en-US" b="1" dirty="0"/>
              <a:t>Surgical patients who receive </a:t>
            </a:r>
            <a:r>
              <a:rPr lang="en-US" b="1" dirty="0" smtClean="0"/>
              <a:t>pre </a:t>
            </a:r>
            <a:r>
              <a:rPr lang="en-US" b="1" dirty="0"/>
              <a:t>or post-op prophylactic antibiotic within 24 hours before severe sepsis </a:t>
            </a:r>
            <a:r>
              <a:rPr lang="en-US" b="1" dirty="0" smtClean="0"/>
              <a:t>identified</a:t>
            </a:r>
          </a:p>
          <a:p>
            <a:pPr lvl="1">
              <a:buFont typeface="Courier New" panose="02070309020205020404" pitchFamily="49" charset="0"/>
              <a:buChar char="o"/>
            </a:pPr>
            <a:r>
              <a:rPr lang="en-US" b="1" dirty="0" smtClean="0"/>
              <a:t>Antibiotics started in hospital for infection within 24 hours before severe sepsis identified. </a:t>
            </a:r>
          </a:p>
          <a:p>
            <a:pPr lvl="1">
              <a:buFont typeface="Courier New" panose="02070309020205020404" pitchFamily="49" charset="0"/>
              <a:buChar char="o"/>
            </a:pPr>
            <a:r>
              <a:rPr lang="en-US" b="1" dirty="0" smtClean="0"/>
              <a:t>Antibiotics started </a:t>
            </a:r>
            <a:r>
              <a:rPr lang="en-US" b="1" dirty="0"/>
              <a:t>prior to hospital arrival within 24 hours before severe sepsis was </a:t>
            </a:r>
            <a:r>
              <a:rPr lang="en-US" b="1" dirty="0" smtClean="0"/>
              <a:t>identified </a:t>
            </a:r>
            <a:endParaRPr lang="en-US" b="1" dirty="0"/>
          </a:p>
          <a:p>
            <a:pPr lvl="1">
              <a:buFont typeface="Courier New" panose="02070309020205020404" pitchFamily="49" charset="0"/>
              <a:buChar char="o"/>
            </a:pPr>
            <a:r>
              <a:rPr lang="en-US" b="1" dirty="0"/>
              <a:t>A physician/APN/PA documented reason for </a:t>
            </a:r>
            <a:r>
              <a:rPr lang="en-US" b="1" dirty="0" smtClean="0"/>
              <a:t>delay</a:t>
            </a:r>
            <a:r>
              <a:rPr lang="en-US" b="1" dirty="0"/>
              <a:t>, which makes it clear that waiting to start the antibiotic would be detrimental to the patient</a:t>
            </a:r>
            <a:r>
              <a:rPr lang="en-US" b="1" dirty="0" smtClean="0"/>
              <a:t>.</a:t>
            </a:r>
          </a:p>
          <a:p>
            <a:pPr lvl="1">
              <a:buFont typeface="Courier New" panose="02070309020205020404" pitchFamily="49" charset="0"/>
              <a:buChar char="o"/>
            </a:pPr>
            <a:r>
              <a:rPr lang="en-US" b="1" dirty="0" smtClean="0"/>
              <a:t>OB </a:t>
            </a:r>
            <a:r>
              <a:rPr lang="en-US" b="1" dirty="0"/>
              <a:t>patients given prophylactic antibiotics for ruptured membranes, group B strep, or prior to </a:t>
            </a:r>
            <a:r>
              <a:rPr lang="en-US" b="1" dirty="0" smtClean="0"/>
              <a:t>caesarean </a:t>
            </a:r>
            <a:r>
              <a:rPr lang="en-US" b="1" dirty="0"/>
              <a:t>section.</a:t>
            </a:r>
          </a:p>
        </p:txBody>
      </p:sp>
    </p:spTree>
    <p:extLst>
      <p:ext uri="{BB962C8B-B14F-4D97-AF65-F5344CB8AC3E}">
        <p14:creationId xmlns:p14="http://schemas.microsoft.com/office/powerpoint/2010/main" val="2013620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t>Q33 lactate</a:t>
            </a:r>
            <a:endParaRPr lang="en-US" sz="3600" dirty="0"/>
          </a:p>
        </p:txBody>
      </p:sp>
      <p:sp>
        <p:nvSpPr>
          <p:cNvPr id="3" name="Content Placeholder 2"/>
          <p:cNvSpPr>
            <a:spLocks noGrp="1"/>
          </p:cNvSpPr>
          <p:nvPr>
            <p:ph idx="1"/>
          </p:nvPr>
        </p:nvSpPr>
        <p:spPr>
          <a:xfrm>
            <a:off x="228600" y="762000"/>
            <a:ext cx="8686800" cy="5364163"/>
          </a:xfrm>
        </p:spPr>
        <p:txBody>
          <a:bodyPr>
            <a:normAutofit fontScale="92500"/>
          </a:bodyPr>
          <a:lstStyle/>
          <a:p>
            <a:pPr marL="0" indent="0">
              <a:spcBef>
                <a:spcPts val="0"/>
              </a:spcBef>
              <a:buNone/>
            </a:pPr>
            <a:r>
              <a:rPr lang="en-US" b="1" dirty="0"/>
              <a:t>During the timeframe from </a:t>
            </a:r>
            <a:r>
              <a:rPr lang="en-US" b="1" dirty="0" smtClean="0"/>
              <a:t>6 </a:t>
            </a:r>
            <a:r>
              <a:rPr lang="en-US" b="1" dirty="0"/>
              <a:t>hours </a:t>
            </a:r>
            <a:r>
              <a:rPr lang="en-US" b="1" dirty="0" smtClean="0"/>
              <a:t>prior to 6 hours after severe sepsis presentation, was </a:t>
            </a:r>
            <a:r>
              <a:rPr lang="en-US" b="1" dirty="0"/>
              <a:t>an initial lactate level drawn (or collected</a:t>
            </a:r>
            <a:r>
              <a:rPr lang="en-US" b="1" dirty="0" smtClean="0"/>
              <a:t>)?</a:t>
            </a:r>
          </a:p>
          <a:p>
            <a:r>
              <a:rPr lang="en-US" dirty="0" smtClean="0"/>
              <a:t>Timeframe for scoring is </a:t>
            </a:r>
            <a:r>
              <a:rPr lang="en-US" dirty="0"/>
              <a:t>6 hours prior to </a:t>
            </a:r>
            <a:r>
              <a:rPr lang="en-US" dirty="0" smtClean="0"/>
              <a:t>3 </a:t>
            </a:r>
            <a:r>
              <a:rPr lang="en-US" dirty="0"/>
              <a:t>hours </a:t>
            </a:r>
            <a:r>
              <a:rPr lang="en-US" dirty="0" smtClean="0"/>
              <a:t>after – collecting data up to 6 hours after for information </a:t>
            </a:r>
          </a:p>
          <a:p>
            <a:pPr lvl="1">
              <a:buFont typeface="Courier New" panose="02070309020205020404" pitchFamily="49" charset="0"/>
              <a:buChar char="o"/>
            </a:pPr>
            <a:r>
              <a:rPr lang="en-US" dirty="0" smtClean="0"/>
              <a:t>If </a:t>
            </a:r>
            <a:r>
              <a:rPr lang="en-US" dirty="0"/>
              <a:t>multiple lactate levels </a:t>
            </a:r>
            <a:r>
              <a:rPr lang="en-US" dirty="0" smtClean="0"/>
              <a:t>drawn </a:t>
            </a:r>
            <a:r>
              <a:rPr lang="en-US" dirty="0"/>
              <a:t>within </a:t>
            </a:r>
            <a:r>
              <a:rPr lang="en-US" dirty="0" smtClean="0"/>
              <a:t>time </a:t>
            </a:r>
            <a:r>
              <a:rPr lang="en-US" dirty="0"/>
              <a:t>frame, use the </a:t>
            </a:r>
            <a:r>
              <a:rPr lang="en-US" dirty="0" smtClean="0"/>
              <a:t>HIGHEST lactate level drawn </a:t>
            </a:r>
            <a:r>
              <a:rPr lang="en-US" dirty="0"/>
              <a:t>PRIOR to </a:t>
            </a:r>
            <a:r>
              <a:rPr lang="en-US" i="1" dirty="0" smtClean="0"/>
              <a:t>Severe </a:t>
            </a:r>
            <a:r>
              <a:rPr lang="en-US" i="1" dirty="0"/>
              <a:t>Sepsis Presentation </a:t>
            </a:r>
            <a:r>
              <a:rPr lang="en-US" i="1" dirty="0" smtClean="0"/>
              <a:t>Time</a:t>
            </a:r>
            <a:r>
              <a:rPr lang="en-US" dirty="0" smtClean="0"/>
              <a:t>. </a:t>
            </a:r>
            <a:endParaRPr lang="en-US" dirty="0"/>
          </a:p>
          <a:p>
            <a:pPr lvl="1">
              <a:buFont typeface="Courier New" panose="02070309020205020404" pitchFamily="49" charset="0"/>
              <a:buChar char="o"/>
            </a:pPr>
            <a:r>
              <a:rPr lang="en-US" dirty="0"/>
              <a:t>If multiple lactate levels </a:t>
            </a:r>
            <a:r>
              <a:rPr lang="en-US" dirty="0" smtClean="0"/>
              <a:t>drawn </a:t>
            </a:r>
            <a:r>
              <a:rPr lang="en-US" dirty="0"/>
              <a:t>ONLY in the </a:t>
            </a:r>
            <a:r>
              <a:rPr lang="en-US" dirty="0" smtClean="0"/>
              <a:t>3 hours </a:t>
            </a:r>
            <a:r>
              <a:rPr lang="en-US" dirty="0"/>
              <a:t>after </a:t>
            </a:r>
            <a:r>
              <a:rPr lang="en-US" i="1" dirty="0" smtClean="0"/>
              <a:t>Severe </a:t>
            </a:r>
            <a:r>
              <a:rPr lang="en-US" i="1" dirty="0"/>
              <a:t>Sepsis Presentation Time</a:t>
            </a:r>
            <a:r>
              <a:rPr lang="en-US" dirty="0"/>
              <a:t>, use the Highest lactate level drawn </a:t>
            </a:r>
            <a:endParaRPr lang="en-US" dirty="0" smtClean="0"/>
          </a:p>
          <a:p>
            <a:pPr lvl="0">
              <a:spcBef>
                <a:spcPts val="0"/>
              </a:spcBef>
            </a:pPr>
            <a:r>
              <a:rPr lang="en-US" dirty="0"/>
              <a:t>If no documentation lactate was drawn or collected, but there is supportive documentation, use </a:t>
            </a:r>
            <a:r>
              <a:rPr lang="en-US" dirty="0" smtClean="0"/>
              <a:t>earliest </a:t>
            </a:r>
            <a:r>
              <a:rPr lang="en-US" dirty="0"/>
              <a:t>supportive documentation (e.g., lactate sent to lab, lactate received, lactate result). </a:t>
            </a:r>
          </a:p>
          <a:p>
            <a:pPr>
              <a:spcBef>
                <a:spcPts val="0"/>
              </a:spcBef>
            </a:pPr>
            <a:endParaRPr lang="en-US" dirty="0"/>
          </a:p>
        </p:txBody>
      </p:sp>
    </p:spTree>
    <p:extLst>
      <p:ext uri="{BB962C8B-B14F-4D97-AF65-F5344CB8AC3E}">
        <p14:creationId xmlns:p14="http://schemas.microsoft.com/office/powerpoint/2010/main" val="35954934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Q33 lactate (cont.)</a:t>
            </a:r>
            <a:endParaRPr lang="en-US" sz="3600" dirty="0"/>
          </a:p>
        </p:txBody>
      </p:sp>
      <p:sp>
        <p:nvSpPr>
          <p:cNvPr id="3" name="Content Placeholder 2"/>
          <p:cNvSpPr>
            <a:spLocks noGrp="1"/>
          </p:cNvSpPr>
          <p:nvPr>
            <p:ph idx="1"/>
          </p:nvPr>
        </p:nvSpPr>
        <p:spPr>
          <a:xfrm>
            <a:off x="457200" y="838200"/>
            <a:ext cx="8229600" cy="5287963"/>
          </a:xfrm>
        </p:spPr>
        <p:txBody>
          <a:bodyPr>
            <a:normAutofit/>
          </a:bodyPr>
          <a:lstStyle/>
          <a:p>
            <a:pPr lvl="0">
              <a:spcBef>
                <a:spcPts val="0"/>
              </a:spcBef>
            </a:pPr>
            <a:r>
              <a:rPr lang="en-US" dirty="0" smtClean="0"/>
              <a:t>If </a:t>
            </a:r>
            <a:r>
              <a:rPr lang="en-US" dirty="0"/>
              <a:t>within 24 hours of </a:t>
            </a:r>
            <a:r>
              <a:rPr lang="en-US" i="1" dirty="0" smtClean="0"/>
              <a:t>Severe </a:t>
            </a:r>
            <a:r>
              <a:rPr lang="en-US" i="1" dirty="0"/>
              <a:t>Sepsis Presentation Time </a:t>
            </a:r>
            <a:r>
              <a:rPr lang="en-US" dirty="0"/>
              <a:t>there is physician/APN/PA or nursing documentation </a:t>
            </a:r>
            <a:r>
              <a:rPr lang="en-US" dirty="0" smtClean="0"/>
              <a:t>lactate </a:t>
            </a:r>
            <a:r>
              <a:rPr lang="en-US" dirty="0"/>
              <a:t>value is invalid, erroneous or questionable, disregard that value. </a:t>
            </a:r>
            <a:endParaRPr lang="en-US" dirty="0" smtClean="0"/>
          </a:p>
          <a:p>
            <a:pPr>
              <a:spcBef>
                <a:spcPts val="0"/>
              </a:spcBef>
            </a:pPr>
            <a:r>
              <a:rPr lang="en-US" dirty="0"/>
              <a:t>If </a:t>
            </a:r>
            <a:r>
              <a:rPr lang="en-US" dirty="0" smtClean="0"/>
              <a:t>lactate </a:t>
            </a:r>
            <a:r>
              <a:rPr lang="en-US" dirty="0"/>
              <a:t>level </a:t>
            </a:r>
            <a:r>
              <a:rPr lang="en-US" dirty="0" smtClean="0"/>
              <a:t>drawn </a:t>
            </a:r>
            <a:r>
              <a:rPr lang="en-US" dirty="0"/>
              <a:t>but </a:t>
            </a:r>
            <a:r>
              <a:rPr lang="en-US" dirty="0" smtClean="0"/>
              <a:t>no </a:t>
            </a:r>
            <a:r>
              <a:rPr lang="en-US" dirty="0"/>
              <a:t>results in the record, choose Value “1.” </a:t>
            </a:r>
          </a:p>
          <a:p>
            <a:pPr marL="0" indent="0">
              <a:buNone/>
            </a:pPr>
            <a:r>
              <a:rPr lang="en-US" b="1" dirty="0" smtClean="0"/>
              <a:t>Include</a:t>
            </a:r>
            <a:r>
              <a:rPr lang="en-US" b="1" dirty="0"/>
              <a:t>: </a:t>
            </a:r>
            <a:r>
              <a:rPr lang="en-US" dirty="0"/>
              <a:t>lactate level collected, lactate level drawn, lactic acid drawn</a:t>
            </a:r>
          </a:p>
          <a:p>
            <a:pPr marL="0" indent="0">
              <a:buNone/>
            </a:pPr>
            <a:r>
              <a:rPr lang="en-US" b="1" dirty="0"/>
              <a:t>Exclude: </a:t>
            </a:r>
            <a:r>
              <a:rPr lang="en-US" dirty="0"/>
              <a:t>labs drawn</a:t>
            </a:r>
          </a:p>
          <a:p>
            <a:pPr lvl="0">
              <a:spcBef>
                <a:spcPts val="0"/>
              </a:spcBef>
            </a:pPr>
            <a:endParaRPr lang="en-US" dirty="0"/>
          </a:p>
          <a:p>
            <a:endParaRPr lang="en-US" dirty="0"/>
          </a:p>
        </p:txBody>
      </p:sp>
    </p:spTree>
    <p:extLst>
      <p:ext uri="{BB962C8B-B14F-4D97-AF65-F5344CB8AC3E}">
        <p14:creationId xmlns:p14="http://schemas.microsoft.com/office/powerpoint/2010/main" val="40399212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t>Q34 </a:t>
            </a:r>
            <a:r>
              <a:rPr lang="en-US" sz="3600" b="1" dirty="0" err="1" smtClean="0"/>
              <a:t>lactdt</a:t>
            </a:r>
            <a:r>
              <a:rPr lang="en-US" sz="3600" b="1" dirty="0" smtClean="0"/>
              <a:t> and </a:t>
            </a:r>
            <a:r>
              <a:rPr lang="en-US" sz="3600" b="1" dirty="0" err="1" smtClean="0"/>
              <a:t>lactm</a:t>
            </a:r>
            <a:endParaRPr lang="en-US" sz="3600" dirty="0"/>
          </a:p>
        </p:txBody>
      </p:sp>
      <p:sp>
        <p:nvSpPr>
          <p:cNvPr id="3" name="Content Placeholder 2"/>
          <p:cNvSpPr>
            <a:spLocks noGrp="1"/>
          </p:cNvSpPr>
          <p:nvPr>
            <p:ph idx="1"/>
          </p:nvPr>
        </p:nvSpPr>
        <p:spPr>
          <a:xfrm>
            <a:off x="228600" y="838200"/>
            <a:ext cx="8610600" cy="5287963"/>
          </a:xfrm>
        </p:spPr>
        <p:txBody>
          <a:bodyPr/>
          <a:lstStyle/>
          <a:p>
            <a:pPr marL="0" indent="0">
              <a:buNone/>
            </a:pPr>
            <a:r>
              <a:rPr lang="en-US" b="1" dirty="0"/>
              <a:t>Enter the </a:t>
            </a:r>
            <a:r>
              <a:rPr lang="en-US" b="1" dirty="0" smtClean="0"/>
              <a:t>date/time </a:t>
            </a:r>
            <a:r>
              <a:rPr lang="en-US" b="1" dirty="0"/>
              <a:t>the </a:t>
            </a:r>
            <a:r>
              <a:rPr lang="en-US" b="1" dirty="0" smtClean="0"/>
              <a:t>initial </a:t>
            </a:r>
            <a:r>
              <a:rPr lang="en-US" b="1" dirty="0"/>
              <a:t>lactate level was drawn</a:t>
            </a:r>
            <a:r>
              <a:rPr lang="en-US" b="1" dirty="0" smtClean="0"/>
              <a:t>.</a:t>
            </a:r>
          </a:p>
          <a:p>
            <a:pPr lvl="0">
              <a:spcBef>
                <a:spcPts val="0"/>
              </a:spcBef>
            </a:pPr>
            <a:r>
              <a:rPr lang="en-US" dirty="0" smtClean="0"/>
              <a:t>Guidelines same as Q33 lactate</a:t>
            </a:r>
          </a:p>
          <a:p>
            <a:pPr lvl="0">
              <a:spcBef>
                <a:spcPts val="0"/>
              </a:spcBef>
            </a:pPr>
            <a:r>
              <a:rPr lang="en-US" dirty="0" smtClean="0"/>
              <a:t>If more </a:t>
            </a:r>
            <a:r>
              <a:rPr lang="en-US" dirty="0"/>
              <a:t>than one </a:t>
            </a:r>
            <a:r>
              <a:rPr lang="en-US" dirty="0" smtClean="0"/>
              <a:t>date/time </a:t>
            </a:r>
            <a:r>
              <a:rPr lang="en-US" dirty="0"/>
              <a:t>of documentation for the </a:t>
            </a:r>
            <a:r>
              <a:rPr lang="en-US" i="1" dirty="0"/>
              <a:t>Initial Lactate Level Collection, </a:t>
            </a:r>
            <a:r>
              <a:rPr lang="en-US" dirty="0"/>
              <a:t>use the following order to determine which </a:t>
            </a:r>
            <a:r>
              <a:rPr lang="en-US" dirty="0" smtClean="0"/>
              <a:t>date/time </a:t>
            </a:r>
            <a:r>
              <a:rPr lang="en-US" dirty="0"/>
              <a:t>to abstract. </a:t>
            </a:r>
            <a:endParaRPr lang="en-US" sz="3200" dirty="0" smtClean="0"/>
          </a:p>
          <a:p>
            <a:pPr marL="457200" lvl="1" indent="0">
              <a:spcBef>
                <a:spcPts val="0"/>
              </a:spcBef>
              <a:buNone/>
            </a:pPr>
            <a:r>
              <a:rPr lang="en-US" dirty="0" smtClean="0"/>
              <a:t>1. Laboratory documentation indicating date/time lactate was</a:t>
            </a:r>
          </a:p>
          <a:p>
            <a:pPr marL="457200" lvl="1" indent="0">
              <a:spcBef>
                <a:spcPts val="0"/>
              </a:spcBef>
              <a:buNone/>
            </a:pPr>
            <a:r>
              <a:rPr lang="en-US" dirty="0"/>
              <a:t> </a:t>
            </a:r>
            <a:r>
              <a:rPr lang="en-US" dirty="0" smtClean="0"/>
              <a:t>    drawn. </a:t>
            </a:r>
            <a:endParaRPr lang="en-US" sz="2800" dirty="0" smtClean="0"/>
          </a:p>
          <a:p>
            <a:pPr marL="457200" lvl="1" indent="0">
              <a:spcBef>
                <a:spcPts val="0"/>
              </a:spcBef>
              <a:buNone/>
            </a:pPr>
            <a:r>
              <a:rPr lang="en-US" dirty="0" smtClean="0"/>
              <a:t>2. Non-narrative </a:t>
            </a:r>
            <a:r>
              <a:rPr lang="en-US" dirty="0"/>
              <a:t>location indicating lactate was drawn with an </a:t>
            </a:r>
            <a:endParaRPr lang="en-US" dirty="0" smtClean="0"/>
          </a:p>
          <a:p>
            <a:pPr marL="457200" lvl="1" indent="0">
              <a:spcBef>
                <a:spcPts val="0"/>
              </a:spcBef>
              <a:buNone/>
            </a:pPr>
            <a:r>
              <a:rPr lang="en-US" dirty="0"/>
              <a:t> </a:t>
            </a:r>
            <a:r>
              <a:rPr lang="en-US" dirty="0" smtClean="0"/>
              <a:t>    associated date/time </a:t>
            </a:r>
            <a:r>
              <a:rPr lang="en-US" dirty="0"/>
              <a:t>(e.g., sepsis flowsheet, checklist, </a:t>
            </a:r>
            <a:endParaRPr lang="en-US" dirty="0" smtClean="0"/>
          </a:p>
          <a:p>
            <a:pPr marL="457200" lvl="1" indent="0">
              <a:spcBef>
                <a:spcPts val="0"/>
              </a:spcBef>
              <a:buNone/>
            </a:pPr>
            <a:r>
              <a:rPr lang="en-US" dirty="0"/>
              <a:t> </a:t>
            </a:r>
            <a:r>
              <a:rPr lang="en-US" dirty="0" smtClean="0"/>
              <a:t>    screening</a:t>
            </a:r>
            <a:r>
              <a:rPr lang="en-US" dirty="0"/>
              <a:t>). </a:t>
            </a:r>
            <a:endParaRPr lang="en-US" sz="2800" dirty="0"/>
          </a:p>
          <a:p>
            <a:pPr marL="457200" lvl="1" indent="0">
              <a:spcBef>
                <a:spcPts val="0"/>
              </a:spcBef>
              <a:buNone/>
            </a:pPr>
            <a:r>
              <a:rPr lang="en-US" dirty="0" smtClean="0"/>
              <a:t>3. Narrative </a:t>
            </a:r>
            <a:r>
              <a:rPr lang="en-US" dirty="0"/>
              <a:t>note indicating lactate is drawn with an associated </a:t>
            </a:r>
            <a:endParaRPr lang="en-US" dirty="0" smtClean="0"/>
          </a:p>
          <a:p>
            <a:pPr marL="457200" lvl="1" indent="0">
              <a:spcBef>
                <a:spcPts val="0"/>
              </a:spcBef>
              <a:buNone/>
            </a:pPr>
            <a:r>
              <a:rPr lang="en-US" dirty="0"/>
              <a:t> </a:t>
            </a:r>
            <a:r>
              <a:rPr lang="en-US" dirty="0" smtClean="0"/>
              <a:t>   date/time. </a:t>
            </a:r>
            <a:endParaRPr lang="en-US" sz="2800" dirty="0"/>
          </a:p>
          <a:p>
            <a:pPr marL="0" indent="0">
              <a:buNone/>
            </a:pPr>
            <a:endParaRPr lang="en-US" dirty="0"/>
          </a:p>
        </p:txBody>
      </p:sp>
    </p:spTree>
    <p:extLst>
      <p:ext uri="{BB962C8B-B14F-4D97-AF65-F5344CB8AC3E}">
        <p14:creationId xmlns:p14="http://schemas.microsoft.com/office/powerpoint/2010/main" val="35142992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smtClean="0"/>
              <a:t>Q35 </a:t>
            </a:r>
            <a:r>
              <a:rPr lang="en-US" sz="3600" b="1" dirty="0" err="1" smtClean="0"/>
              <a:t>lacval</a:t>
            </a:r>
            <a:endParaRPr lang="en-US" sz="3600" dirty="0"/>
          </a:p>
        </p:txBody>
      </p:sp>
      <p:sp>
        <p:nvSpPr>
          <p:cNvPr id="3" name="Content Placeholder 2"/>
          <p:cNvSpPr>
            <a:spLocks noGrp="1"/>
          </p:cNvSpPr>
          <p:nvPr>
            <p:ph idx="1"/>
          </p:nvPr>
        </p:nvSpPr>
        <p:spPr>
          <a:xfrm>
            <a:off x="381000" y="914400"/>
            <a:ext cx="8534400" cy="5211763"/>
          </a:xfrm>
        </p:spPr>
        <p:txBody>
          <a:bodyPr>
            <a:normAutofit fontScale="85000" lnSpcReduction="10000"/>
          </a:bodyPr>
          <a:lstStyle/>
          <a:p>
            <a:pPr marL="0" indent="0">
              <a:spcBef>
                <a:spcPts val="0"/>
              </a:spcBef>
              <a:buNone/>
            </a:pPr>
            <a:r>
              <a:rPr lang="en-US" b="1" dirty="0"/>
              <a:t>What initial lactate level result was documented in the record?</a:t>
            </a:r>
          </a:p>
          <a:p>
            <a:pPr marL="0" indent="0">
              <a:spcBef>
                <a:spcPts val="0"/>
              </a:spcBef>
              <a:buNone/>
            </a:pPr>
            <a:r>
              <a:rPr lang="en-US" dirty="0"/>
              <a:t>1. &lt;= 2 mmol/L (less than or equal to 2 mmol/L)</a:t>
            </a:r>
          </a:p>
          <a:p>
            <a:pPr marL="0" indent="0">
              <a:spcBef>
                <a:spcPts val="0"/>
              </a:spcBef>
              <a:buNone/>
            </a:pPr>
            <a:r>
              <a:rPr lang="en-US" dirty="0"/>
              <a:t>2. &gt; 2 and &lt; 4.0 mmol/L (greater than 2 mmol/L and less than 4 </a:t>
            </a:r>
            <a:endParaRPr lang="en-US" dirty="0" smtClean="0"/>
          </a:p>
          <a:p>
            <a:pPr marL="0" indent="0">
              <a:spcBef>
                <a:spcPts val="0"/>
              </a:spcBef>
              <a:buNone/>
            </a:pPr>
            <a:r>
              <a:rPr lang="en-US" dirty="0"/>
              <a:t> </a:t>
            </a:r>
            <a:r>
              <a:rPr lang="en-US" dirty="0" smtClean="0"/>
              <a:t>    mmol/L</a:t>
            </a:r>
            <a:r>
              <a:rPr lang="en-US" dirty="0"/>
              <a:t>)</a:t>
            </a:r>
          </a:p>
          <a:p>
            <a:pPr marL="0" indent="0">
              <a:spcBef>
                <a:spcPts val="0"/>
              </a:spcBef>
              <a:buNone/>
            </a:pPr>
            <a:r>
              <a:rPr lang="en-US" dirty="0"/>
              <a:t>3. &gt;= 4 mmol/L (4 mmol/L or greater)</a:t>
            </a:r>
          </a:p>
          <a:p>
            <a:pPr marL="0" indent="0">
              <a:spcBef>
                <a:spcPts val="0"/>
              </a:spcBef>
              <a:buNone/>
            </a:pPr>
            <a:r>
              <a:rPr lang="en-US" dirty="0"/>
              <a:t>99. Initial lactate result was not documented or unable to determine </a:t>
            </a:r>
            <a:r>
              <a:rPr lang="en-US" dirty="0" smtClean="0"/>
              <a:t>result</a:t>
            </a:r>
          </a:p>
          <a:p>
            <a:pPr>
              <a:spcBef>
                <a:spcPts val="0"/>
              </a:spcBef>
            </a:pPr>
            <a:r>
              <a:rPr lang="en-US" dirty="0" smtClean="0"/>
              <a:t>May be reported as mmol/L or mg/</a:t>
            </a:r>
            <a:r>
              <a:rPr lang="en-US" dirty="0" err="1" smtClean="0"/>
              <a:t>dL</a:t>
            </a:r>
            <a:endParaRPr lang="en-US" dirty="0" smtClean="0"/>
          </a:p>
          <a:p>
            <a:pPr>
              <a:spcBef>
                <a:spcPts val="0"/>
              </a:spcBef>
            </a:pPr>
            <a:r>
              <a:rPr lang="en-US" dirty="0" smtClean="0"/>
              <a:t>Equivalents in D/D rules</a:t>
            </a:r>
          </a:p>
          <a:p>
            <a:pPr lvl="0"/>
            <a:r>
              <a:rPr lang="en-US" dirty="0"/>
              <a:t>If </a:t>
            </a:r>
            <a:r>
              <a:rPr lang="en-US" dirty="0" smtClean="0"/>
              <a:t>POC and lab results from </a:t>
            </a:r>
            <a:r>
              <a:rPr lang="en-US" dirty="0"/>
              <a:t>the same sample, use the results </a:t>
            </a:r>
            <a:r>
              <a:rPr lang="en-US" dirty="0" smtClean="0"/>
              <a:t>recorded </a:t>
            </a:r>
            <a:r>
              <a:rPr lang="en-US" dirty="0"/>
              <a:t>first. </a:t>
            </a:r>
          </a:p>
          <a:p>
            <a:pPr lvl="0"/>
            <a:r>
              <a:rPr lang="en-US" dirty="0"/>
              <a:t>If </a:t>
            </a:r>
            <a:r>
              <a:rPr lang="en-US" dirty="0" smtClean="0"/>
              <a:t>physician/APN/PA documents </a:t>
            </a:r>
            <a:r>
              <a:rPr lang="en-US" dirty="0"/>
              <a:t>prior to or within 24 hours after </a:t>
            </a:r>
            <a:r>
              <a:rPr lang="en-US" dirty="0" smtClean="0"/>
              <a:t>initial </a:t>
            </a:r>
            <a:r>
              <a:rPr lang="en-US" dirty="0"/>
              <a:t>lactate </a:t>
            </a:r>
            <a:r>
              <a:rPr lang="en-US" dirty="0" smtClean="0"/>
              <a:t>result indicating initial </a:t>
            </a:r>
            <a:r>
              <a:rPr lang="en-US" dirty="0"/>
              <a:t>lactate value is due to a condition that is not an infection, or is due to a medication, select Value “</a:t>
            </a:r>
            <a:r>
              <a:rPr lang="en-US" dirty="0" smtClean="0"/>
              <a:t>1” (&lt;= 2mmol/L).</a:t>
            </a:r>
            <a:endParaRPr lang="en-US" dirty="0"/>
          </a:p>
          <a:p>
            <a:pPr>
              <a:spcBef>
                <a:spcPts val="0"/>
              </a:spcBef>
            </a:pPr>
            <a:endParaRPr lang="en-US" dirty="0"/>
          </a:p>
        </p:txBody>
      </p:sp>
    </p:spTree>
    <p:extLst>
      <p:ext uri="{BB962C8B-B14F-4D97-AF65-F5344CB8AC3E}">
        <p14:creationId xmlns:p14="http://schemas.microsoft.com/office/powerpoint/2010/main" val="1799690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495800" cy="685800"/>
          </a:xfrm>
          <a:noFill/>
        </p:spPr>
        <p:txBody>
          <a:bodyPr>
            <a:normAutofit fontScale="90000"/>
          </a:bodyPr>
          <a:lstStyle/>
          <a:p>
            <a:r>
              <a:rPr lang="en-US" sz="4000" b="1" dirty="0" smtClean="0"/>
              <a:t>SEP-1 Sub-Measures</a:t>
            </a:r>
            <a:endParaRPr lang="en-US" sz="4000" b="1" dirty="0"/>
          </a:p>
        </p:txBody>
      </p:sp>
      <p:sp>
        <p:nvSpPr>
          <p:cNvPr id="3" name="Content Placeholder 2"/>
          <p:cNvSpPr>
            <a:spLocks noGrp="1"/>
          </p:cNvSpPr>
          <p:nvPr>
            <p:ph idx="1"/>
          </p:nvPr>
        </p:nvSpPr>
        <p:spPr>
          <a:xfrm>
            <a:off x="381000" y="1066800"/>
            <a:ext cx="8458200" cy="5059363"/>
          </a:xfrm>
        </p:spPr>
        <p:txBody>
          <a:bodyPr>
            <a:normAutofit lnSpcReduction="10000"/>
          </a:bodyPr>
          <a:lstStyle/>
          <a:p>
            <a:r>
              <a:rPr lang="en-US" sz="3200" b="1" dirty="0"/>
              <a:t>RAPID</a:t>
            </a:r>
            <a:r>
              <a:rPr lang="en-US" sz="3200" dirty="0"/>
              <a:t> – </a:t>
            </a:r>
            <a:r>
              <a:rPr lang="en-US" sz="3200" dirty="0" smtClean="0"/>
              <a:t>currently electing </a:t>
            </a:r>
            <a:r>
              <a:rPr lang="en-US" sz="3200" dirty="0"/>
              <a:t>to report </a:t>
            </a:r>
            <a:r>
              <a:rPr lang="en-US" sz="3200" dirty="0" smtClean="0"/>
              <a:t> 5 sub-measures</a:t>
            </a:r>
            <a:endParaRPr lang="en-US" sz="3200" dirty="0"/>
          </a:p>
          <a:p>
            <a:pPr marL="0" indent="0">
              <a:buNone/>
            </a:pPr>
            <a:r>
              <a:rPr lang="en-US" sz="3200" b="1" u="sng" dirty="0" smtClean="0"/>
              <a:t>Sep1a</a:t>
            </a:r>
          </a:p>
          <a:p>
            <a:r>
              <a:rPr lang="en-US" b="1" dirty="0" smtClean="0"/>
              <a:t>Denominator – </a:t>
            </a:r>
            <a:r>
              <a:rPr lang="en-US" dirty="0" smtClean="0"/>
              <a:t>All acute care inpatients with a </a:t>
            </a:r>
            <a:r>
              <a:rPr lang="en-US" u="sng" dirty="0" smtClean="0"/>
              <a:t>diagnosis of Severe Sepsis  </a:t>
            </a:r>
          </a:p>
          <a:p>
            <a:r>
              <a:rPr lang="en-US" b="1" dirty="0" smtClean="0"/>
              <a:t>Numerator – </a:t>
            </a:r>
            <a:r>
              <a:rPr lang="en-US" dirty="0" smtClean="0"/>
              <a:t>Patients who received ALL the following within three hours of presentation of severe sepsis:</a:t>
            </a:r>
          </a:p>
          <a:p>
            <a:pPr marL="0" indent="0">
              <a:buNone/>
            </a:pPr>
            <a:r>
              <a:rPr lang="en-US" dirty="0"/>
              <a:t> </a:t>
            </a:r>
            <a:r>
              <a:rPr lang="en-US" dirty="0" smtClean="0"/>
              <a:t>    </a:t>
            </a:r>
            <a:r>
              <a:rPr lang="en-US" dirty="0" smtClean="0">
                <a:sym typeface="Symbol" panose="05050102010706020507" pitchFamily="18" charset="2"/>
              </a:rPr>
              <a:t> Initial </a:t>
            </a:r>
            <a:r>
              <a:rPr lang="en-US" u="sng" dirty="0" smtClean="0">
                <a:sym typeface="Symbol" panose="05050102010706020507" pitchFamily="18" charset="2"/>
              </a:rPr>
              <a:t>lactate level </a:t>
            </a:r>
            <a:r>
              <a:rPr lang="en-US" dirty="0" smtClean="0">
                <a:sym typeface="Symbol" panose="05050102010706020507" pitchFamily="18" charset="2"/>
              </a:rPr>
              <a:t>measurement</a:t>
            </a:r>
          </a:p>
          <a:p>
            <a:pPr marL="0" indent="0">
              <a:buNone/>
            </a:pPr>
            <a:r>
              <a:rPr lang="en-US" dirty="0">
                <a:sym typeface="Symbol" panose="05050102010706020507" pitchFamily="18" charset="2"/>
              </a:rPr>
              <a:t> </a:t>
            </a:r>
            <a:r>
              <a:rPr lang="en-US" dirty="0" smtClean="0">
                <a:sym typeface="Symbol" panose="05050102010706020507" pitchFamily="18" charset="2"/>
              </a:rPr>
              <a:t>     Broad spectrum or other </a:t>
            </a:r>
            <a:r>
              <a:rPr lang="en-US" u="sng" dirty="0" smtClean="0">
                <a:sym typeface="Symbol" panose="05050102010706020507" pitchFamily="18" charset="2"/>
              </a:rPr>
              <a:t>antibiotics</a:t>
            </a:r>
            <a:r>
              <a:rPr lang="en-US" dirty="0" smtClean="0">
                <a:sym typeface="Symbol" panose="05050102010706020507" pitchFamily="18" charset="2"/>
              </a:rPr>
              <a:t> administered</a:t>
            </a:r>
          </a:p>
          <a:p>
            <a:pPr marL="0" indent="0">
              <a:buNone/>
            </a:pPr>
            <a:r>
              <a:rPr lang="en-US" dirty="0">
                <a:sym typeface="Symbol" panose="05050102010706020507" pitchFamily="18" charset="2"/>
              </a:rPr>
              <a:t> </a:t>
            </a:r>
            <a:r>
              <a:rPr lang="en-US" dirty="0" smtClean="0">
                <a:sym typeface="Symbol" panose="05050102010706020507" pitchFamily="18" charset="2"/>
              </a:rPr>
              <a:t>     </a:t>
            </a:r>
            <a:r>
              <a:rPr lang="en-US" u="sng" dirty="0" smtClean="0">
                <a:sym typeface="Symbol" panose="05050102010706020507" pitchFamily="18" charset="2"/>
              </a:rPr>
              <a:t>Blood cultures</a:t>
            </a:r>
            <a:r>
              <a:rPr lang="en-US" dirty="0" smtClean="0">
                <a:sym typeface="Symbol" panose="05050102010706020507" pitchFamily="18" charset="2"/>
              </a:rPr>
              <a:t> drawn prior to antibiotics</a:t>
            </a:r>
            <a:endParaRPr lang="en-US" dirty="0"/>
          </a:p>
        </p:txBody>
      </p:sp>
    </p:spTree>
    <p:extLst>
      <p:ext uri="{BB962C8B-B14F-4D97-AF65-F5344CB8AC3E}">
        <p14:creationId xmlns:p14="http://schemas.microsoft.com/office/powerpoint/2010/main" val="346640716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sz="3600" b="1" dirty="0" smtClean="0"/>
              <a:t>Q35 </a:t>
            </a:r>
            <a:r>
              <a:rPr lang="en-US" sz="3600" b="1" dirty="0" err="1" smtClean="0"/>
              <a:t>lacval</a:t>
            </a:r>
            <a:r>
              <a:rPr lang="en-US" sz="3600" b="1" dirty="0" smtClean="0"/>
              <a:t> - Sample Documentation</a:t>
            </a:r>
            <a:endParaRPr lang="en-US" sz="3600" b="1" dirty="0"/>
          </a:p>
        </p:txBody>
      </p:sp>
      <p:pic>
        <p:nvPicPr>
          <p:cNvPr id="4" name="Content Placeholder 3"/>
          <p:cNvPicPr>
            <a:picLocks noGrp="1"/>
          </p:cNvPicPr>
          <p:nvPr>
            <p:ph idx="1"/>
          </p:nvPr>
        </p:nvPicPr>
        <p:blipFill rotWithShape="1">
          <a:blip r:embed="rId2"/>
          <a:srcRect b="58805"/>
          <a:stretch/>
        </p:blipFill>
        <p:spPr>
          <a:xfrm>
            <a:off x="990599" y="1946031"/>
            <a:ext cx="5486400" cy="1752600"/>
          </a:xfrm>
          <a:prstGeom prst="rect">
            <a:avLst/>
          </a:prstGeom>
        </p:spPr>
      </p:pic>
      <p:pic>
        <p:nvPicPr>
          <p:cNvPr id="5" name="Picture 4"/>
          <p:cNvPicPr>
            <a:picLocks noChangeAspect="1"/>
          </p:cNvPicPr>
          <p:nvPr/>
        </p:nvPicPr>
        <p:blipFill>
          <a:blip r:embed="rId3"/>
          <a:stretch>
            <a:fillRect/>
          </a:stretch>
        </p:blipFill>
        <p:spPr>
          <a:xfrm>
            <a:off x="952498" y="3808411"/>
            <a:ext cx="4510567" cy="1752600"/>
          </a:xfrm>
          <a:prstGeom prst="rect">
            <a:avLst/>
          </a:prstGeom>
        </p:spPr>
      </p:pic>
      <p:sp>
        <p:nvSpPr>
          <p:cNvPr id="3" name="TextBox 2"/>
          <p:cNvSpPr txBox="1"/>
          <p:nvPr/>
        </p:nvSpPr>
        <p:spPr>
          <a:xfrm>
            <a:off x="990599" y="990600"/>
            <a:ext cx="6096001" cy="830997"/>
          </a:xfrm>
          <a:prstGeom prst="rect">
            <a:avLst/>
          </a:prstGeom>
          <a:solidFill>
            <a:srgbClr val="FFF5EB"/>
          </a:solidFill>
          <a:ln>
            <a:solidFill>
              <a:schemeClr val="tx1"/>
            </a:solidFill>
          </a:ln>
        </p:spPr>
        <p:txBody>
          <a:bodyPr wrap="square" rtlCol="0">
            <a:spAutoFit/>
          </a:bodyPr>
          <a:lstStyle/>
          <a:p>
            <a:r>
              <a:rPr lang="en-US" sz="1600" dirty="0" smtClean="0"/>
              <a:t>03/30/2019 0250 ED Clinician note “Severe sepsis, WBC 19          </a:t>
            </a:r>
            <a:r>
              <a:rPr lang="en-US" sz="1600" dirty="0"/>
              <a:t>17</a:t>
            </a:r>
            <a:r>
              <a:rPr lang="en-US" sz="1600" dirty="0" smtClean="0"/>
              <a:t>…”</a:t>
            </a:r>
          </a:p>
          <a:p>
            <a:r>
              <a:rPr lang="en-US" sz="1600" dirty="0"/>
              <a:t>(</a:t>
            </a:r>
            <a:r>
              <a:rPr lang="en-US" sz="1600" dirty="0" smtClean="0"/>
              <a:t>6 </a:t>
            </a:r>
            <a:r>
              <a:rPr lang="en-US" sz="1600" dirty="0" err="1" smtClean="0"/>
              <a:t>hrs</a:t>
            </a:r>
            <a:r>
              <a:rPr lang="en-US" sz="1600" dirty="0" smtClean="0"/>
              <a:t> before = 3/29/2019  2050  to 6 </a:t>
            </a:r>
            <a:r>
              <a:rPr lang="en-US" sz="1600" dirty="0" err="1" smtClean="0"/>
              <a:t>hrs</a:t>
            </a:r>
            <a:r>
              <a:rPr lang="en-US" sz="1600" dirty="0" smtClean="0"/>
              <a:t> after = 3/30/2019  0850)</a:t>
            </a:r>
            <a:endParaRPr lang="en-US" sz="1600" dirty="0"/>
          </a:p>
          <a:p>
            <a:r>
              <a:rPr lang="en-US" sz="1600" dirty="0" smtClean="0"/>
              <a:t>          </a:t>
            </a:r>
            <a:endParaRPr lang="en-US" sz="1600" dirty="0"/>
          </a:p>
        </p:txBody>
      </p:sp>
      <p:sp>
        <p:nvSpPr>
          <p:cNvPr id="9" name="Oval 8"/>
          <p:cNvSpPr/>
          <p:nvPr/>
        </p:nvSpPr>
        <p:spPr>
          <a:xfrm>
            <a:off x="952498" y="4687642"/>
            <a:ext cx="4114800" cy="3810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7" name="Straight Arrow Connector 6"/>
          <p:cNvCxnSpPr/>
          <p:nvPr/>
        </p:nvCxnSpPr>
        <p:spPr>
          <a:xfrm>
            <a:off x="6019800" y="1143000"/>
            <a:ext cx="3048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9069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t>Q36 </a:t>
            </a:r>
            <a:r>
              <a:rPr lang="en-US" sz="3600" b="1" dirty="0" err="1" smtClean="0"/>
              <a:t>replact</a:t>
            </a:r>
            <a:endParaRPr lang="en-US" sz="3600" dirty="0"/>
          </a:p>
        </p:txBody>
      </p:sp>
      <p:sp>
        <p:nvSpPr>
          <p:cNvPr id="3" name="Content Placeholder 2"/>
          <p:cNvSpPr>
            <a:spLocks noGrp="1"/>
          </p:cNvSpPr>
          <p:nvPr>
            <p:ph idx="1"/>
          </p:nvPr>
        </p:nvSpPr>
        <p:spPr>
          <a:xfrm>
            <a:off x="304800" y="838200"/>
            <a:ext cx="8534400" cy="5287963"/>
          </a:xfrm>
        </p:spPr>
        <p:txBody>
          <a:bodyPr/>
          <a:lstStyle/>
          <a:p>
            <a:pPr marL="0" indent="0">
              <a:buNone/>
            </a:pPr>
            <a:r>
              <a:rPr lang="en-US" b="1" dirty="0"/>
              <a:t>During the timeframe from (computer display </a:t>
            </a:r>
            <a:r>
              <a:rPr lang="en-US" b="1" dirty="0" err="1"/>
              <a:t>lacdt</a:t>
            </a:r>
            <a:r>
              <a:rPr lang="en-US" b="1" dirty="0"/>
              <a:t>/</a:t>
            </a:r>
            <a:r>
              <a:rPr lang="en-US" b="1" dirty="0" err="1"/>
              <a:t>lactm</a:t>
            </a:r>
            <a:r>
              <a:rPr lang="en-US" b="1" dirty="0"/>
              <a:t> to </a:t>
            </a:r>
            <a:r>
              <a:rPr lang="en-US" b="1" dirty="0" err="1"/>
              <a:t>sepresdt</a:t>
            </a:r>
            <a:r>
              <a:rPr lang="en-US" b="1" dirty="0"/>
              <a:t>/</a:t>
            </a:r>
            <a:r>
              <a:rPr lang="en-US" b="1" dirty="0" err="1"/>
              <a:t>seprestm</a:t>
            </a:r>
            <a:r>
              <a:rPr lang="en-US" b="1" dirty="0"/>
              <a:t> +1 day) was a repeat lactate level drawn</a:t>
            </a:r>
            <a:r>
              <a:rPr lang="en-US" b="1" dirty="0" smtClean="0"/>
              <a:t>?</a:t>
            </a:r>
          </a:p>
          <a:p>
            <a:r>
              <a:rPr lang="en-US" dirty="0" smtClean="0"/>
              <a:t>Next level drawn after initial if elevated (&gt;2.0 mmol/L)</a:t>
            </a:r>
          </a:p>
          <a:p>
            <a:r>
              <a:rPr lang="en-US" dirty="0" smtClean="0"/>
              <a:t>Must be in specified timeframe – if not select Value “2”</a:t>
            </a:r>
          </a:p>
          <a:p>
            <a:r>
              <a:rPr lang="en-US" dirty="0" smtClean="0"/>
              <a:t>Other guidelines same as Q33 lactate</a:t>
            </a:r>
          </a:p>
          <a:p>
            <a:endParaRPr lang="en-US" dirty="0"/>
          </a:p>
          <a:p>
            <a:pPr marL="0" indent="0">
              <a:buNone/>
            </a:pPr>
            <a:r>
              <a:rPr lang="en-US" b="1" dirty="0"/>
              <a:t>Include: </a:t>
            </a:r>
            <a:r>
              <a:rPr lang="en-US" dirty="0"/>
              <a:t>lactate level collected, lactate level drawn, lactic acid drawn</a:t>
            </a:r>
          </a:p>
          <a:p>
            <a:pPr marL="0" indent="0">
              <a:buNone/>
            </a:pPr>
            <a:r>
              <a:rPr lang="en-US" b="1" dirty="0"/>
              <a:t>Exclude: </a:t>
            </a:r>
            <a:r>
              <a:rPr lang="en-US" dirty="0"/>
              <a:t>labs drawn</a:t>
            </a:r>
          </a:p>
          <a:p>
            <a:pPr marL="0" indent="0">
              <a:buNone/>
            </a:pPr>
            <a:endParaRPr lang="en-US" dirty="0" smtClean="0"/>
          </a:p>
          <a:p>
            <a:endParaRPr lang="en-US" dirty="0"/>
          </a:p>
          <a:p>
            <a:pPr marL="0" indent="0">
              <a:buNone/>
            </a:pPr>
            <a:endParaRPr lang="en-US" dirty="0"/>
          </a:p>
        </p:txBody>
      </p:sp>
    </p:spTree>
    <p:extLst>
      <p:ext uri="{BB962C8B-B14F-4D97-AF65-F5344CB8AC3E}">
        <p14:creationId xmlns:p14="http://schemas.microsoft.com/office/powerpoint/2010/main" val="15748728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smtClean="0"/>
              <a:t>Q37 </a:t>
            </a:r>
            <a:r>
              <a:rPr lang="en-US" sz="3600" b="1" dirty="0" err="1" smtClean="0"/>
              <a:t>replactdt</a:t>
            </a:r>
            <a:r>
              <a:rPr lang="en-US" sz="3600" b="1" dirty="0" smtClean="0"/>
              <a:t> and </a:t>
            </a:r>
            <a:r>
              <a:rPr lang="en-US" sz="3600" b="1" dirty="0" err="1" smtClean="0"/>
              <a:t>replactm</a:t>
            </a:r>
            <a:endParaRPr lang="en-US" sz="3600" dirty="0"/>
          </a:p>
        </p:txBody>
      </p:sp>
      <p:sp>
        <p:nvSpPr>
          <p:cNvPr id="3" name="Content Placeholder 2"/>
          <p:cNvSpPr>
            <a:spLocks noGrp="1"/>
          </p:cNvSpPr>
          <p:nvPr>
            <p:ph idx="1"/>
          </p:nvPr>
        </p:nvSpPr>
        <p:spPr>
          <a:xfrm>
            <a:off x="457200" y="838200"/>
            <a:ext cx="8229600" cy="5287963"/>
          </a:xfrm>
        </p:spPr>
        <p:txBody>
          <a:bodyPr/>
          <a:lstStyle/>
          <a:p>
            <a:pPr marL="0" indent="0">
              <a:buNone/>
            </a:pPr>
            <a:r>
              <a:rPr lang="en-US" b="1" dirty="0"/>
              <a:t>During the specified timeframe, enter the earliest </a:t>
            </a:r>
            <a:r>
              <a:rPr lang="en-US" b="1" dirty="0" smtClean="0"/>
              <a:t>date/time </a:t>
            </a:r>
            <a:r>
              <a:rPr lang="en-US" b="1" dirty="0"/>
              <a:t>the repeat lactate level was drawn (or collected</a:t>
            </a:r>
            <a:r>
              <a:rPr lang="en-US" b="1" dirty="0" smtClean="0"/>
              <a:t>).</a:t>
            </a:r>
          </a:p>
          <a:p>
            <a:r>
              <a:rPr lang="en-US" dirty="0" smtClean="0"/>
              <a:t>Guidelines same as Q36 </a:t>
            </a:r>
            <a:r>
              <a:rPr lang="en-US" dirty="0" err="1" smtClean="0"/>
              <a:t>replact</a:t>
            </a:r>
            <a:endParaRPr lang="en-US" dirty="0"/>
          </a:p>
        </p:txBody>
      </p:sp>
    </p:spTree>
    <p:extLst>
      <p:ext uri="{BB962C8B-B14F-4D97-AF65-F5344CB8AC3E}">
        <p14:creationId xmlns:p14="http://schemas.microsoft.com/office/powerpoint/2010/main" val="345962043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t>Q38 </a:t>
            </a:r>
            <a:r>
              <a:rPr lang="en-US" sz="3600" b="1" dirty="0" err="1" smtClean="0"/>
              <a:t>hypotns</a:t>
            </a:r>
            <a:endParaRPr lang="en-US" sz="3600" dirty="0"/>
          </a:p>
        </p:txBody>
      </p:sp>
      <p:sp>
        <p:nvSpPr>
          <p:cNvPr id="3" name="Content Placeholder 2"/>
          <p:cNvSpPr>
            <a:spLocks noGrp="1"/>
          </p:cNvSpPr>
          <p:nvPr>
            <p:ph idx="1"/>
          </p:nvPr>
        </p:nvSpPr>
        <p:spPr>
          <a:xfrm>
            <a:off x="304800" y="838200"/>
            <a:ext cx="8534400" cy="5287963"/>
          </a:xfrm>
        </p:spPr>
        <p:txBody>
          <a:bodyPr>
            <a:normAutofit fontScale="92500" lnSpcReduction="10000"/>
          </a:bodyPr>
          <a:lstStyle/>
          <a:p>
            <a:pPr marL="0" indent="0">
              <a:buNone/>
            </a:pPr>
            <a:r>
              <a:rPr lang="en-US" b="1" dirty="0"/>
              <a:t>During the time frame from </a:t>
            </a:r>
            <a:r>
              <a:rPr lang="en-US" b="1" dirty="0" smtClean="0"/>
              <a:t>6 hours prior </a:t>
            </a:r>
            <a:r>
              <a:rPr lang="en-US" b="1" dirty="0"/>
              <a:t>to </a:t>
            </a:r>
            <a:r>
              <a:rPr lang="en-US" b="1" dirty="0" smtClean="0"/>
              <a:t>6 hours after severe sepsis presentation </a:t>
            </a:r>
            <a:r>
              <a:rPr lang="en-US" b="1" dirty="0"/>
              <a:t>is there </a:t>
            </a:r>
            <a:r>
              <a:rPr lang="en-US" b="1" dirty="0" smtClean="0"/>
              <a:t>documentation initial </a:t>
            </a:r>
            <a:r>
              <a:rPr lang="en-US" b="1" dirty="0"/>
              <a:t>hypotension was present</a:t>
            </a:r>
            <a:r>
              <a:rPr lang="en-US" b="1" dirty="0" smtClean="0"/>
              <a:t>?</a:t>
            </a:r>
          </a:p>
          <a:p>
            <a:pPr marL="0" indent="0">
              <a:buNone/>
            </a:pPr>
            <a:r>
              <a:rPr lang="en-US" b="1" dirty="0" smtClean="0"/>
              <a:t>Criteria </a:t>
            </a:r>
            <a:r>
              <a:rPr lang="en-US" b="1" dirty="0"/>
              <a:t>for determining </a:t>
            </a:r>
            <a:r>
              <a:rPr lang="en-US" b="1" dirty="0" smtClean="0"/>
              <a:t>Initial Hypotension:</a:t>
            </a:r>
            <a:endParaRPr lang="en-US" sz="3200" b="1" dirty="0"/>
          </a:p>
          <a:p>
            <a:r>
              <a:rPr lang="en-US" dirty="0"/>
              <a:t>Two hypotensive blood pressure readings </a:t>
            </a:r>
            <a:r>
              <a:rPr lang="en-US" dirty="0" smtClean="0"/>
              <a:t>at </a:t>
            </a:r>
            <a:r>
              <a:rPr lang="en-US" dirty="0"/>
              <a:t>different times within the specified time frame. </a:t>
            </a:r>
            <a:endParaRPr lang="en-US" dirty="0" smtClean="0"/>
          </a:p>
          <a:p>
            <a:pPr lvl="1">
              <a:buFont typeface="Courier New" panose="02070309020205020404" pitchFamily="49" charset="0"/>
              <a:buChar char="o"/>
            </a:pPr>
            <a:r>
              <a:rPr lang="en-US" dirty="0" smtClean="0"/>
              <a:t>systolic </a:t>
            </a:r>
            <a:r>
              <a:rPr lang="en-US" dirty="0"/>
              <a:t>blood pressures &lt;90, </a:t>
            </a:r>
            <a:r>
              <a:rPr lang="en-US" dirty="0" smtClean="0"/>
              <a:t>or</a:t>
            </a:r>
            <a:r>
              <a:rPr lang="en-US" dirty="0"/>
              <a:t> </a:t>
            </a:r>
          </a:p>
          <a:p>
            <a:pPr lvl="1">
              <a:buFont typeface="Courier New" panose="02070309020205020404" pitchFamily="49" charset="0"/>
              <a:buChar char="o"/>
            </a:pPr>
            <a:r>
              <a:rPr lang="en-US" dirty="0" smtClean="0"/>
              <a:t>mean </a:t>
            </a:r>
            <a:r>
              <a:rPr lang="en-US" dirty="0"/>
              <a:t>arterial pressures (MAP) &lt;</a:t>
            </a:r>
            <a:r>
              <a:rPr lang="en-US" dirty="0" smtClean="0"/>
              <a:t>65, or </a:t>
            </a:r>
          </a:p>
          <a:p>
            <a:pPr lvl="1">
              <a:buFont typeface="Courier New" panose="02070309020205020404" pitchFamily="49" charset="0"/>
              <a:buChar char="o"/>
            </a:pPr>
            <a:r>
              <a:rPr lang="en-US" dirty="0" smtClean="0"/>
              <a:t>a </a:t>
            </a:r>
            <a:r>
              <a:rPr lang="en-US" dirty="0"/>
              <a:t>decrease in systolic blood pressure by &gt;40 mm/Hg. </a:t>
            </a:r>
            <a:endParaRPr lang="en-US" dirty="0" smtClean="0"/>
          </a:p>
          <a:p>
            <a:pPr marL="0" indent="0">
              <a:lnSpc>
                <a:spcPct val="110000"/>
              </a:lnSpc>
              <a:spcBef>
                <a:spcPts val="0"/>
              </a:spcBef>
              <a:buNone/>
            </a:pPr>
            <a:r>
              <a:rPr lang="en-US" b="1" dirty="0" smtClean="0"/>
              <a:t>          Physician/APN/PA </a:t>
            </a:r>
            <a:r>
              <a:rPr lang="en-US" b="1" dirty="0"/>
              <a:t>documentation must be present </a:t>
            </a:r>
            <a:endParaRPr lang="en-US" b="1" dirty="0" smtClean="0"/>
          </a:p>
          <a:p>
            <a:pPr marL="0" indent="0">
              <a:lnSpc>
                <a:spcPct val="110000"/>
              </a:lnSpc>
              <a:spcBef>
                <a:spcPts val="0"/>
              </a:spcBef>
              <a:buNone/>
            </a:pPr>
            <a:r>
              <a:rPr lang="en-US" b="1" dirty="0"/>
              <a:t> </a:t>
            </a:r>
            <a:r>
              <a:rPr lang="en-US" b="1" dirty="0" smtClean="0"/>
              <a:t>         indicating </a:t>
            </a:r>
            <a:r>
              <a:rPr lang="en-US" b="1" dirty="0"/>
              <a:t>a &gt;40 mmHg decrease in </a:t>
            </a:r>
            <a:r>
              <a:rPr lang="en-US" b="1" dirty="0" smtClean="0"/>
              <a:t>SBP </a:t>
            </a:r>
            <a:r>
              <a:rPr lang="en-US" b="1" dirty="0"/>
              <a:t>has occurred </a:t>
            </a:r>
            <a:endParaRPr lang="en-US" b="1" dirty="0" smtClean="0"/>
          </a:p>
          <a:p>
            <a:pPr marL="0" indent="0">
              <a:lnSpc>
                <a:spcPct val="110000"/>
              </a:lnSpc>
              <a:spcBef>
                <a:spcPts val="0"/>
              </a:spcBef>
              <a:buNone/>
            </a:pPr>
            <a:r>
              <a:rPr lang="en-US" b="1" dirty="0"/>
              <a:t> </a:t>
            </a:r>
            <a:r>
              <a:rPr lang="en-US" b="1" dirty="0" smtClean="0"/>
              <a:t>         and </a:t>
            </a:r>
            <a:r>
              <a:rPr lang="en-US" b="1" dirty="0"/>
              <a:t>is related to infection or severe </a:t>
            </a:r>
            <a:r>
              <a:rPr lang="en-US" b="1" dirty="0" smtClean="0"/>
              <a:t>sepsis </a:t>
            </a:r>
            <a:r>
              <a:rPr lang="en-US" b="1" dirty="0"/>
              <a:t>and not </a:t>
            </a:r>
            <a:endParaRPr lang="en-US" b="1" dirty="0" smtClean="0"/>
          </a:p>
          <a:p>
            <a:pPr marL="0" indent="0">
              <a:lnSpc>
                <a:spcPct val="110000"/>
              </a:lnSpc>
              <a:spcBef>
                <a:spcPts val="0"/>
              </a:spcBef>
              <a:buNone/>
            </a:pPr>
            <a:r>
              <a:rPr lang="en-US" b="1" dirty="0"/>
              <a:t> </a:t>
            </a:r>
            <a:r>
              <a:rPr lang="en-US" b="1" dirty="0" smtClean="0"/>
              <a:t>         other </a:t>
            </a:r>
            <a:r>
              <a:rPr lang="en-US" b="1" dirty="0"/>
              <a:t>causes.</a:t>
            </a:r>
            <a:endParaRPr lang="en-US" sz="2400" dirty="0"/>
          </a:p>
          <a:p>
            <a:pPr marL="0" indent="0">
              <a:buNone/>
            </a:pPr>
            <a:endParaRPr lang="en-US" dirty="0"/>
          </a:p>
          <a:p>
            <a:endParaRPr lang="en-US" dirty="0"/>
          </a:p>
        </p:txBody>
      </p:sp>
    </p:spTree>
    <p:extLst>
      <p:ext uri="{BB962C8B-B14F-4D97-AF65-F5344CB8AC3E}">
        <p14:creationId xmlns:p14="http://schemas.microsoft.com/office/powerpoint/2010/main" val="1641158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a:t>Q38 </a:t>
            </a:r>
            <a:r>
              <a:rPr lang="en-US" sz="3600" b="1" dirty="0" err="1" smtClean="0"/>
              <a:t>hypotns</a:t>
            </a:r>
            <a:r>
              <a:rPr lang="en-US" sz="3600" b="1" dirty="0" smtClean="0"/>
              <a:t> (cont.)</a:t>
            </a:r>
            <a:endParaRPr lang="en-US" sz="3600" dirty="0"/>
          </a:p>
        </p:txBody>
      </p:sp>
      <p:sp>
        <p:nvSpPr>
          <p:cNvPr id="3" name="Content Placeholder 2"/>
          <p:cNvSpPr>
            <a:spLocks noGrp="1"/>
          </p:cNvSpPr>
          <p:nvPr>
            <p:ph idx="1"/>
          </p:nvPr>
        </p:nvSpPr>
        <p:spPr>
          <a:xfrm>
            <a:off x="381000" y="914400"/>
            <a:ext cx="8382000" cy="5211763"/>
          </a:xfrm>
        </p:spPr>
        <p:txBody>
          <a:bodyPr/>
          <a:lstStyle/>
          <a:p>
            <a:pPr lvl="0">
              <a:spcBef>
                <a:spcPts val="0"/>
              </a:spcBef>
            </a:pPr>
            <a:r>
              <a:rPr lang="en-US" dirty="0" smtClean="0"/>
              <a:t>Definition of MAP in D/D rules. There </a:t>
            </a:r>
            <a:r>
              <a:rPr lang="en-US" dirty="0"/>
              <a:t>are methods to calculate, but </a:t>
            </a:r>
            <a:r>
              <a:rPr lang="en-US" b="1" dirty="0"/>
              <a:t>ONLY</a:t>
            </a:r>
            <a:r>
              <a:rPr lang="en-US" dirty="0"/>
              <a:t> accept actual documentation of MAP &lt;65</a:t>
            </a:r>
            <a:r>
              <a:rPr lang="en-US" dirty="0" smtClean="0"/>
              <a:t>.</a:t>
            </a:r>
          </a:p>
          <a:p>
            <a:pPr marL="0" lvl="0" indent="0">
              <a:spcBef>
                <a:spcPts val="0"/>
              </a:spcBef>
              <a:buNone/>
            </a:pPr>
            <a:r>
              <a:rPr lang="en-US" b="1" dirty="0" smtClean="0"/>
              <a:t>Acceptable Hypotensive BPs </a:t>
            </a:r>
            <a:r>
              <a:rPr lang="en-US" sz="2400" dirty="0" smtClean="0"/>
              <a:t>(Examples in D/D rules)</a:t>
            </a:r>
          </a:p>
          <a:p>
            <a:pPr lvl="0">
              <a:spcBef>
                <a:spcPts val="0"/>
              </a:spcBef>
            </a:pPr>
            <a:r>
              <a:rPr lang="en-US" dirty="0" smtClean="0"/>
              <a:t>Pre-hospital records considered part of medical record</a:t>
            </a:r>
          </a:p>
          <a:p>
            <a:pPr lvl="0">
              <a:spcBef>
                <a:spcPts val="0"/>
              </a:spcBef>
            </a:pPr>
            <a:r>
              <a:rPr lang="en-US" dirty="0" smtClean="0"/>
              <a:t>Due to:</a:t>
            </a:r>
          </a:p>
          <a:p>
            <a:pPr lvl="1">
              <a:spcBef>
                <a:spcPts val="0"/>
              </a:spcBef>
              <a:buFont typeface="Courier New" panose="02070309020205020404" pitchFamily="49" charset="0"/>
              <a:buChar char="o"/>
            </a:pPr>
            <a:r>
              <a:rPr lang="en-US" dirty="0" smtClean="0"/>
              <a:t>Acute condition</a:t>
            </a:r>
          </a:p>
          <a:p>
            <a:pPr lvl="1">
              <a:spcBef>
                <a:spcPts val="0"/>
              </a:spcBef>
              <a:buFont typeface="Courier New" panose="02070309020205020404" pitchFamily="49" charset="0"/>
              <a:buChar char="o"/>
            </a:pPr>
            <a:r>
              <a:rPr lang="en-US" dirty="0" smtClean="0"/>
              <a:t>Acute on chronic condition</a:t>
            </a:r>
          </a:p>
          <a:p>
            <a:pPr lvl="1">
              <a:spcBef>
                <a:spcPts val="0"/>
              </a:spcBef>
              <a:buFont typeface="Courier New" panose="02070309020205020404" pitchFamily="49" charset="0"/>
              <a:buChar char="o"/>
            </a:pPr>
            <a:r>
              <a:rPr lang="en-US" dirty="0" smtClean="0"/>
              <a:t>Infection</a:t>
            </a:r>
            <a:endParaRPr lang="en-US" dirty="0"/>
          </a:p>
          <a:p>
            <a:pPr>
              <a:spcBef>
                <a:spcPts val="0"/>
              </a:spcBef>
            </a:pPr>
            <a:r>
              <a:rPr lang="en-US" dirty="0" smtClean="0"/>
              <a:t>Term documented instead of abnormal value</a:t>
            </a:r>
          </a:p>
          <a:p>
            <a:pPr>
              <a:spcBef>
                <a:spcPts val="0"/>
              </a:spcBef>
            </a:pPr>
            <a:r>
              <a:rPr lang="en-US" dirty="0" smtClean="0"/>
              <a:t>Conflicting documentation – hypotension normal AND possibly due to severe sepsis</a:t>
            </a:r>
          </a:p>
        </p:txBody>
      </p:sp>
    </p:spTree>
    <p:extLst>
      <p:ext uri="{BB962C8B-B14F-4D97-AF65-F5344CB8AC3E}">
        <p14:creationId xmlns:p14="http://schemas.microsoft.com/office/powerpoint/2010/main" val="13800595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a:t>Q39 </a:t>
            </a:r>
            <a:r>
              <a:rPr lang="en-US" sz="3600" b="1" dirty="0" err="1"/>
              <a:t>hypotns</a:t>
            </a:r>
            <a:endParaRPr lang="en-US" sz="3600" dirty="0"/>
          </a:p>
        </p:txBody>
      </p:sp>
      <p:pic>
        <p:nvPicPr>
          <p:cNvPr id="7" name="Picture 6"/>
          <p:cNvPicPr>
            <a:picLocks noChangeAspect="1"/>
          </p:cNvPicPr>
          <p:nvPr/>
        </p:nvPicPr>
        <p:blipFill>
          <a:blip r:embed="rId2"/>
          <a:stretch>
            <a:fillRect/>
          </a:stretch>
        </p:blipFill>
        <p:spPr>
          <a:xfrm>
            <a:off x="836023" y="4641546"/>
            <a:ext cx="4739063" cy="534375"/>
          </a:xfrm>
          <a:prstGeom prst="rect">
            <a:avLst/>
          </a:prstGeom>
        </p:spPr>
      </p:pic>
      <p:sp>
        <p:nvSpPr>
          <p:cNvPr id="3" name="Content Placeholder 2"/>
          <p:cNvSpPr>
            <a:spLocks noGrp="1"/>
          </p:cNvSpPr>
          <p:nvPr>
            <p:ph idx="1"/>
          </p:nvPr>
        </p:nvSpPr>
        <p:spPr>
          <a:xfrm>
            <a:off x="457200" y="838200"/>
            <a:ext cx="8382000" cy="5287963"/>
          </a:xfrm>
        </p:spPr>
        <p:txBody>
          <a:bodyPr>
            <a:normAutofit/>
          </a:bodyPr>
          <a:lstStyle/>
          <a:p>
            <a:pPr marL="0" lvl="0" indent="0">
              <a:spcBef>
                <a:spcPts val="0"/>
              </a:spcBef>
              <a:buNone/>
            </a:pPr>
            <a:r>
              <a:rPr lang="en-US" b="1" dirty="0" smtClean="0"/>
              <a:t>Not Acceptable Hypotensive BPs:</a:t>
            </a:r>
            <a:endParaRPr lang="en-US" dirty="0"/>
          </a:p>
          <a:p>
            <a:pPr lvl="0">
              <a:spcBef>
                <a:spcPts val="0"/>
              </a:spcBef>
            </a:pPr>
            <a:r>
              <a:rPr lang="en-US" dirty="0" smtClean="0"/>
              <a:t>Obtained in </a:t>
            </a:r>
            <a:r>
              <a:rPr lang="en-US" dirty="0"/>
              <a:t>the </a:t>
            </a:r>
            <a:r>
              <a:rPr lang="en-US" dirty="0" smtClean="0"/>
              <a:t>OR, </a:t>
            </a:r>
            <a:r>
              <a:rPr lang="en-US" dirty="0"/>
              <a:t>interventional radiology, during active delivery, or procedural/conscious sedation </a:t>
            </a:r>
          </a:p>
          <a:p>
            <a:pPr lvl="0">
              <a:spcBef>
                <a:spcPts val="0"/>
              </a:spcBef>
            </a:pPr>
            <a:r>
              <a:rPr lang="en-US" dirty="0"/>
              <a:t>D</a:t>
            </a:r>
            <a:r>
              <a:rPr lang="en-US" dirty="0" smtClean="0"/>
              <a:t>ocumented </a:t>
            </a:r>
            <a:r>
              <a:rPr lang="en-US" dirty="0"/>
              <a:t>from an orthostatic BP evaluation (tilt test</a:t>
            </a:r>
            <a:r>
              <a:rPr lang="en-US" dirty="0" smtClean="0"/>
              <a:t>).</a:t>
            </a:r>
          </a:p>
          <a:p>
            <a:pPr lvl="0">
              <a:spcBef>
                <a:spcPts val="0"/>
              </a:spcBef>
            </a:pPr>
            <a:r>
              <a:rPr lang="en-US" dirty="0" smtClean="0"/>
              <a:t>Documented as normal for patient</a:t>
            </a:r>
          </a:p>
          <a:p>
            <a:pPr lvl="0">
              <a:spcBef>
                <a:spcPts val="0"/>
              </a:spcBef>
            </a:pPr>
            <a:r>
              <a:rPr lang="en-US" dirty="0" smtClean="0"/>
              <a:t>Documented as due to non-infectious source/process</a:t>
            </a:r>
            <a:endParaRPr lang="en-US" dirty="0"/>
          </a:p>
          <a:p>
            <a:endParaRPr lang="en-US" dirty="0"/>
          </a:p>
        </p:txBody>
      </p:sp>
      <p:pic>
        <p:nvPicPr>
          <p:cNvPr id="4" name="Picture 3"/>
          <p:cNvPicPr>
            <a:picLocks noChangeAspect="1"/>
          </p:cNvPicPr>
          <p:nvPr/>
        </p:nvPicPr>
        <p:blipFill>
          <a:blip r:embed="rId3"/>
          <a:stretch>
            <a:fillRect/>
          </a:stretch>
        </p:blipFill>
        <p:spPr>
          <a:xfrm>
            <a:off x="836023" y="4260546"/>
            <a:ext cx="7633138" cy="381000"/>
          </a:xfrm>
          <a:prstGeom prst="rect">
            <a:avLst/>
          </a:prstGeom>
        </p:spPr>
      </p:pic>
    </p:spTree>
    <p:extLst>
      <p:ext uri="{BB962C8B-B14F-4D97-AF65-F5344CB8AC3E}">
        <p14:creationId xmlns:p14="http://schemas.microsoft.com/office/powerpoint/2010/main" val="370028166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b="1" dirty="0" smtClean="0"/>
              <a:t>Q40 </a:t>
            </a:r>
            <a:r>
              <a:rPr lang="en-US" sz="3600" b="1" dirty="0" err="1" smtClean="0"/>
              <a:t>hypotnsdt</a:t>
            </a:r>
            <a:r>
              <a:rPr lang="en-US" sz="3600" b="1" dirty="0" smtClean="0"/>
              <a:t> and </a:t>
            </a:r>
            <a:r>
              <a:rPr lang="en-US" sz="3600" b="1" dirty="0" err="1" smtClean="0"/>
              <a:t>hypotnstm</a:t>
            </a:r>
            <a:endParaRPr lang="en-US" sz="3600" dirty="0"/>
          </a:p>
        </p:txBody>
      </p:sp>
      <p:sp>
        <p:nvSpPr>
          <p:cNvPr id="3" name="Content Placeholder 2"/>
          <p:cNvSpPr>
            <a:spLocks noGrp="1"/>
          </p:cNvSpPr>
          <p:nvPr>
            <p:ph idx="1"/>
          </p:nvPr>
        </p:nvSpPr>
        <p:spPr>
          <a:xfrm>
            <a:off x="457200" y="838200"/>
            <a:ext cx="8229600" cy="5287963"/>
          </a:xfrm>
        </p:spPr>
        <p:txBody>
          <a:bodyPr>
            <a:normAutofit/>
          </a:bodyPr>
          <a:lstStyle/>
          <a:p>
            <a:pPr marL="0" indent="0">
              <a:buNone/>
            </a:pPr>
            <a:r>
              <a:rPr lang="en-US" b="1" dirty="0"/>
              <a:t>Enter the </a:t>
            </a:r>
            <a:r>
              <a:rPr lang="en-US" b="1" dirty="0" smtClean="0"/>
              <a:t>date/time </a:t>
            </a:r>
            <a:r>
              <a:rPr lang="en-US" b="1" dirty="0"/>
              <a:t>on which initial hypotension was present during the time frame from </a:t>
            </a:r>
            <a:r>
              <a:rPr lang="en-US" b="1" dirty="0" smtClean="0"/>
              <a:t>6 </a:t>
            </a:r>
            <a:r>
              <a:rPr lang="en-US" b="1" dirty="0"/>
              <a:t>hours prior to 6 hours after severe sepsis </a:t>
            </a:r>
            <a:r>
              <a:rPr lang="en-US" b="1" dirty="0" smtClean="0"/>
              <a:t>presentation.</a:t>
            </a:r>
          </a:p>
          <a:p>
            <a:r>
              <a:rPr lang="en-US" dirty="0"/>
              <a:t>Use </a:t>
            </a:r>
            <a:r>
              <a:rPr lang="en-US" u="sng" dirty="0" smtClean="0"/>
              <a:t>earliest</a:t>
            </a:r>
            <a:r>
              <a:rPr lang="en-US" dirty="0" smtClean="0"/>
              <a:t> date/time </a:t>
            </a:r>
            <a:r>
              <a:rPr lang="en-US" dirty="0"/>
              <a:t>of the </a:t>
            </a:r>
            <a:r>
              <a:rPr lang="en-US" u="sng" dirty="0"/>
              <a:t>second</a:t>
            </a:r>
            <a:r>
              <a:rPr lang="en-US" dirty="0"/>
              <a:t> hypotensive </a:t>
            </a:r>
            <a:r>
              <a:rPr lang="en-US" dirty="0" smtClean="0"/>
              <a:t>BP documented in time period</a:t>
            </a:r>
          </a:p>
          <a:p>
            <a:r>
              <a:rPr lang="en-US" dirty="0" smtClean="0"/>
              <a:t>If </a:t>
            </a:r>
            <a:r>
              <a:rPr lang="en-US" u="sng" dirty="0" smtClean="0"/>
              <a:t>more </a:t>
            </a:r>
            <a:r>
              <a:rPr lang="en-US" u="sng" dirty="0"/>
              <a:t>than two </a:t>
            </a:r>
            <a:r>
              <a:rPr lang="en-US" dirty="0"/>
              <a:t>hypotensive </a:t>
            </a:r>
            <a:r>
              <a:rPr lang="en-US" dirty="0" smtClean="0"/>
              <a:t>BPs </a:t>
            </a:r>
            <a:r>
              <a:rPr lang="en-US" dirty="0"/>
              <a:t>in </a:t>
            </a:r>
            <a:r>
              <a:rPr lang="en-US" dirty="0" smtClean="0"/>
              <a:t>time </a:t>
            </a:r>
            <a:r>
              <a:rPr lang="en-US" dirty="0"/>
              <a:t>period </a:t>
            </a:r>
            <a:r>
              <a:rPr lang="en-US" dirty="0" smtClean="0"/>
              <a:t>use </a:t>
            </a:r>
            <a:r>
              <a:rPr lang="en-US" dirty="0"/>
              <a:t>the </a:t>
            </a:r>
            <a:r>
              <a:rPr lang="en-US" dirty="0" smtClean="0"/>
              <a:t>date/time </a:t>
            </a:r>
            <a:r>
              <a:rPr lang="en-US" dirty="0"/>
              <a:t>of the </a:t>
            </a:r>
            <a:r>
              <a:rPr lang="en-US" u="sng" dirty="0"/>
              <a:t>second</a:t>
            </a:r>
            <a:r>
              <a:rPr lang="en-US" dirty="0"/>
              <a:t> hypotensive </a:t>
            </a:r>
            <a:r>
              <a:rPr lang="en-US" dirty="0" smtClean="0"/>
              <a:t>BP</a:t>
            </a:r>
          </a:p>
          <a:p>
            <a:r>
              <a:rPr lang="en-US" dirty="0"/>
              <a:t>Use </a:t>
            </a:r>
            <a:r>
              <a:rPr lang="en-US" dirty="0" smtClean="0"/>
              <a:t>date/time </a:t>
            </a:r>
            <a:r>
              <a:rPr lang="en-US" dirty="0"/>
              <a:t>documented for when hypotensive </a:t>
            </a:r>
            <a:r>
              <a:rPr lang="en-US" dirty="0" smtClean="0"/>
              <a:t>BP was </a:t>
            </a:r>
            <a:r>
              <a:rPr lang="en-US" u="sng" dirty="0"/>
              <a:t>taken or </a:t>
            </a:r>
            <a:r>
              <a:rPr lang="en-US" u="sng" dirty="0" smtClean="0"/>
              <a:t>obtained </a:t>
            </a:r>
            <a:r>
              <a:rPr lang="en-US" dirty="0" smtClean="0"/>
              <a:t>if available. If not available, </a:t>
            </a:r>
            <a:r>
              <a:rPr lang="en-US" dirty="0"/>
              <a:t>use </a:t>
            </a:r>
            <a:r>
              <a:rPr lang="en-US" u="sng" dirty="0"/>
              <a:t>recorded or documented </a:t>
            </a:r>
            <a:r>
              <a:rPr lang="en-US" dirty="0" smtClean="0"/>
              <a:t>date/time. </a:t>
            </a:r>
            <a:endParaRPr lang="en-US" dirty="0"/>
          </a:p>
        </p:txBody>
      </p:sp>
    </p:spTree>
    <p:extLst>
      <p:ext uri="{BB962C8B-B14F-4D97-AF65-F5344CB8AC3E}">
        <p14:creationId xmlns:p14="http://schemas.microsoft.com/office/powerpoint/2010/main" val="7453767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smtClean="0"/>
              <a:t>Q40 </a:t>
            </a:r>
            <a:r>
              <a:rPr lang="en-US" sz="3600" b="1" dirty="0" err="1" smtClean="0"/>
              <a:t>sepshk</a:t>
            </a:r>
            <a:endParaRPr lang="en-US" sz="3600" dirty="0"/>
          </a:p>
        </p:txBody>
      </p:sp>
      <p:sp>
        <p:nvSpPr>
          <p:cNvPr id="3" name="Content Placeholder 2"/>
          <p:cNvSpPr>
            <a:spLocks noGrp="1"/>
          </p:cNvSpPr>
          <p:nvPr>
            <p:ph idx="1"/>
          </p:nvPr>
        </p:nvSpPr>
        <p:spPr>
          <a:xfrm>
            <a:off x="457200" y="838200"/>
            <a:ext cx="8229600" cy="5287963"/>
          </a:xfrm>
        </p:spPr>
        <p:txBody>
          <a:bodyPr/>
          <a:lstStyle/>
          <a:p>
            <a:pPr marL="0" indent="0">
              <a:spcBef>
                <a:spcPts val="0"/>
              </a:spcBef>
              <a:buNone/>
            </a:pPr>
            <a:r>
              <a:rPr lang="en-US" b="1" dirty="0"/>
              <a:t>Did a physician/APN/PA document presence of septic shock?</a:t>
            </a:r>
          </a:p>
          <a:p>
            <a:pPr>
              <a:spcBef>
                <a:spcPts val="0"/>
              </a:spcBef>
            </a:pPr>
            <a:r>
              <a:rPr lang="en-US" b="1" dirty="0"/>
              <a:t>Include: </a:t>
            </a:r>
            <a:r>
              <a:rPr lang="en-US" dirty="0"/>
              <a:t>Septic Shock, Severe Sepsis with Shock</a:t>
            </a:r>
            <a:endParaRPr lang="en-US" sz="3200" dirty="0"/>
          </a:p>
          <a:p>
            <a:pPr>
              <a:spcBef>
                <a:spcPts val="0"/>
              </a:spcBef>
            </a:pPr>
            <a:r>
              <a:rPr lang="en-US" b="1" dirty="0"/>
              <a:t>Exclude:</a:t>
            </a:r>
            <a:r>
              <a:rPr lang="en-US" dirty="0"/>
              <a:t> Bacteremia, Septicemia, Shock (not referenced as related to Severe Sepsis or Septic </a:t>
            </a:r>
            <a:r>
              <a:rPr lang="en-US" dirty="0" smtClean="0"/>
              <a:t>Shock)</a:t>
            </a:r>
          </a:p>
          <a:p>
            <a:pPr>
              <a:spcBef>
                <a:spcPts val="0"/>
              </a:spcBef>
            </a:pPr>
            <a:r>
              <a:rPr lang="en-US" dirty="0" smtClean="0"/>
              <a:t>Presence </a:t>
            </a:r>
            <a:r>
              <a:rPr lang="en-US" dirty="0"/>
              <a:t>of Septic Shock may be identified based </a:t>
            </a:r>
            <a:r>
              <a:rPr lang="en-US" dirty="0" smtClean="0"/>
              <a:t>upon </a:t>
            </a:r>
            <a:r>
              <a:rPr lang="en-US" dirty="0"/>
              <a:t>physician/APN/PA </a:t>
            </a:r>
            <a:r>
              <a:rPr lang="en-US" dirty="0" smtClean="0"/>
              <a:t>documentation </a:t>
            </a:r>
            <a:r>
              <a:rPr lang="en-US" b="1" dirty="0"/>
              <a:t>OR</a:t>
            </a:r>
            <a:r>
              <a:rPr lang="en-US" dirty="0" smtClean="0"/>
              <a:t> clinical criteria. </a:t>
            </a:r>
          </a:p>
          <a:p>
            <a:pPr>
              <a:spcBef>
                <a:spcPts val="0"/>
              </a:spcBef>
            </a:pPr>
            <a:r>
              <a:rPr lang="en-US" b="1" dirty="0" smtClean="0"/>
              <a:t>Look first for physician/APN/PA </a:t>
            </a:r>
            <a:r>
              <a:rPr lang="en-US" b="1" dirty="0"/>
              <a:t>documentation of Septic </a:t>
            </a:r>
            <a:r>
              <a:rPr lang="en-US" b="1" dirty="0" smtClean="0"/>
              <a:t>Shock</a:t>
            </a:r>
            <a:r>
              <a:rPr lang="en-US" dirty="0"/>
              <a:t> </a:t>
            </a:r>
            <a:r>
              <a:rPr lang="en-US" b="1" dirty="0" smtClean="0"/>
              <a:t>and choose Value “1” if found.</a:t>
            </a:r>
            <a:endParaRPr lang="en-US" sz="2400" b="1" dirty="0" smtClean="0"/>
          </a:p>
          <a:p>
            <a:pPr marL="0" indent="0">
              <a:buNone/>
            </a:pPr>
            <a:endParaRPr lang="en-US" dirty="0"/>
          </a:p>
        </p:txBody>
      </p:sp>
    </p:spTree>
    <p:extLst>
      <p:ext uri="{BB962C8B-B14F-4D97-AF65-F5344CB8AC3E}">
        <p14:creationId xmlns:p14="http://schemas.microsoft.com/office/powerpoint/2010/main" val="5056174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t>Q40 </a:t>
            </a:r>
            <a:r>
              <a:rPr lang="en-US" sz="3600" b="1" dirty="0" err="1"/>
              <a:t>sepshk</a:t>
            </a:r>
            <a:endParaRPr lang="en-US" sz="3600" dirty="0"/>
          </a:p>
        </p:txBody>
      </p:sp>
      <p:sp>
        <p:nvSpPr>
          <p:cNvPr id="3" name="Content Placeholder 2"/>
          <p:cNvSpPr>
            <a:spLocks noGrp="1"/>
          </p:cNvSpPr>
          <p:nvPr>
            <p:ph idx="1"/>
          </p:nvPr>
        </p:nvSpPr>
        <p:spPr>
          <a:xfrm>
            <a:off x="457200" y="914400"/>
            <a:ext cx="8229600" cy="5211763"/>
          </a:xfrm>
        </p:spPr>
        <p:txBody>
          <a:bodyPr/>
          <a:lstStyle/>
          <a:p>
            <a:pPr marL="457200" lvl="2" indent="-457200">
              <a:spcBef>
                <a:spcPts val="0"/>
              </a:spcBef>
              <a:buClr>
                <a:schemeClr val="accent3"/>
              </a:buClr>
            </a:pPr>
            <a:r>
              <a:rPr lang="en-US" sz="2800" dirty="0">
                <a:solidFill>
                  <a:schemeClr val="tx1"/>
                </a:solidFill>
              </a:rPr>
              <a:t>In order to establish the presence of Septic Shock by clinical criteria, one of the following two criteria (1 or 2) must be met: </a:t>
            </a:r>
          </a:p>
          <a:p>
            <a:pPr marL="0" indent="0">
              <a:spcBef>
                <a:spcPts val="0"/>
              </a:spcBef>
              <a:buNone/>
            </a:pPr>
            <a:r>
              <a:rPr lang="en-US" b="1" dirty="0" smtClean="0"/>
              <a:t>      1</a:t>
            </a:r>
            <a:r>
              <a:rPr lang="en-US" b="1" dirty="0"/>
              <a:t>.</a:t>
            </a:r>
            <a:r>
              <a:rPr lang="en-US" sz="3200" dirty="0"/>
              <a:t> </a:t>
            </a:r>
            <a:r>
              <a:rPr lang="en-US" dirty="0"/>
              <a:t>Severe Sepsis Present </a:t>
            </a:r>
            <a:r>
              <a:rPr lang="en-US" b="1" dirty="0"/>
              <a:t>AND</a:t>
            </a:r>
            <a:r>
              <a:rPr lang="en-US" dirty="0"/>
              <a:t> </a:t>
            </a:r>
            <a:endParaRPr lang="en-US" dirty="0" smtClean="0"/>
          </a:p>
          <a:p>
            <a:pPr marL="0" indent="0">
              <a:spcBef>
                <a:spcPts val="0"/>
              </a:spcBef>
              <a:buNone/>
            </a:pPr>
            <a:r>
              <a:rPr lang="en-US" i="1" dirty="0"/>
              <a:t> </a:t>
            </a:r>
            <a:r>
              <a:rPr lang="en-US" i="1" dirty="0" smtClean="0"/>
              <a:t>         Persistent </a:t>
            </a:r>
            <a:r>
              <a:rPr lang="en-US" i="1" dirty="0"/>
              <a:t>Hypotension </a:t>
            </a:r>
            <a:r>
              <a:rPr lang="en-US" dirty="0"/>
              <a:t>evidenced by: </a:t>
            </a:r>
            <a:endParaRPr lang="en-US" sz="3200" dirty="0"/>
          </a:p>
          <a:p>
            <a:pPr lvl="2">
              <a:spcBef>
                <a:spcPts val="0"/>
              </a:spcBef>
            </a:pPr>
            <a:r>
              <a:rPr lang="en-US" sz="2400" dirty="0"/>
              <a:t>In the hour after the conclusion of the target ordered volume of </a:t>
            </a:r>
            <a:r>
              <a:rPr lang="en-US" sz="2400" i="1" dirty="0"/>
              <a:t>Crystalloid Fluid Administration</a:t>
            </a:r>
            <a:r>
              <a:rPr lang="en-US" sz="2400" dirty="0"/>
              <a:t>, two consecutive documented hypotensive blood pressure readings. </a:t>
            </a:r>
          </a:p>
          <a:p>
            <a:pPr marL="0" indent="0">
              <a:spcBef>
                <a:spcPts val="0"/>
              </a:spcBef>
              <a:buNone/>
            </a:pPr>
            <a:r>
              <a:rPr lang="en-US" b="1" dirty="0" smtClean="0"/>
              <a:t>      2</a:t>
            </a:r>
            <a:r>
              <a:rPr lang="en-US" b="1" dirty="0"/>
              <a:t>.</a:t>
            </a:r>
            <a:r>
              <a:rPr lang="en-US" dirty="0"/>
              <a:t> Severe Sepsis Present </a:t>
            </a:r>
            <a:r>
              <a:rPr lang="en-US" b="1" dirty="0"/>
              <a:t>AND</a:t>
            </a:r>
            <a:r>
              <a:rPr lang="en-US" dirty="0"/>
              <a:t> </a:t>
            </a:r>
            <a:endParaRPr lang="en-US" sz="3200" dirty="0"/>
          </a:p>
          <a:p>
            <a:pPr marL="0" indent="0">
              <a:spcBef>
                <a:spcPts val="0"/>
              </a:spcBef>
              <a:buNone/>
            </a:pPr>
            <a:r>
              <a:rPr lang="en-US" dirty="0" smtClean="0"/>
              <a:t>           Tissue </a:t>
            </a:r>
            <a:r>
              <a:rPr lang="en-US" dirty="0" err="1"/>
              <a:t>hypoperfusion</a:t>
            </a:r>
            <a:r>
              <a:rPr lang="en-US" dirty="0"/>
              <a:t> evidenced by </a:t>
            </a:r>
            <a:endParaRPr lang="en-US" sz="3200" dirty="0"/>
          </a:p>
          <a:p>
            <a:pPr lvl="2">
              <a:spcBef>
                <a:spcPts val="0"/>
              </a:spcBef>
            </a:pPr>
            <a:r>
              <a:rPr lang="en-US" sz="2400" i="1" dirty="0"/>
              <a:t>Initial Lactate Level Result </a:t>
            </a:r>
            <a:r>
              <a:rPr lang="en-US" sz="2400" dirty="0"/>
              <a:t>is &gt;=4 mmol/L </a:t>
            </a:r>
          </a:p>
          <a:p>
            <a:pPr marL="0" indent="0">
              <a:buNone/>
            </a:pPr>
            <a:endParaRPr lang="en-US" dirty="0"/>
          </a:p>
        </p:txBody>
      </p:sp>
    </p:spTree>
    <p:extLst>
      <p:ext uri="{BB962C8B-B14F-4D97-AF65-F5344CB8AC3E}">
        <p14:creationId xmlns:p14="http://schemas.microsoft.com/office/powerpoint/2010/main" val="39264956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b="1" dirty="0" smtClean="0"/>
              <a:t>Q40 </a:t>
            </a:r>
            <a:r>
              <a:rPr lang="en-US" sz="3600" b="1" dirty="0" err="1"/>
              <a:t>sepshk</a:t>
            </a:r>
            <a:endParaRPr lang="en-US" sz="3600" dirty="0"/>
          </a:p>
        </p:txBody>
      </p:sp>
      <p:sp>
        <p:nvSpPr>
          <p:cNvPr id="3" name="Content Placeholder 2"/>
          <p:cNvSpPr>
            <a:spLocks noGrp="1"/>
          </p:cNvSpPr>
          <p:nvPr>
            <p:ph idx="1"/>
          </p:nvPr>
        </p:nvSpPr>
        <p:spPr>
          <a:xfrm>
            <a:off x="457200" y="838200"/>
            <a:ext cx="8229600" cy="5287963"/>
          </a:xfrm>
        </p:spPr>
        <p:txBody>
          <a:bodyPr>
            <a:normAutofit/>
          </a:bodyPr>
          <a:lstStyle/>
          <a:p>
            <a:pPr lvl="0">
              <a:spcBef>
                <a:spcPts val="0"/>
              </a:spcBef>
            </a:pPr>
            <a:r>
              <a:rPr lang="en-US" dirty="0"/>
              <a:t>If Septic Shock presentation is more than six hours after Severe Sepsis Presentation Time, select Value “2</a:t>
            </a:r>
            <a:r>
              <a:rPr lang="en-US" dirty="0" smtClean="0"/>
              <a:t>”.</a:t>
            </a:r>
          </a:p>
          <a:p>
            <a:pPr>
              <a:spcBef>
                <a:spcPts val="0"/>
              </a:spcBef>
            </a:pPr>
            <a:r>
              <a:rPr lang="en-US" dirty="0"/>
              <a:t>Do</a:t>
            </a:r>
            <a:r>
              <a:rPr lang="en-US" b="1" dirty="0"/>
              <a:t> NOT </a:t>
            </a:r>
            <a:r>
              <a:rPr lang="en-US" dirty="0"/>
              <a:t>use title or heading of order set, protocol, checklist, etc.</a:t>
            </a:r>
          </a:p>
          <a:p>
            <a:pPr>
              <a:spcBef>
                <a:spcPts val="0"/>
              </a:spcBef>
            </a:pPr>
            <a:r>
              <a:rPr lang="en-US" dirty="0"/>
              <a:t>Documentation of </a:t>
            </a:r>
            <a:r>
              <a:rPr lang="en-US" dirty="0" smtClean="0"/>
              <a:t>septic shock </a:t>
            </a:r>
            <a:r>
              <a:rPr lang="en-US" b="1" i="1" dirty="0" smtClean="0"/>
              <a:t>within </a:t>
            </a:r>
            <a:r>
              <a:rPr lang="en-US" b="1" i="1" dirty="0"/>
              <a:t>an </a:t>
            </a:r>
            <a:r>
              <a:rPr lang="en-US" dirty="0"/>
              <a:t>order set, etc. may be used </a:t>
            </a:r>
            <a:r>
              <a:rPr lang="en-US" b="1" dirty="0"/>
              <a:t>IF</a:t>
            </a:r>
            <a:r>
              <a:rPr lang="en-US" dirty="0"/>
              <a:t>: recorded date and time is present and is earliest date and time recorded</a:t>
            </a:r>
          </a:p>
          <a:p>
            <a:pPr>
              <a:spcBef>
                <a:spcPts val="0"/>
              </a:spcBef>
            </a:pPr>
            <a:r>
              <a:rPr lang="en-US" dirty="0"/>
              <a:t>Use pre-hospital records (EMS, SNF) if considered part of medical record</a:t>
            </a:r>
          </a:p>
          <a:p>
            <a:pPr lvl="0">
              <a:spcBef>
                <a:spcPts val="0"/>
              </a:spcBef>
            </a:pPr>
            <a:endParaRPr lang="en-US" dirty="0"/>
          </a:p>
        </p:txBody>
      </p:sp>
    </p:spTree>
    <p:extLst>
      <p:ext uri="{BB962C8B-B14F-4D97-AF65-F5344CB8AC3E}">
        <p14:creationId xmlns:p14="http://schemas.microsoft.com/office/powerpoint/2010/main" val="3554109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a:t>Sub-Measures</a:t>
            </a:r>
            <a:endParaRPr lang="en-US" dirty="0"/>
          </a:p>
        </p:txBody>
      </p:sp>
      <p:sp>
        <p:nvSpPr>
          <p:cNvPr id="3" name="Content Placeholder 2"/>
          <p:cNvSpPr>
            <a:spLocks noGrp="1"/>
          </p:cNvSpPr>
          <p:nvPr>
            <p:ph idx="1"/>
          </p:nvPr>
        </p:nvSpPr>
        <p:spPr>
          <a:xfrm>
            <a:off x="457200" y="1143000"/>
            <a:ext cx="8229600" cy="4983163"/>
          </a:xfrm>
        </p:spPr>
        <p:txBody>
          <a:bodyPr/>
          <a:lstStyle/>
          <a:p>
            <a:pPr marL="0" indent="0">
              <a:buNone/>
            </a:pPr>
            <a:r>
              <a:rPr lang="en-US" sz="3200" b="1" u="sng" dirty="0" smtClean="0"/>
              <a:t>Sep1b</a:t>
            </a:r>
          </a:p>
          <a:p>
            <a:r>
              <a:rPr lang="en-US" b="1" dirty="0"/>
              <a:t>Denominator </a:t>
            </a:r>
            <a:r>
              <a:rPr lang="en-US" b="1" dirty="0" smtClean="0"/>
              <a:t>– </a:t>
            </a:r>
            <a:r>
              <a:rPr lang="en-US" dirty="0" smtClean="0"/>
              <a:t>All acute care inpatients with a </a:t>
            </a:r>
            <a:r>
              <a:rPr lang="en-US" u="sng" dirty="0" smtClean="0"/>
              <a:t>diagnosis of Severe Sepsis </a:t>
            </a:r>
            <a:r>
              <a:rPr lang="en-US" b="1" dirty="0" smtClean="0"/>
              <a:t>AND</a:t>
            </a:r>
            <a:r>
              <a:rPr lang="en-US" dirty="0" smtClean="0"/>
              <a:t> initial </a:t>
            </a:r>
            <a:r>
              <a:rPr lang="en-US" u="sng" dirty="0" smtClean="0"/>
              <a:t>lactate is elevated</a:t>
            </a:r>
            <a:r>
              <a:rPr lang="en-US" dirty="0" smtClean="0"/>
              <a:t>.</a:t>
            </a:r>
          </a:p>
          <a:p>
            <a:r>
              <a:rPr lang="en-US" b="1" dirty="0" smtClean="0"/>
              <a:t>Numerator</a:t>
            </a:r>
            <a:r>
              <a:rPr lang="en-US" dirty="0" smtClean="0"/>
              <a:t> – Patients who received a </a:t>
            </a:r>
            <a:r>
              <a:rPr lang="en-US" u="sng" dirty="0" smtClean="0"/>
              <a:t>repeat lactate level</a:t>
            </a:r>
            <a:r>
              <a:rPr lang="en-US" dirty="0" smtClean="0"/>
              <a:t> within six hours of presentation of severe sepsis</a:t>
            </a:r>
            <a:endParaRPr lang="en-US" dirty="0"/>
          </a:p>
        </p:txBody>
      </p:sp>
    </p:spTree>
    <p:extLst>
      <p:ext uri="{BB962C8B-B14F-4D97-AF65-F5344CB8AC3E}">
        <p14:creationId xmlns:p14="http://schemas.microsoft.com/office/powerpoint/2010/main" val="194024503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smtClean="0"/>
              <a:t>Q40 </a:t>
            </a:r>
            <a:r>
              <a:rPr lang="en-US" sz="3600" b="1" dirty="0" err="1"/>
              <a:t>sepshk</a:t>
            </a:r>
            <a:endParaRPr lang="en-US" sz="3600" dirty="0"/>
          </a:p>
        </p:txBody>
      </p:sp>
      <p:sp>
        <p:nvSpPr>
          <p:cNvPr id="3" name="Content Placeholder 2"/>
          <p:cNvSpPr>
            <a:spLocks noGrp="1"/>
          </p:cNvSpPr>
          <p:nvPr>
            <p:ph idx="1"/>
          </p:nvPr>
        </p:nvSpPr>
        <p:spPr>
          <a:xfrm>
            <a:off x="304800" y="914400"/>
            <a:ext cx="8534400" cy="5211763"/>
          </a:xfrm>
        </p:spPr>
        <p:txBody>
          <a:bodyPr>
            <a:noAutofit/>
          </a:bodyPr>
          <a:lstStyle/>
          <a:p>
            <a:r>
              <a:rPr lang="en-US" dirty="0"/>
              <a:t>Choose </a:t>
            </a:r>
            <a:r>
              <a:rPr lang="en-US" dirty="0" smtClean="0"/>
              <a:t>Value “2” </a:t>
            </a:r>
            <a:r>
              <a:rPr lang="en-US" dirty="0"/>
              <a:t>if within 6 hours after </a:t>
            </a:r>
            <a:r>
              <a:rPr lang="en-US" dirty="0" smtClean="0"/>
              <a:t>septic shock documentation</a:t>
            </a:r>
            <a:r>
              <a:rPr lang="en-US" dirty="0"/>
              <a:t>, physician/APN/PA notes indicate patient:</a:t>
            </a:r>
          </a:p>
          <a:p>
            <a:pPr lvl="1">
              <a:buFont typeface="Courier New" panose="02070309020205020404" pitchFamily="49" charset="0"/>
              <a:buChar char="o"/>
            </a:pPr>
            <a:r>
              <a:rPr lang="en-US" dirty="0"/>
              <a:t> </a:t>
            </a:r>
            <a:r>
              <a:rPr lang="en-US" b="1" dirty="0" smtClean="0"/>
              <a:t>is </a:t>
            </a:r>
            <a:r>
              <a:rPr lang="en-US" b="1" dirty="0"/>
              <a:t>not septic</a:t>
            </a:r>
          </a:p>
          <a:p>
            <a:pPr lvl="1">
              <a:buFont typeface="Courier New" panose="02070309020205020404" pitchFamily="49" charset="0"/>
              <a:buChar char="o"/>
            </a:pPr>
            <a:r>
              <a:rPr lang="en-US" b="1" dirty="0"/>
              <a:t> </a:t>
            </a:r>
            <a:r>
              <a:rPr lang="en-US" b="1" dirty="0" smtClean="0"/>
              <a:t>does </a:t>
            </a:r>
            <a:r>
              <a:rPr lang="en-US" b="1" dirty="0"/>
              <a:t>not have </a:t>
            </a:r>
            <a:r>
              <a:rPr lang="en-US" b="1" dirty="0" smtClean="0"/>
              <a:t>Sepsis, Severe Sepsis, Septic Shock</a:t>
            </a:r>
            <a:endParaRPr lang="en-US" b="1" dirty="0"/>
          </a:p>
          <a:p>
            <a:pPr lvl="1">
              <a:spcBef>
                <a:spcPts val="0"/>
              </a:spcBef>
              <a:buFont typeface="Courier New" panose="02070309020205020404" pitchFamily="49" charset="0"/>
              <a:buChar char="o"/>
            </a:pPr>
            <a:r>
              <a:rPr lang="en-US" b="1" dirty="0"/>
              <a:t> </a:t>
            </a:r>
            <a:r>
              <a:rPr lang="en-US" b="1" dirty="0" smtClean="0"/>
              <a:t>Septic Shock is due to a viral, fungal or parasitic infection</a:t>
            </a:r>
          </a:p>
          <a:p>
            <a:pPr>
              <a:spcBef>
                <a:spcPts val="0"/>
              </a:spcBef>
            </a:pPr>
            <a:r>
              <a:rPr lang="en-US" b="1" dirty="0" smtClean="0"/>
              <a:t>Qualifiers </a:t>
            </a:r>
            <a:r>
              <a:rPr lang="en-US" b="1" dirty="0"/>
              <a:t>– Table in D/D rules</a:t>
            </a:r>
          </a:p>
          <a:p>
            <a:pPr lvl="1">
              <a:spcBef>
                <a:spcPts val="0"/>
              </a:spcBef>
              <a:buFont typeface="Courier New" panose="02070309020205020404" pitchFamily="49" charset="0"/>
              <a:buChar char="o"/>
            </a:pPr>
            <a:r>
              <a:rPr lang="en-US" b="1" dirty="0"/>
              <a:t>Positive = Yes</a:t>
            </a:r>
          </a:p>
          <a:p>
            <a:pPr lvl="1">
              <a:spcBef>
                <a:spcPts val="0"/>
              </a:spcBef>
              <a:buFont typeface="Courier New" panose="02070309020205020404" pitchFamily="49" charset="0"/>
              <a:buChar char="o"/>
            </a:pPr>
            <a:r>
              <a:rPr lang="en-US" b="1" dirty="0"/>
              <a:t>Negative/both = No</a:t>
            </a:r>
          </a:p>
        </p:txBody>
      </p:sp>
    </p:spTree>
    <p:extLst>
      <p:ext uri="{BB962C8B-B14F-4D97-AF65-F5344CB8AC3E}">
        <p14:creationId xmlns:p14="http://schemas.microsoft.com/office/powerpoint/2010/main" val="206767585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600" b="1" dirty="0" smtClean="0"/>
              <a:t>Q41 </a:t>
            </a:r>
            <a:r>
              <a:rPr lang="en-US" sz="3600" b="1" dirty="0" err="1" smtClean="0"/>
              <a:t>sepshkdt</a:t>
            </a:r>
            <a:r>
              <a:rPr lang="en-US" sz="3600" b="1" dirty="0" smtClean="0"/>
              <a:t> and </a:t>
            </a:r>
            <a:r>
              <a:rPr lang="en-US" sz="3600" b="1" dirty="0" err="1" smtClean="0"/>
              <a:t>sepshktm</a:t>
            </a:r>
            <a:endParaRPr lang="en-US" sz="3600" dirty="0"/>
          </a:p>
        </p:txBody>
      </p:sp>
      <p:sp>
        <p:nvSpPr>
          <p:cNvPr id="3" name="Content Placeholder 2"/>
          <p:cNvSpPr>
            <a:spLocks noGrp="1"/>
          </p:cNvSpPr>
          <p:nvPr>
            <p:ph idx="1"/>
          </p:nvPr>
        </p:nvSpPr>
        <p:spPr>
          <a:xfrm>
            <a:off x="304800" y="838200"/>
            <a:ext cx="8610600" cy="5287963"/>
          </a:xfrm>
        </p:spPr>
        <p:txBody>
          <a:bodyPr>
            <a:normAutofit/>
          </a:bodyPr>
          <a:lstStyle/>
          <a:p>
            <a:pPr marL="0" indent="0">
              <a:spcBef>
                <a:spcPts val="0"/>
              </a:spcBef>
              <a:buNone/>
            </a:pPr>
            <a:r>
              <a:rPr lang="en-US" b="1" dirty="0" smtClean="0"/>
              <a:t>Enter </a:t>
            </a:r>
            <a:r>
              <a:rPr lang="en-US" b="1" dirty="0"/>
              <a:t>the earliest </a:t>
            </a:r>
            <a:r>
              <a:rPr lang="en-US" b="1" dirty="0" smtClean="0"/>
              <a:t>date/time a physician/APN/PA </a:t>
            </a:r>
            <a:r>
              <a:rPr lang="en-US" b="1" dirty="0"/>
              <a:t>documented </a:t>
            </a:r>
            <a:r>
              <a:rPr lang="en-US" b="1" dirty="0" smtClean="0"/>
              <a:t>presence of septic </a:t>
            </a:r>
            <a:r>
              <a:rPr lang="en-US" b="1" dirty="0"/>
              <a:t>shock </a:t>
            </a:r>
            <a:r>
              <a:rPr lang="en-US" b="1" dirty="0" smtClean="0"/>
              <a:t>OR </a:t>
            </a:r>
            <a:r>
              <a:rPr lang="en-US" b="1" dirty="0"/>
              <a:t>the earliest </a:t>
            </a:r>
            <a:r>
              <a:rPr lang="en-US" b="1" dirty="0" smtClean="0"/>
              <a:t>date/time </a:t>
            </a:r>
            <a:r>
              <a:rPr lang="en-US" b="1" dirty="0"/>
              <a:t>on which the final criterion for septic shock was </a:t>
            </a:r>
            <a:r>
              <a:rPr lang="en-US" b="1" dirty="0" smtClean="0"/>
              <a:t>met</a:t>
            </a:r>
          </a:p>
          <a:p>
            <a:pPr lvl="0">
              <a:spcBef>
                <a:spcPts val="0"/>
              </a:spcBef>
            </a:pPr>
            <a:r>
              <a:rPr lang="en-US" dirty="0" smtClean="0"/>
              <a:t>First determine if documentation of septic shock</a:t>
            </a:r>
          </a:p>
          <a:p>
            <a:pPr lvl="0">
              <a:spcBef>
                <a:spcPts val="0"/>
              </a:spcBef>
            </a:pPr>
            <a:r>
              <a:rPr lang="en-US" dirty="0" smtClean="0"/>
              <a:t>Septic </a:t>
            </a:r>
            <a:r>
              <a:rPr lang="en-US" dirty="0"/>
              <a:t>Shock identified by severe sepsis present and persistent hypotension (</a:t>
            </a:r>
            <a:r>
              <a:rPr lang="en-US" i="1" dirty="0"/>
              <a:t>Septic Shock Present </a:t>
            </a:r>
            <a:r>
              <a:rPr lang="en-US" dirty="0"/>
              <a:t>criteria 1): </a:t>
            </a:r>
          </a:p>
          <a:p>
            <a:pPr lvl="1">
              <a:spcBef>
                <a:spcPts val="0"/>
              </a:spcBef>
              <a:buFont typeface="Courier New" panose="02070309020205020404" pitchFamily="49" charset="0"/>
              <a:buChar char="o"/>
            </a:pPr>
            <a:r>
              <a:rPr lang="en-US" dirty="0" smtClean="0"/>
              <a:t> </a:t>
            </a:r>
            <a:r>
              <a:rPr lang="en-US" b="1" dirty="0" smtClean="0"/>
              <a:t>Use </a:t>
            </a:r>
            <a:r>
              <a:rPr lang="en-US" b="1" dirty="0"/>
              <a:t>the later </a:t>
            </a:r>
            <a:r>
              <a:rPr lang="en-US" b="1" dirty="0" smtClean="0"/>
              <a:t>date/time </a:t>
            </a:r>
            <a:r>
              <a:rPr lang="en-US" b="1" dirty="0"/>
              <a:t>of either severe sepsis </a:t>
            </a:r>
            <a:r>
              <a:rPr lang="en-US" b="1" dirty="0" smtClean="0"/>
              <a:t>presentation</a:t>
            </a:r>
          </a:p>
          <a:p>
            <a:pPr marL="457200" lvl="1" indent="0">
              <a:spcBef>
                <a:spcPts val="0"/>
              </a:spcBef>
              <a:buNone/>
            </a:pPr>
            <a:r>
              <a:rPr lang="en-US" b="1" dirty="0"/>
              <a:t> </a:t>
            </a:r>
            <a:r>
              <a:rPr lang="en-US" b="1" dirty="0" smtClean="0"/>
              <a:t>     or </a:t>
            </a:r>
            <a:r>
              <a:rPr lang="en-US" b="1" dirty="0"/>
              <a:t>persistent hypotension. </a:t>
            </a:r>
          </a:p>
          <a:p>
            <a:pPr lvl="1">
              <a:spcBef>
                <a:spcPts val="0"/>
              </a:spcBef>
              <a:buFont typeface="Courier New" panose="02070309020205020404" pitchFamily="49" charset="0"/>
              <a:buChar char="o"/>
            </a:pPr>
            <a:r>
              <a:rPr lang="en-US" b="1" dirty="0" smtClean="0"/>
              <a:t> For </a:t>
            </a:r>
            <a:r>
              <a:rPr lang="en-US" b="1" dirty="0"/>
              <a:t>persistent hypotension, use the </a:t>
            </a:r>
            <a:r>
              <a:rPr lang="en-US" b="1" dirty="0" smtClean="0"/>
              <a:t>date/time </a:t>
            </a:r>
            <a:r>
              <a:rPr lang="en-US" b="1" dirty="0"/>
              <a:t>of the </a:t>
            </a:r>
            <a:r>
              <a:rPr lang="en-US" b="1" dirty="0" smtClean="0"/>
              <a:t>last </a:t>
            </a:r>
          </a:p>
          <a:p>
            <a:pPr marL="457200" lvl="1" indent="0">
              <a:spcBef>
                <a:spcPts val="0"/>
              </a:spcBef>
              <a:buNone/>
            </a:pPr>
            <a:r>
              <a:rPr lang="en-US" b="1" dirty="0"/>
              <a:t> </a:t>
            </a:r>
            <a:r>
              <a:rPr lang="en-US" b="1" dirty="0" smtClean="0"/>
              <a:t>      consecutive </a:t>
            </a:r>
            <a:r>
              <a:rPr lang="en-US" b="1" dirty="0"/>
              <a:t>blood pressure reading that </a:t>
            </a:r>
            <a:r>
              <a:rPr lang="en-US" b="1" dirty="0" smtClean="0"/>
              <a:t>identifies </a:t>
            </a:r>
            <a:r>
              <a:rPr lang="en-US" b="1" dirty="0"/>
              <a:t>the </a:t>
            </a:r>
            <a:endParaRPr lang="en-US" b="1" dirty="0" smtClean="0"/>
          </a:p>
          <a:p>
            <a:pPr marL="457200" lvl="1" indent="0">
              <a:spcBef>
                <a:spcPts val="0"/>
              </a:spcBef>
              <a:buNone/>
            </a:pPr>
            <a:r>
              <a:rPr lang="en-US" b="1" dirty="0"/>
              <a:t> </a:t>
            </a:r>
            <a:r>
              <a:rPr lang="en-US" b="1" dirty="0" smtClean="0"/>
              <a:t>      presence </a:t>
            </a:r>
            <a:r>
              <a:rPr lang="en-US" b="1" dirty="0"/>
              <a:t>of persistent hypotension. </a:t>
            </a:r>
          </a:p>
          <a:p>
            <a:pPr marL="0" indent="0">
              <a:buNone/>
            </a:pPr>
            <a:endParaRPr lang="en-US" dirty="0"/>
          </a:p>
        </p:txBody>
      </p:sp>
    </p:spTree>
    <p:extLst>
      <p:ext uri="{BB962C8B-B14F-4D97-AF65-F5344CB8AC3E}">
        <p14:creationId xmlns:p14="http://schemas.microsoft.com/office/powerpoint/2010/main" val="39505666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smtClean="0"/>
              <a:t>Q41 </a:t>
            </a:r>
            <a:r>
              <a:rPr lang="en-US" sz="3600" b="1" dirty="0" err="1"/>
              <a:t>sepshkdt</a:t>
            </a:r>
            <a:r>
              <a:rPr lang="en-US" sz="3600" b="1" dirty="0"/>
              <a:t> and </a:t>
            </a:r>
            <a:r>
              <a:rPr lang="en-US" sz="3600" b="1" dirty="0" err="1" smtClean="0"/>
              <a:t>sepshktm</a:t>
            </a:r>
            <a:endParaRPr lang="en-US" sz="3600" dirty="0"/>
          </a:p>
        </p:txBody>
      </p:sp>
      <p:sp>
        <p:nvSpPr>
          <p:cNvPr id="3" name="Content Placeholder 2"/>
          <p:cNvSpPr>
            <a:spLocks noGrp="1"/>
          </p:cNvSpPr>
          <p:nvPr>
            <p:ph idx="1"/>
          </p:nvPr>
        </p:nvSpPr>
        <p:spPr>
          <a:xfrm>
            <a:off x="457200" y="838200"/>
            <a:ext cx="8229600" cy="5287963"/>
          </a:xfrm>
        </p:spPr>
        <p:txBody>
          <a:bodyPr/>
          <a:lstStyle/>
          <a:p>
            <a:pPr lvl="0">
              <a:spcBef>
                <a:spcPts val="0"/>
              </a:spcBef>
            </a:pPr>
            <a:r>
              <a:rPr lang="en-US" dirty="0"/>
              <a:t>Septic Shock identified by severe sepsis present and initial lactate &gt;=4 (Septic Shock Present criteria 2)</a:t>
            </a:r>
          </a:p>
          <a:p>
            <a:pPr lvl="1">
              <a:spcBef>
                <a:spcPts val="0"/>
              </a:spcBef>
              <a:buFont typeface="Courier New" panose="02070309020205020404" pitchFamily="49" charset="0"/>
              <a:buChar char="o"/>
            </a:pPr>
            <a:r>
              <a:rPr lang="en-US" dirty="0" smtClean="0"/>
              <a:t> </a:t>
            </a:r>
            <a:r>
              <a:rPr lang="en-US" b="1" dirty="0" smtClean="0"/>
              <a:t>Use </a:t>
            </a:r>
            <a:r>
              <a:rPr lang="en-US" b="1" dirty="0"/>
              <a:t>the later </a:t>
            </a:r>
            <a:r>
              <a:rPr lang="en-US" b="1" dirty="0" smtClean="0"/>
              <a:t>date/time </a:t>
            </a:r>
            <a:r>
              <a:rPr lang="en-US" b="1" dirty="0"/>
              <a:t>of either severe sepsis </a:t>
            </a:r>
            <a:r>
              <a:rPr lang="en-US" b="1" dirty="0" smtClean="0"/>
              <a:t> </a:t>
            </a:r>
          </a:p>
          <a:p>
            <a:pPr marL="457200" lvl="1" indent="0">
              <a:spcBef>
                <a:spcPts val="0"/>
              </a:spcBef>
              <a:buNone/>
            </a:pPr>
            <a:r>
              <a:rPr lang="en-US" b="1" dirty="0"/>
              <a:t> </a:t>
            </a:r>
            <a:r>
              <a:rPr lang="en-US" b="1" dirty="0" smtClean="0"/>
              <a:t>    presentation or the </a:t>
            </a:r>
            <a:r>
              <a:rPr lang="en-US" b="1" dirty="0"/>
              <a:t>initial lactate level result.</a:t>
            </a:r>
          </a:p>
          <a:p>
            <a:pPr lvl="1">
              <a:spcBef>
                <a:spcPts val="0"/>
              </a:spcBef>
              <a:buFont typeface="Courier New" panose="02070309020205020404" pitchFamily="49" charset="0"/>
              <a:buChar char="o"/>
            </a:pPr>
            <a:r>
              <a:rPr lang="en-US" b="1" dirty="0"/>
              <a:t> </a:t>
            </a:r>
            <a:r>
              <a:rPr lang="en-US" b="1" dirty="0" smtClean="0"/>
              <a:t>To </a:t>
            </a:r>
            <a:r>
              <a:rPr lang="en-US" b="1" dirty="0"/>
              <a:t>determine the </a:t>
            </a:r>
            <a:r>
              <a:rPr lang="en-US" b="1" dirty="0" smtClean="0"/>
              <a:t>date/time </a:t>
            </a:r>
            <a:r>
              <a:rPr lang="en-US" b="1" dirty="0"/>
              <a:t>of the Initial Lactate Level </a:t>
            </a:r>
            <a:endParaRPr lang="en-US" b="1" dirty="0" smtClean="0"/>
          </a:p>
          <a:p>
            <a:pPr marL="457200" lvl="1" indent="0">
              <a:spcBef>
                <a:spcPts val="0"/>
              </a:spcBef>
              <a:buNone/>
            </a:pPr>
            <a:r>
              <a:rPr lang="en-US" b="1" dirty="0"/>
              <a:t> </a:t>
            </a:r>
            <a:r>
              <a:rPr lang="en-US" b="1" dirty="0" smtClean="0"/>
              <a:t>     result for </a:t>
            </a:r>
            <a:r>
              <a:rPr lang="en-US" b="1" dirty="0"/>
              <a:t>Septic Shock Present criteria, use the </a:t>
            </a:r>
            <a:r>
              <a:rPr lang="en-US" b="1" dirty="0" smtClean="0"/>
              <a:t>following </a:t>
            </a:r>
          </a:p>
          <a:p>
            <a:pPr marL="457200" lvl="1" indent="0">
              <a:spcBef>
                <a:spcPts val="0"/>
              </a:spcBef>
              <a:buNone/>
            </a:pPr>
            <a:r>
              <a:rPr lang="en-US" b="1" dirty="0"/>
              <a:t> </a:t>
            </a:r>
            <a:r>
              <a:rPr lang="en-US" b="1" dirty="0" smtClean="0"/>
              <a:t>     sources </a:t>
            </a:r>
            <a:r>
              <a:rPr lang="en-US" b="1" dirty="0"/>
              <a:t>in priority order.</a:t>
            </a:r>
          </a:p>
          <a:p>
            <a:pPr marL="0" indent="0">
              <a:spcBef>
                <a:spcPts val="0"/>
              </a:spcBef>
              <a:buNone/>
            </a:pPr>
            <a:r>
              <a:rPr lang="en-US" dirty="0" smtClean="0"/>
              <a:t>          </a:t>
            </a:r>
            <a:r>
              <a:rPr lang="en-US" sz="2400" dirty="0" smtClean="0"/>
              <a:t>1</a:t>
            </a:r>
            <a:r>
              <a:rPr lang="en-US" sz="2400" dirty="0"/>
              <a:t>. Primary source: Lactate result date from </a:t>
            </a:r>
            <a:r>
              <a:rPr lang="en-US" sz="2400" dirty="0" smtClean="0"/>
              <a:t>lab</a:t>
            </a:r>
            <a:endParaRPr lang="en-US" sz="2400" dirty="0"/>
          </a:p>
        </p:txBody>
      </p:sp>
    </p:spTree>
    <p:extLst>
      <p:ext uri="{BB962C8B-B14F-4D97-AF65-F5344CB8AC3E}">
        <p14:creationId xmlns:p14="http://schemas.microsoft.com/office/powerpoint/2010/main" val="29516415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Q41 </a:t>
            </a:r>
            <a:r>
              <a:rPr lang="en-US" b="1" dirty="0" err="1"/>
              <a:t>sepshkdt</a:t>
            </a:r>
            <a:r>
              <a:rPr lang="en-US" b="1" dirty="0"/>
              <a:t> and </a:t>
            </a:r>
            <a:r>
              <a:rPr lang="en-US" b="1" dirty="0" err="1" smtClean="0"/>
              <a:t>sepshktm</a:t>
            </a:r>
            <a:endParaRPr lang="en-US" dirty="0"/>
          </a:p>
        </p:txBody>
      </p:sp>
      <p:sp>
        <p:nvSpPr>
          <p:cNvPr id="3" name="Content Placeholder 2"/>
          <p:cNvSpPr>
            <a:spLocks noGrp="1"/>
          </p:cNvSpPr>
          <p:nvPr>
            <p:ph idx="1"/>
          </p:nvPr>
        </p:nvSpPr>
        <p:spPr>
          <a:xfrm>
            <a:off x="457200" y="914400"/>
            <a:ext cx="8382000" cy="5211763"/>
          </a:xfrm>
        </p:spPr>
        <p:txBody>
          <a:bodyPr/>
          <a:lstStyle/>
          <a:p>
            <a:pPr lvl="1">
              <a:spcBef>
                <a:spcPts val="0"/>
              </a:spcBef>
              <a:buFont typeface="Courier New" panose="02070309020205020404" pitchFamily="49" charset="0"/>
              <a:buChar char="o"/>
            </a:pPr>
            <a:r>
              <a:rPr lang="en-US" b="1" dirty="0"/>
              <a:t>Supporting sources in priority order if primary source not available: </a:t>
            </a:r>
          </a:p>
          <a:p>
            <a:pPr marL="0" indent="0">
              <a:spcBef>
                <a:spcPts val="0"/>
              </a:spcBef>
              <a:buNone/>
            </a:pPr>
            <a:r>
              <a:rPr lang="en-US" dirty="0" smtClean="0"/>
              <a:t>         </a:t>
            </a:r>
            <a:r>
              <a:rPr lang="en-US" sz="2400" dirty="0" smtClean="0"/>
              <a:t>1</a:t>
            </a:r>
            <a:r>
              <a:rPr lang="en-US" sz="2400" dirty="0"/>
              <a:t>. </a:t>
            </a:r>
            <a:r>
              <a:rPr lang="en-US" sz="2400" dirty="0" smtClean="0"/>
              <a:t>Date/time </a:t>
            </a:r>
            <a:r>
              <a:rPr lang="en-US" sz="2400" dirty="0"/>
              <a:t>within a narrative note that is </a:t>
            </a:r>
            <a:r>
              <a:rPr lang="en-US" sz="2400" dirty="0" smtClean="0"/>
              <a:t>directly</a:t>
            </a:r>
          </a:p>
          <a:p>
            <a:pPr marL="0" indent="0">
              <a:spcBef>
                <a:spcPts val="0"/>
              </a:spcBef>
              <a:buNone/>
            </a:pPr>
            <a:r>
              <a:rPr lang="en-US" sz="2400" dirty="0" smtClean="0"/>
              <a:t>                associated </a:t>
            </a:r>
            <a:r>
              <a:rPr lang="en-US" sz="2400" dirty="0"/>
              <a:t>with the lactate result </a:t>
            </a:r>
          </a:p>
          <a:p>
            <a:pPr marL="0" indent="0">
              <a:spcBef>
                <a:spcPts val="0"/>
              </a:spcBef>
              <a:buNone/>
            </a:pPr>
            <a:r>
              <a:rPr lang="en-US" sz="2400" dirty="0" smtClean="0"/>
              <a:t>           2</a:t>
            </a:r>
            <a:r>
              <a:rPr lang="en-US" sz="2400" dirty="0"/>
              <a:t>. </a:t>
            </a:r>
            <a:r>
              <a:rPr lang="en-US" sz="2400" dirty="0" smtClean="0"/>
              <a:t>Date/time </a:t>
            </a:r>
            <a:r>
              <a:rPr lang="en-US" sz="2400" dirty="0"/>
              <a:t>the lactate result is documented in a </a:t>
            </a:r>
            <a:r>
              <a:rPr lang="en-US" sz="2400" dirty="0" smtClean="0"/>
              <a:t>non-</a:t>
            </a:r>
          </a:p>
          <a:p>
            <a:pPr marL="0" indent="0">
              <a:spcBef>
                <a:spcPts val="0"/>
              </a:spcBef>
              <a:buNone/>
            </a:pPr>
            <a:r>
              <a:rPr lang="en-US" sz="2400" dirty="0"/>
              <a:t> </a:t>
            </a:r>
            <a:r>
              <a:rPr lang="en-US" sz="2400" dirty="0" smtClean="0"/>
              <a:t>               narrative </a:t>
            </a:r>
            <a:r>
              <a:rPr lang="en-US" sz="2400" dirty="0"/>
              <a:t>location (e.g., sepsis flowsheet)</a:t>
            </a:r>
          </a:p>
          <a:p>
            <a:pPr marL="0" indent="0">
              <a:spcBef>
                <a:spcPts val="0"/>
              </a:spcBef>
              <a:buNone/>
            </a:pPr>
            <a:r>
              <a:rPr lang="en-US" sz="2400" dirty="0" smtClean="0"/>
              <a:t>           3</a:t>
            </a:r>
            <a:r>
              <a:rPr lang="en-US" sz="2400" dirty="0"/>
              <a:t>. Initial Lactate Level Collection </a:t>
            </a:r>
            <a:r>
              <a:rPr lang="en-US" sz="2400" dirty="0" smtClean="0"/>
              <a:t>Date/Time</a:t>
            </a:r>
            <a:endParaRPr lang="en-US" sz="2400" dirty="0"/>
          </a:p>
          <a:p>
            <a:pPr marL="0" indent="0">
              <a:spcBef>
                <a:spcPts val="0"/>
              </a:spcBef>
              <a:buNone/>
            </a:pPr>
            <a:r>
              <a:rPr lang="en-US" sz="2400" dirty="0" smtClean="0"/>
              <a:t>           4</a:t>
            </a:r>
            <a:r>
              <a:rPr lang="en-US" sz="2400" dirty="0"/>
              <a:t>. Physician/APN/PA or nursing narrative note o</a:t>
            </a:r>
            <a:r>
              <a:rPr lang="en-US" sz="2400" dirty="0" smtClean="0"/>
              <a:t>pen </a:t>
            </a:r>
          </a:p>
          <a:p>
            <a:pPr marL="0" indent="0">
              <a:spcBef>
                <a:spcPts val="0"/>
              </a:spcBef>
              <a:buNone/>
            </a:pPr>
            <a:r>
              <a:rPr lang="en-US" sz="2400" dirty="0"/>
              <a:t> </a:t>
            </a:r>
            <a:r>
              <a:rPr lang="en-US" sz="2400" dirty="0" smtClean="0"/>
              <a:t>               date/time</a:t>
            </a:r>
            <a:endParaRPr lang="en-US" sz="2400" dirty="0"/>
          </a:p>
          <a:p>
            <a:endParaRPr lang="en-US" dirty="0"/>
          </a:p>
        </p:txBody>
      </p:sp>
    </p:spTree>
    <p:extLst>
      <p:ext uri="{BB962C8B-B14F-4D97-AF65-F5344CB8AC3E}">
        <p14:creationId xmlns:p14="http://schemas.microsoft.com/office/powerpoint/2010/main" val="21480830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b="1" dirty="0" smtClean="0"/>
              <a:t>Q41 </a:t>
            </a:r>
            <a:r>
              <a:rPr lang="en-US" b="1" dirty="0" err="1"/>
              <a:t>sepshkdt</a:t>
            </a:r>
            <a:r>
              <a:rPr lang="en-US" b="1" dirty="0"/>
              <a:t> and </a:t>
            </a:r>
            <a:r>
              <a:rPr lang="en-US" b="1" dirty="0" err="1" smtClean="0"/>
              <a:t>sepshktm</a:t>
            </a:r>
            <a:endParaRPr lang="en-US" dirty="0"/>
          </a:p>
        </p:txBody>
      </p:sp>
      <p:sp>
        <p:nvSpPr>
          <p:cNvPr id="3" name="Content Placeholder 2"/>
          <p:cNvSpPr>
            <a:spLocks noGrp="1"/>
          </p:cNvSpPr>
          <p:nvPr>
            <p:ph idx="1"/>
          </p:nvPr>
        </p:nvSpPr>
        <p:spPr>
          <a:xfrm>
            <a:off x="228600" y="762000"/>
            <a:ext cx="8839200" cy="5364163"/>
          </a:xfrm>
        </p:spPr>
        <p:txBody>
          <a:bodyPr>
            <a:normAutofit/>
          </a:bodyPr>
          <a:lstStyle/>
          <a:p>
            <a:pPr>
              <a:spcBef>
                <a:spcPts val="0"/>
              </a:spcBef>
            </a:pPr>
            <a:r>
              <a:rPr lang="en-US" dirty="0"/>
              <a:t>Use earliest arrival date/time for ED patient OR earliest arrival date/time on floor/unit for direct admits with:</a:t>
            </a:r>
          </a:p>
          <a:p>
            <a:pPr lvl="1">
              <a:spcBef>
                <a:spcPts val="0"/>
              </a:spcBef>
              <a:buFont typeface="Courier New" panose="02070309020205020404" pitchFamily="49" charset="0"/>
              <a:buChar char="o"/>
            </a:pPr>
            <a:r>
              <a:rPr lang="en-US" dirty="0"/>
              <a:t> </a:t>
            </a:r>
            <a:r>
              <a:rPr lang="en-US" b="1" dirty="0" smtClean="0"/>
              <a:t>Septic shock clinical criteria met in pre-hospital records</a:t>
            </a:r>
          </a:p>
          <a:p>
            <a:pPr lvl="1">
              <a:spcBef>
                <a:spcPts val="0"/>
              </a:spcBef>
              <a:buFont typeface="Courier New" panose="02070309020205020404" pitchFamily="49" charset="0"/>
              <a:buChar char="o"/>
            </a:pPr>
            <a:r>
              <a:rPr lang="en-US" b="1" dirty="0" smtClean="0"/>
              <a:t> Physician/APN/PA </a:t>
            </a:r>
            <a:r>
              <a:rPr lang="en-US" b="1" dirty="0"/>
              <a:t>documentation </a:t>
            </a:r>
            <a:r>
              <a:rPr lang="en-US" b="1" dirty="0" smtClean="0"/>
              <a:t>of septic shock in pre-</a:t>
            </a:r>
          </a:p>
          <a:p>
            <a:pPr marL="457200" lvl="1" indent="0">
              <a:spcBef>
                <a:spcPts val="0"/>
              </a:spcBef>
              <a:buNone/>
            </a:pPr>
            <a:r>
              <a:rPr lang="en-US" b="1" dirty="0"/>
              <a:t> </a:t>
            </a:r>
            <a:r>
              <a:rPr lang="en-US" b="1" dirty="0" smtClean="0"/>
              <a:t>    hospital records</a:t>
            </a:r>
            <a:endParaRPr lang="en-US" b="1" dirty="0"/>
          </a:p>
          <a:p>
            <a:pPr lvl="1">
              <a:spcBef>
                <a:spcPts val="0"/>
              </a:spcBef>
              <a:buFont typeface="Courier New" panose="02070309020205020404" pitchFamily="49" charset="0"/>
              <a:buChar char="o"/>
            </a:pPr>
            <a:r>
              <a:rPr lang="en-US" b="1" dirty="0"/>
              <a:t> </a:t>
            </a:r>
            <a:r>
              <a:rPr lang="en-US" b="1" dirty="0" smtClean="0"/>
              <a:t>Physician/APN/PA </a:t>
            </a:r>
            <a:r>
              <a:rPr lang="en-US" b="1" dirty="0"/>
              <a:t>documentation </a:t>
            </a:r>
            <a:r>
              <a:rPr lang="en-US" b="1" dirty="0" smtClean="0"/>
              <a:t>septic shock </a:t>
            </a:r>
            <a:r>
              <a:rPr lang="en-US" b="1" dirty="0"/>
              <a:t>present on </a:t>
            </a:r>
            <a:endParaRPr lang="en-US" b="1" dirty="0" smtClean="0"/>
          </a:p>
          <a:p>
            <a:pPr marL="457200" lvl="1" indent="0">
              <a:spcBef>
                <a:spcPts val="0"/>
              </a:spcBef>
              <a:buNone/>
            </a:pPr>
            <a:r>
              <a:rPr lang="en-US" b="1" dirty="0"/>
              <a:t> </a:t>
            </a:r>
            <a:r>
              <a:rPr lang="en-US" b="1" dirty="0" smtClean="0"/>
              <a:t>    arrival</a:t>
            </a:r>
          </a:p>
          <a:p>
            <a:pPr>
              <a:spcBef>
                <a:spcPts val="0"/>
              </a:spcBef>
            </a:pPr>
            <a:r>
              <a:rPr lang="en-US" dirty="0"/>
              <a:t>If only documentation of septic shock </a:t>
            </a:r>
            <a:r>
              <a:rPr lang="en-US" dirty="0" smtClean="0"/>
              <a:t>is POA</a:t>
            </a:r>
            <a:r>
              <a:rPr lang="en-US" dirty="0"/>
              <a:t>, use earliest date/time of:</a:t>
            </a:r>
          </a:p>
          <a:p>
            <a:pPr lvl="1">
              <a:spcBef>
                <a:spcPts val="0"/>
              </a:spcBef>
              <a:buFont typeface="Courier New" panose="02070309020205020404" pitchFamily="49" charset="0"/>
              <a:buChar char="o"/>
            </a:pPr>
            <a:r>
              <a:rPr lang="en-US" dirty="0"/>
              <a:t> </a:t>
            </a:r>
            <a:r>
              <a:rPr lang="en-US" dirty="0" smtClean="0"/>
              <a:t> </a:t>
            </a:r>
            <a:r>
              <a:rPr lang="en-US" b="1" dirty="0" smtClean="0"/>
              <a:t>Physician/APN/PA </a:t>
            </a:r>
            <a:r>
              <a:rPr lang="en-US" b="1" dirty="0"/>
              <a:t>note</a:t>
            </a:r>
          </a:p>
          <a:p>
            <a:pPr lvl="1">
              <a:spcBef>
                <a:spcPts val="0"/>
              </a:spcBef>
              <a:buFont typeface="Courier New" panose="02070309020205020404" pitchFamily="49" charset="0"/>
              <a:buChar char="o"/>
            </a:pPr>
            <a:r>
              <a:rPr lang="en-US" b="1" dirty="0"/>
              <a:t>  </a:t>
            </a:r>
            <a:r>
              <a:rPr lang="en-US" b="1" dirty="0" smtClean="0"/>
              <a:t>Admit </a:t>
            </a:r>
            <a:r>
              <a:rPr lang="en-US" b="1" dirty="0"/>
              <a:t>order</a:t>
            </a:r>
          </a:p>
          <a:p>
            <a:pPr lvl="1">
              <a:spcBef>
                <a:spcPts val="0"/>
              </a:spcBef>
              <a:buFont typeface="Courier New" panose="02070309020205020404" pitchFamily="49" charset="0"/>
              <a:buChar char="o"/>
            </a:pPr>
            <a:r>
              <a:rPr lang="en-US" b="1" dirty="0"/>
              <a:t>  </a:t>
            </a:r>
            <a:r>
              <a:rPr lang="en-US" b="1" dirty="0" smtClean="0"/>
              <a:t>Disposition </a:t>
            </a:r>
            <a:r>
              <a:rPr lang="en-US" b="1" dirty="0"/>
              <a:t>to inpatient</a:t>
            </a:r>
          </a:p>
          <a:p>
            <a:pPr lvl="1">
              <a:spcBef>
                <a:spcPts val="0"/>
              </a:spcBef>
              <a:buFont typeface="Courier New" panose="02070309020205020404" pitchFamily="49" charset="0"/>
              <a:buChar char="o"/>
            </a:pPr>
            <a:r>
              <a:rPr lang="en-US" b="1" dirty="0"/>
              <a:t>  </a:t>
            </a:r>
            <a:r>
              <a:rPr lang="en-US" b="1" dirty="0" smtClean="0"/>
              <a:t>Arrival </a:t>
            </a:r>
            <a:r>
              <a:rPr lang="en-US" b="1" dirty="0"/>
              <a:t>to floor/unit</a:t>
            </a:r>
          </a:p>
          <a:p>
            <a:pPr>
              <a:spcBef>
                <a:spcPts val="0"/>
              </a:spcBef>
            </a:pPr>
            <a:endParaRPr lang="en-US" dirty="0" smtClean="0"/>
          </a:p>
          <a:p>
            <a:pPr marL="0" indent="0">
              <a:spcBef>
                <a:spcPts val="0"/>
              </a:spcBef>
              <a:buNone/>
            </a:pPr>
            <a:endParaRPr lang="en-US" dirty="0"/>
          </a:p>
          <a:p>
            <a:endParaRPr lang="en-US" dirty="0"/>
          </a:p>
        </p:txBody>
      </p:sp>
    </p:spTree>
    <p:extLst>
      <p:ext uri="{BB962C8B-B14F-4D97-AF65-F5344CB8AC3E}">
        <p14:creationId xmlns:p14="http://schemas.microsoft.com/office/powerpoint/2010/main" val="211465568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Q41 </a:t>
            </a:r>
            <a:r>
              <a:rPr lang="en-US" b="1" dirty="0" err="1"/>
              <a:t>sepshkdt</a:t>
            </a:r>
            <a:r>
              <a:rPr lang="en-US" b="1" dirty="0"/>
              <a:t> and </a:t>
            </a:r>
            <a:r>
              <a:rPr lang="en-US" b="1" dirty="0" err="1" smtClean="0"/>
              <a:t>sepshktm</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lvl="0">
              <a:spcBef>
                <a:spcPts val="0"/>
              </a:spcBef>
            </a:pPr>
            <a:r>
              <a:rPr lang="en-US" dirty="0" smtClean="0"/>
              <a:t>If </a:t>
            </a:r>
            <a:r>
              <a:rPr lang="en-US" dirty="0"/>
              <a:t>septic shock is in a physician/APN/PA note without a specific </a:t>
            </a:r>
            <a:r>
              <a:rPr lang="en-US" dirty="0" smtClean="0"/>
              <a:t>date/time </a:t>
            </a:r>
            <a:r>
              <a:rPr lang="en-US" dirty="0"/>
              <a:t>documented within the note or documented using the acronym POA, the following apply:</a:t>
            </a:r>
          </a:p>
          <a:p>
            <a:pPr lvl="1">
              <a:spcBef>
                <a:spcPts val="0"/>
              </a:spcBef>
              <a:buFont typeface="Courier New" panose="02070309020205020404" pitchFamily="49" charset="0"/>
              <a:buChar char="o"/>
            </a:pPr>
            <a:r>
              <a:rPr lang="en-US" dirty="0" smtClean="0"/>
              <a:t> </a:t>
            </a:r>
            <a:r>
              <a:rPr lang="en-US" b="1" dirty="0" smtClean="0"/>
              <a:t>If </a:t>
            </a:r>
            <a:r>
              <a:rPr lang="en-US" b="1" dirty="0"/>
              <a:t>it is the only documentation of Septic Shock in the </a:t>
            </a:r>
            <a:endParaRPr lang="en-US" b="1" dirty="0" smtClean="0"/>
          </a:p>
          <a:p>
            <a:pPr marL="457200" lvl="1" indent="0">
              <a:spcBef>
                <a:spcPts val="0"/>
              </a:spcBef>
              <a:buNone/>
            </a:pPr>
            <a:r>
              <a:rPr lang="en-US" b="1" dirty="0"/>
              <a:t> </a:t>
            </a:r>
            <a:r>
              <a:rPr lang="en-US" b="1" dirty="0" smtClean="0"/>
              <a:t>    note</a:t>
            </a:r>
            <a:r>
              <a:rPr lang="en-US" b="1" dirty="0"/>
              <a:t>, </a:t>
            </a:r>
            <a:r>
              <a:rPr lang="en-US" b="1" dirty="0" smtClean="0"/>
              <a:t> use </a:t>
            </a:r>
            <a:r>
              <a:rPr lang="en-US" b="1" dirty="0"/>
              <a:t>the </a:t>
            </a:r>
            <a:r>
              <a:rPr lang="en-US" b="1" dirty="0" smtClean="0"/>
              <a:t>date/time </a:t>
            </a:r>
            <a:r>
              <a:rPr lang="en-US" b="1" dirty="0"/>
              <a:t>the note was started or opened.</a:t>
            </a:r>
          </a:p>
          <a:p>
            <a:pPr lvl="1">
              <a:spcBef>
                <a:spcPts val="0"/>
              </a:spcBef>
              <a:buFont typeface="Courier New" panose="02070309020205020404" pitchFamily="49" charset="0"/>
              <a:buChar char="o"/>
            </a:pPr>
            <a:r>
              <a:rPr lang="en-US" dirty="0" smtClean="0"/>
              <a:t> </a:t>
            </a:r>
            <a:r>
              <a:rPr lang="en-US" b="1" dirty="0" smtClean="0"/>
              <a:t>If </a:t>
            </a:r>
            <a:r>
              <a:rPr lang="en-US" b="1" dirty="0"/>
              <a:t>Septic </a:t>
            </a:r>
            <a:r>
              <a:rPr lang="en-US" b="1" dirty="0" smtClean="0"/>
              <a:t>Shock is documented </a:t>
            </a:r>
            <a:r>
              <a:rPr lang="en-US" b="1" dirty="0"/>
              <a:t>multiple times </a:t>
            </a:r>
            <a:r>
              <a:rPr lang="en-US" b="1" dirty="0" smtClean="0"/>
              <a:t>within the</a:t>
            </a:r>
          </a:p>
          <a:p>
            <a:pPr marL="457200" lvl="1" indent="0">
              <a:spcBef>
                <a:spcPts val="0"/>
              </a:spcBef>
              <a:buNone/>
            </a:pPr>
            <a:r>
              <a:rPr lang="en-US" b="1" dirty="0"/>
              <a:t> </a:t>
            </a:r>
            <a:r>
              <a:rPr lang="en-US" b="1" dirty="0" smtClean="0"/>
              <a:t>    same </a:t>
            </a:r>
            <a:r>
              <a:rPr lang="en-US" b="1" dirty="0"/>
              <a:t>note, use the earliest specified </a:t>
            </a:r>
            <a:r>
              <a:rPr lang="en-US" b="1" dirty="0" smtClean="0"/>
              <a:t>date/time.</a:t>
            </a:r>
            <a:endParaRPr lang="en-US" b="1" dirty="0"/>
          </a:p>
          <a:p>
            <a:endParaRPr lang="en-US" dirty="0"/>
          </a:p>
        </p:txBody>
      </p:sp>
    </p:spTree>
    <p:extLst>
      <p:ext uri="{BB962C8B-B14F-4D97-AF65-F5344CB8AC3E}">
        <p14:creationId xmlns:p14="http://schemas.microsoft.com/office/powerpoint/2010/main" val="399959768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b="1" dirty="0" smtClean="0"/>
              <a:t>Q42 </a:t>
            </a:r>
            <a:r>
              <a:rPr lang="en-US" b="1" dirty="0" err="1" smtClean="0"/>
              <a:t>cntrasepshk</a:t>
            </a:r>
            <a:endParaRPr lang="en-US" dirty="0"/>
          </a:p>
        </p:txBody>
      </p:sp>
      <p:sp>
        <p:nvSpPr>
          <p:cNvPr id="3" name="Content Placeholder 2"/>
          <p:cNvSpPr>
            <a:spLocks noGrp="1"/>
          </p:cNvSpPr>
          <p:nvPr>
            <p:ph idx="1"/>
          </p:nvPr>
        </p:nvSpPr>
        <p:spPr>
          <a:xfrm>
            <a:off x="457200" y="838200"/>
            <a:ext cx="8229600" cy="5287963"/>
          </a:xfrm>
        </p:spPr>
        <p:txBody>
          <a:bodyPr/>
          <a:lstStyle/>
          <a:p>
            <a:r>
              <a:rPr lang="en-US" dirty="0"/>
              <a:t>During the timeframe from </a:t>
            </a:r>
            <a:r>
              <a:rPr lang="en-US" dirty="0" smtClean="0"/>
              <a:t>6 hours before septic shock time </a:t>
            </a:r>
            <a:r>
              <a:rPr lang="en-US" dirty="0"/>
              <a:t>to </a:t>
            </a:r>
            <a:r>
              <a:rPr lang="en-US" dirty="0" smtClean="0"/>
              <a:t>6 hours after septic shock date/time, is </a:t>
            </a:r>
            <a:r>
              <a:rPr lang="en-US" dirty="0"/>
              <a:t>there physician/APN/PA </a:t>
            </a:r>
            <a:r>
              <a:rPr lang="en-US" dirty="0">
                <a:solidFill>
                  <a:srgbClr val="FF0000"/>
                </a:solidFill>
              </a:rPr>
              <a:t>or nursing </a:t>
            </a:r>
            <a:r>
              <a:rPr lang="en-US" dirty="0"/>
              <a:t>documentation that the patient or authorized patient advocate refused either a blood draw, IV fluid administration, or vasopressor administration</a:t>
            </a:r>
            <a:r>
              <a:rPr lang="en-US" dirty="0" smtClean="0"/>
              <a:t>?</a:t>
            </a:r>
          </a:p>
          <a:p>
            <a:r>
              <a:rPr lang="en-US" dirty="0" smtClean="0"/>
              <a:t>Guidelines same as Q22 </a:t>
            </a:r>
            <a:r>
              <a:rPr lang="en-US" dirty="0" err="1" smtClean="0"/>
              <a:t>cntrasevsep</a:t>
            </a:r>
            <a:endParaRPr lang="en-US" dirty="0"/>
          </a:p>
          <a:p>
            <a:endParaRPr lang="en-US" dirty="0"/>
          </a:p>
        </p:txBody>
      </p:sp>
    </p:spTree>
    <p:extLst>
      <p:ext uri="{BB962C8B-B14F-4D97-AF65-F5344CB8AC3E}">
        <p14:creationId xmlns:p14="http://schemas.microsoft.com/office/powerpoint/2010/main" val="344225157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Q43 cmopall2</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a:t>During the timeframe from </a:t>
            </a:r>
            <a:r>
              <a:rPr lang="en-US" dirty="0" smtClean="0"/>
              <a:t>6 hours before </a:t>
            </a:r>
            <a:r>
              <a:rPr lang="en-US" dirty="0"/>
              <a:t>to </a:t>
            </a:r>
            <a:r>
              <a:rPr lang="en-US" dirty="0" smtClean="0"/>
              <a:t>6 hours after septic shock time, </a:t>
            </a:r>
            <a:r>
              <a:rPr lang="en-US" dirty="0"/>
              <a:t>is there </a:t>
            </a:r>
            <a:r>
              <a:rPr lang="en-US" dirty="0">
                <a:solidFill>
                  <a:srgbClr val="FF0000"/>
                </a:solidFill>
              </a:rPr>
              <a:t>physician/APN/PA</a:t>
            </a:r>
            <a:r>
              <a:rPr lang="en-US" dirty="0"/>
              <a:t> documentation of comfort measures only or palliative care</a:t>
            </a:r>
            <a:r>
              <a:rPr lang="en-US" dirty="0" smtClean="0"/>
              <a:t>?</a:t>
            </a:r>
          </a:p>
          <a:p>
            <a:r>
              <a:rPr lang="en-US" dirty="0" smtClean="0"/>
              <a:t>Guidelines same as Q23 cmopall</a:t>
            </a:r>
            <a:endParaRPr lang="en-US" dirty="0"/>
          </a:p>
        </p:txBody>
      </p:sp>
    </p:spTree>
    <p:extLst>
      <p:ext uri="{BB962C8B-B14F-4D97-AF65-F5344CB8AC3E}">
        <p14:creationId xmlns:p14="http://schemas.microsoft.com/office/powerpoint/2010/main" val="18843709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Autofit/>
          </a:bodyPr>
          <a:lstStyle/>
          <a:p>
            <a:r>
              <a:rPr lang="en-US" sz="3600" b="1" dirty="0" smtClean="0"/>
              <a:t>Q44 </a:t>
            </a:r>
            <a:r>
              <a:rPr lang="en-US" sz="3600" b="1" dirty="0" err="1" smtClean="0"/>
              <a:t>crystl</a:t>
            </a:r>
            <a:endParaRPr lang="en-US" sz="3600" dirty="0"/>
          </a:p>
        </p:txBody>
      </p:sp>
      <p:sp>
        <p:nvSpPr>
          <p:cNvPr id="3" name="Content Placeholder 2"/>
          <p:cNvSpPr>
            <a:spLocks noGrp="1"/>
          </p:cNvSpPr>
          <p:nvPr>
            <p:ph idx="1"/>
          </p:nvPr>
        </p:nvSpPr>
        <p:spPr>
          <a:xfrm>
            <a:off x="457200" y="685800"/>
            <a:ext cx="8229600" cy="5440363"/>
          </a:xfrm>
        </p:spPr>
        <p:txBody>
          <a:bodyPr>
            <a:normAutofit lnSpcReduction="10000"/>
          </a:bodyPr>
          <a:lstStyle/>
          <a:p>
            <a:pPr marL="0" indent="0">
              <a:buNone/>
            </a:pPr>
            <a:r>
              <a:rPr lang="en-US" dirty="0"/>
              <a:t>During the timeframe from </a:t>
            </a:r>
            <a:r>
              <a:rPr lang="en-US" dirty="0" smtClean="0"/>
              <a:t>[…] were </a:t>
            </a:r>
            <a:r>
              <a:rPr lang="en-US" dirty="0"/>
              <a:t>crystalloid fluids initiated</a:t>
            </a:r>
            <a:r>
              <a:rPr lang="en-US" dirty="0" smtClean="0"/>
              <a:t>?</a:t>
            </a:r>
          </a:p>
          <a:p>
            <a:pPr lvl="0">
              <a:spcBef>
                <a:spcPts val="0"/>
              </a:spcBef>
            </a:pPr>
            <a:r>
              <a:rPr lang="en-US" dirty="0" smtClean="0"/>
              <a:t>Specified </a:t>
            </a:r>
            <a:r>
              <a:rPr lang="en-US" dirty="0"/>
              <a:t>time frame </a:t>
            </a:r>
            <a:r>
              <a:rPr lang="en-US" dirty="0" smtClean="0"/>
              <a:t>is </a:t>
            </a:r>
            <a:r>
              <a:rPr lang="en-US" dirty="0"/>
              <a:t>within 6 hours prior through 3 hours after either of the following trigger events. If both </a:t>
            </a:r>
            <a:r>
              <a:rPr lang="en-US" dirty="0" smtClean="0"/>
              <a:t>present </a:t>
            </a:r>
            <a:r>
              <a:rPr lang="en-US" dirty="0"/>
              <a:t>the specified time frame is determined by the earliest trigger.</a:t>
            </a:r>
          </a:p>
          <a:p>
            <a:pPr lvl="1">
              <a:spcBef>
                <a:spcPts val="0"/>
              </a:spcBef>
              <a:buFont typeface="Courier New" panose="02070309020205020404" pitchFamily="49" charset="0"/>
              <a:buChar char="o"/>
            </a:pPr>
            <a:r>
              <a:rPr lang="en-US" b="1" dirty="0" smtClean="0"/>
              <a:t> Initial </a:t>
            </a:r>
            <a:r>
              <a:rPr lang="en-US" b="1" dirty="0"/>
              <a:t>Hypotension Date and Time </a:t>
            </a:r>
          </a:p>
          <a:p>
            <a:pPr lvl="1">
              <a:spcBef>
                <a:spcPts val="0"/>
              </a:spcBef>
              <a:buFont typeface="Courier New" panose="02070309020205020404" pitchFamily="49" charset="0"/>
              <a:buChar char="o"/>
            </a:pPr>
            <a:r>
              <a:rPr lang="en-US" b="1" dirty="0" smtClean="0"/>
              <a:t> Septic </a:t>
            </a:r>
            <a:r>
              <a:rPr lang="en-US" b="1" dirty="0"/>
              <a:t>Shock Presentation Date and Time </a:t>
            </a:r>
          </a:p>
          <a:p>
            <a:pPr marL="0" lvl="0" indent="0">
              <a:spcBef>
                <a:spcPts val="0"/>
              </a:spcBef>
              <a:buNone/>
            </a:pPr>
            <a:r>
              <a:rPr lang="en-US" b="1" dirty="0"/>
              <a:t>Include:</a:t>
            </a:r>
            <a:r>
              <a:rPr lang="en-US" dirty="0"/>
              <a:t> Crystalloid fluids such as: 0.9% saline solution, 0.9% </a:t>
            </a:r>
            <a:r>
              <a:rPr lang="en-US" dirty="0" smtClean="0"/>
              <a:t>Sodium Chloride (0.9%NaCl) </a:t>
            </a:r>
            <a:r>
              <a:rPr lang="en-US" dirty="0"/>
              <a:t>Solution, </a:t>
            </a:r>
            <a:r>
              <a:rPr lang="en-US" dirty="0" err="1"/>
              <a:t>Isolyte</a:t>
            </a:r>
            <a:r>
              <a:rPr lang="en-US" dirty="0"/>
              <a:t>, Lactated Ringers </a:t>
            </a:r>
            <a:r>
              <a:rPr lang="en-US" dirty="0" smtClean="0"/>
              <a:t>(LR or RL) solution</a:t>
            </a:r>
            <a:r>
              <a:rPr lang="en-US" dirty="0"/>
              <a:t>, normal </a:t>
            </a:r>
            <a:r>
              <a:rPr lang="en-US" dirty="0" smtClean="0"/>
              <a:t>saline (NS), </a:t>
            </a:r>
            <a:r>
              <a:rPr lang="en-US" dirty="0" err="1"/>
              <a:t>Normosol</a:t>
            </a:r>
            <a:r>
              <a:rPr lang="en-US" dirty="0"/>
              <a:t>, </a:t>
            </a:r>
            <a:r>
              <a:rPr lang="en-US" dirty="0" err="1"/>
              <a:t>PlasmaLyte</a:t>
            </a:r>
            <a:endParaRPr lang="en-US" dirty="0"/>
          </a:p>
          <a:p>
            <a:pPr marL="0" lvl="0" indent="0">
              <a:spcBef>
                <a:spcPts val="0"/>
              </a:spcBef>
              <a:buNone/>
            </a:pPr>
            <a:r>
              <a:rPr lang="en-US" b="1" dirty="0"/>
              <a:t>Exclude:</a:t>
            </a:r>
            <a:r>
              <a:rPr lang="en-US" dirty="0"/>
              <a:t> Crystalloid solutions that are given to flush other medications or IV lines</a:t>
            </a:r>
          </a:p>
          <a:p>
            <a:endParaRPr lang="en-US" dirty="0"/>
          </a:p>
        </p:txBody>
      </p:sp>
    </p:spTree>
    <p:extLst>
      <p:ext uri="{BB962C8B-B14F-4D97-AF65-F5344CB8AC3E}">
        <p14:creationId xmlns:p14="http://schemas.microsoft.com/office/powerpoint/2010/main" val="148308595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Q44 </a:t>
            </a:r>
            <a:r>
              <a:rPr lang="en-US" b="1" dirty="0" err="1"/>
              <a:t>crystl</a:t>
            </a:r>
            <a:endParaRPr lang="en-US" dirty="0"/>
          </a:p>
        </p:txBody>
      </p:sp>
      <p:sp>
        <p:nvSpPr>
          <p:cNvPr id="3" name="Content Placeholder 2"/>
          <p:cNvSpPr>
            <a:spLocks noGrp="1"/>
          </p:cNvSpPr>
          <p:nvPr>
            <p:ph idx="1"/>
          </p:nvPr>
        </p:nvSpPr>
        <p:spPr>
          <a:xfrm>
            <a:off x="228600" y="914400"/>
            <a:ext cx="8686800" cy="5334000"/>
          </a:xfrm>
        </p:spPr>
        <p:txBody>
          <a:bodyPr>
            <a:normAutofit fontScale="55000" lnSpcReduction="20000"/>
          </a:bodyPr>
          <a:lstStyle/>
          <a:p>
            <a:pPr lvl="0">
              <a:spcBef>
                <a:spcPts val="0"/>
              </a:spcBef>
            </a:pPr>
            <a:r>
              <a:rPr lang="en-US" sz="4000" b="1" dirty="0"/>
              <a:t>Documentation of fluid initiation: </a:t>
            </a:r>
          </a:p>
          <a:p>
            <a:pPr lvl="1">
              <a:spcBef>
                <a:spcPts val="0"/>
              </a:spcBef>
              <a:buFont typeface="Courier New" panose="02070309020205020404" pitchFamily="49" charset="0"/>
              <a:buChar char="o"/>
            </a:pPr>
            <a:r>
              <a:rPr lang="en-US" sz="3600" dirty="0" smtClean="0"/>
              <a:t>Medical </a:t>
            </a:r>
            <a:r>
              <a:rPr lang="en-US" sz="3600" dirty="0"/>
              <a:t>record documentation must be clear that </a:t>
            </a:r>
            <a:r>
              <a:rPr lang="en-US" sz="3600" dirty="0" smtClean="0"/>
              <a:t>crystalloid </a:t>
            </a:r>
            <a:r>
              <a:rPr lang="en-US" sz="3600" dirty="0"/>
              <a:t>fluids </a:t>
            </a:r>
            <a:r>
              <a:rPr lang="en-US" sz="4000" dirty="0" smtClean="0"/>
              <a:t>were </a:t>
            </a:r>
            <a:r>
              <a:rPr lang="en-US" sz="4000" dirty="0"/>
              <a:t>actually </a:t>
            </a:r>
            <a:r>
              <a:rPr lang="en-US" sz="4000" dirty="0" smtClean="0"/>
              <a:t>initiated/started </a:t>
            </a:r>
            <a:r>
              <a:rPr lang="en-US" sz="3600" dirty="0"/>
              <a:t>(i.e., </a:t>
            </a:r>
            <a:r>
              <a:rPr lang="en-US" sz="3600" dirty="0" smtClean="0"/>
              <a:t>date/time </a:t>
            </a:r>
            <a:r>
              <a:rPr lang="en-US" sz="3600" dirty="0"/>
              <a:t>of administration is noted). </a:t>
            </a:r>
          </a:p>
          <a:p>
            <a:pPr lvl="1">
              <a:spcBef>
                <a:spcPts val="0"/>
              </a:spcBef>
              <a:buFont typeface="Courier New" panose="02070309020205020404" pitchFamily="49" charset="0"/>
              <a:buChar char="o"/>
            </a:pPr>
            <a:r>
              <a:rPr lang="en-US" sz="3600" dirty="0" smtClean="0"/>
              <a:t>Do </a:t>
            </a:r>
            <a:r>
              <a:rPr lang="en-US" sz="3600" dirty="0"/>
              <a:t>not use physician/APN/PA orders as equivalent </a:t>
            </a:r>
            <a:r>
              <a:rPr lang="en-US" sz="3600" dirty="0" smtClean="0"/>
              <a:t>to actual </a:t>
            </a:r>
            <a:r>
              <a:rPr lang="en-US" sz="3600" dirty="0"/>
              <a:t>initiation </a:t>
            </a:r>
            <a:r>
              <a:rPr lang="en-US" sz="3600" dirty="0" smtClean="0"/>
              <a:t>of </a:t>
            </a:r>
            <a:r>
              <a:rPr lang="en-US" sz="3600" dirty="0"/>
              <a:t>fluids as they are not specific to </a:t>
            </a:r>
            <a:r>
              <a:rPr lang="en-US" sz="3600" dirty="0" smtClean="0"/>
              <a:t>initiation</a:t>
            </a:r>
            <a:r>
              <a:rPr lang="en-US" sz="3600" dirty="0"/>
              <a:t>. </a:t>
            </a:r>
            <a:endParaRPr lang="en-US" sz="3600" dirty="0" smtClean="0"/>
          </a:p>
          <a:p>
            <a:pPr lvl="0">
              <a:spcBef>
                <a:spcPts val="0"/>
              </a:spcBef>
            </a:pPr>
            <a:r>
              <a:rPr lang="en-US" sz="4000" b="1" dirty="0"/>
              <a:t>Crystalloid fluid orders: </a:t>
            </a:r>
          </a:p>
          <a:p>
            <a:pPr lvl="1">
              <a:spcBef>
                <a:spcPts val="0"/>
              </a:spcBef>
              <a:buFont typeface="Courier New" panose="02070309020205020404" pitchFamily="49" charset="0"/>
              <a:buChar char="o"/>
            </a:pPr>
            <a:r>
              <a:rPr lang="en-US" sz="3600" dirty="0" smtClean="0"/>
              <a:t> Physician/APN/PA </a:t>
            </a:r>
            <a:r>
              <a:rPr lang="en-US" sz="3600" dirty="0"/>
              <a:t>orders are </a:t>
            </a:r>
            <a:r>
              <a:rPr lang="en-US" sz="3600" dirty="0" smtClean="0"/>
              <a:t>required</a:t>
            </a:r>
            <a:endParaRPr lang="en-US" sz="3600" dirty="0"/>
          </a:p>
          <a:p>
            <a:pPr lvl="1">
              <a:spcBef>
                <a:spcPts val="0"/>
              </a:spcBef>
              <a:buFont typeface="Courier New" panose="02070309020205020404" pitchFamily="49" charset="0"/>
              <a:buChar char="o"/>
            </a:pPr>
            <a:r>
              <a:rPr lang="en-US" sz="3600" dirty="0" smtClean="0"/>
              <a:t> Must </a:t>
            </a:r>
            <a:r>
              <a:rPr lang="en-US" sz="3600" dirty="0"/>
              <a:t>include </a:t>
            </a:r>
            <a:r>
              <a:rPr lang="en-US" sz="3600" dirty="0" smtClean="0"/>
              <a:t>type, volume, and rate </a:t>
            </a:r>
            <a:r>
              <a:rPr lang="en-US" sz="3600" dirty="0"/>
              <a:t>or time over </a:t>
            </a:r>
            <a:r>
              <a:rPr lang="en-US" sz="3600" dirty="0" smtClean="0"/>
              <a:t>which fluids </a:t>
            </a:r>
            <a:r>
              <a:rPr lang="en-US" sz="4000" dirty="0"/>
              <a:t>a</a:t>
            </a:r>
            <a:r>
              <a:rPr lang="en-US" sz="4000" dirty="0" smtClean="0"/>
              <a:t>re </a:t>
            </a:r>
            <a:r>
              <a:rPr lang="en-US" sz="3600" dirty="0"/>
              <a:t>to be given.</a:t>
            </a:r>
          </a:p>
          <a:p>
            <a:pPr lvl="1">
              <a:spcBef>
                <a:spcPts val="0"/>
              </a:spcBef>
              <a:buFont typeface="Courier New" panose="02070309020205020404" pitchFamily="49" charset="0"/>
              <a:buChar char="o"/>
            </a:pPr>
            <a:r>
              <a:rPr lang="en-US" sz="3600" dirty="0" smtClean="0"/>
              <a:t>Terms </a:t>
            </a:r>
            <a:r>
              <a:rPr lang="en-US" sz="3600" dirty="0"/>
              <a:t>bolus, wide-open, or open are acceptable for a rate </a:t>
            </a:r>
            <a:r>
              <a:rPr lang="en-US" sz="3600" dirty="0" smtClean="0"/>
              <a:t>of </a:t>
            </a:r>
            <a:r>
              <a:rPr lang="en-US" sz="3600" dirty="0"/>
              <a:t>infusion duration.</a:t>
            </a:r>
          </a:p>
          <a:p>
            <a:pPr lvl="1">
              <a:spcBef>
                <a:spcPts val="0"/>
              </a:spcBef>
              <a:buFont typeface="Courier New" panose="02070309020205020404" pitchFamily="49" charset="0"/>
              <a:buChar char="o"/>
            </a:pPr>
            <a:r>
              <a:rPr lang="en-US" sz="3600" dirty="0" smtClean="0"/>
              <a:t> If type, volume, </a:t>
            </a:r>
            <a:r>
              <a:rPr lang="en-US" sz="3600" dirty="0"/>
              <a:t>rate or infusion duration is </a:t>
            </a:r>
            <a:r>
              <a:rPr lang="en-US" sz="3600" dirty="0" smtClean="0"/>
              <a:t>missing</a:t>
            </a:r>
            <a:r>
              <a:rPr lang="en-US" sz="3600" dirty="0"/>
              <a:t>, do not use the </a:t>
            </a:r>
            <a:r>
              <a:rPr lang="en-US" sz="3600" dirty="0" smtClean="0"/>
              <a:t>order </a:t>
            </a:r>
            <a:r>
              <a:rPr lang="en-US" sz="3600" dirty="0"/>
              <a:t>toward the target ordered volume</a:t>
            </a:r>
            <a:r>
              <a:rPr lang="en-US" sz="3600" dirty="0" smtClean="0"/>
              <a:t>.</a:t>
            </a:r>
          </a:p>
          <a:p>
            <a:pPr lvl="1">
              <a:buFont typeface="Courier New" panose="02070309020205020404" pitchFamily="49" charset="0"/>
              <a:buChar char="o"/>
            </a:pPr>
            <a:r>
              <a:rPr lang="en-US" sz="3600" dirty="0" smtClean="0"/>
              <a:t> The </a:t>
            </a:r>
            <a:r>
              <a:rPr lang="en-US" sz="3600" dirty="0"/>
              <a:t>target ordered volume may be </a:t>
            </a:r>
            <a:r>
              <a:rPr lang="en-US" sz="3600" dirty="0" smtClean="0"/>
              <a:t>single </a:t>
            </a:r>
            <a:r>
              <a:rPr lang="en-US" sz="3600" dirty="0"/>
              <a:t>order </a:t>
            </a:r>
            <a:r>
              <a:rPr lang="en-US" sz="3600" dirty="0" smtClean="0"/>
              <a:t>or </a:t>
            </a:r>
            <a:r>
              <a:rPr lang="en-US" sz="3600" dirty="0"/>
              <a:t>series of multiple </a:t>
            </a:r>
            <a:r>
              <a:rPr lang="en-US" sz="3600" dirty="0" smtClean="0"/>
              <a:t>  orders</a:t>
            </a:r>
            <a:r>
              <a:rPr lang="en-US" sz="3600" dirty="0"/>
              <a:t>. </a:t>
            </a:r>
          </a:p>
          <a:p>
            <a:pPr lvl="1">
              <a:buFont typeface="Courier New" panose="02070309020205020404" pitchFamily="49" charset="0"/>
              <a:buChar char="o"/>
            </a:pPr>
            <a:r>
              <a:rPr lang="en-US" sz="3600" dirty="0"/>
              <a:t> </a:t>
            </a:r>
            <a:r>
              <a:rPr lang="en-US" sz="3600" dirty="0" smtClean="0"/>
              <a:t>If </a:t>
            </a:r>
            <a:r>
              <a:rPr lang="en-US" sz="3600" dirty="0"/>
              <a:t>crystalloid fluids are initiated via multiple physician/APN/PA orders, </a:t>
            </a:r>
            <a:r>
              <a:rPr lang="en-US" sz="4000" dirty="0" smtClean="0"/>
              <a:t>       </a:t>
            </a:r>
            <a:r>
              <a:rPr lang="en-US" sz="3600" dirty="0" smtClean="0"/>
              <a:t>only </a:t>
            </a:r>
            <a:r>
              <a:rPr lang="en-US" sz="3600" dirty="0"/>
              <a:t>abstract crystalloid fluids initiated within the specified </a:t>
            </a:r>
            <a:r>
              <a:rPr lang="en-US" sz="3600" dirty="0" smtClean="0"/>
              <a:t>time frame</a:t>
            </a:r>
            <a:r>
              <a:rPr lang="en-US" sz="3600" dirty="0"/>
              <a:t>. </a:t>
            </a:r>
          </a:p>
          <a:p>
            <a:pPr marL="0" lvl="0" indent="0">
              <a:spcBef>
                <a:spcPts val="0"/>
              </a:spcBef>
              <a:buNone/>
            </a:pPr>
            <a:endParaRPr lang="en-US" sz="4000" dirty="0"/>
          </a:p>
          <a:p>
            <a:pPr lvl="0">
              <a:spcBef>
                <a:spcPts val="0"/>
              </a:spcBef>
            </a:pPr>
            <a:endParaRPr lang="en-US" sz="3100" dirty="0"/>
          </a:p>
          <a:p>
            <a:endParaRPr lang="en-US" dirty="0"/>
          </a:p>
        </p:txBody>
      </p:sp>
    </p:spTree>
    <p:extLst>
      <p:ext uri="{BB962C8B-B14F-4D97-AF65-F5344CB8AC3E}">
        <p14:creationId xmlns:p14="http://schemas.microsoft.com/office/powerpoint/2010/main" val="854754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b="1" dirty="0"/>
              <a:t>Sub-Measures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3200" b="1" u="sng" dirty="0" smtClean="0"/>
              <a:t>Sep1c</a:t>
            </a:r>
          </a:p>
          <a:p>
            <a:r>
              <a:rPr lang="en-US" b="1" dirty="0" smtClean="0"/>
              <a:t>Denominator – </a:t>
            </a:r>
            <a:r>
              <a:rPr lang="en-US" dirty="0" smtClean="0"/>
              <a:t>All acute care inpatients with a diagnosis of </a:t>
            </a:r>
            <a:r>
              <a:rPr lang="en-US" u="sng" dirty="0" smtClean="0"/>
              <a:t>Severe Sepsis </a:t>
            </a:r>
            <a:r>
              <a:rPr lang="en-US" b="1" dirty="0" smtClean="0"/>
              <a:t>AND</a:t>
            </a:r>
            <a:r>
              <a:rPr lang="en-US" dirty="0" smtClean="0"/>
              <a:t> have </a:t>
            </a:r>
            <a:r>
              <a:rPr lang="en-US" u="sng" dirty="0" smtClean="0"/>
              <a:t>hypotension</a:t>
            </a:r>
            <a:r>
              <a:rPr lang="en-US" dirty="0" smtClean="0"/>
              <a:t> – </a:t>
            </a:r>
            <a:r>
              <a:rPr lang="en-US" b="1" dirty="0" smtClean="0"/>
              <a:t>OR</a:t>
            </a:r>
            <a:r>
              <a:rPr lang="en-US" dirty="0" smtClean="0"/>
              <a:t> have a </a:t>
            </a:r>
            <a:r>
              <a:rPr lang="en-US" u="sng" dirty="0" smtClean="0"/>
              <a:t>diagnosis of Septic Shock</a:t>
            </a:r>
          </a:p>
          <a:p>
            <a:r>
              <a:rPr lang="en-US" b="1" dirty="0" smtClean="0"/>
              <a:t>Numerator</a:t>
            </a:r>
            <a:r>
              <a:rPr lang="en-US" dirty="0" smtClean="0"/>
              <a:t> – Patients who received </a:t>
            </a:r>
            <a:r>
              <a:rPr lang="en-US" u="sng" dirty="0" smtClean="0"/>
              <a:t>resuscitation with 30 mL/kg crystalloid fluids </a:t>
            </a:r>
            <a:r>
              <a:rPr lang="en-US" dirty="0" smtClean="0"/>
              <a:t>within three hours of initial hypotension </a:t>
            </a:r>
            <a:r>
              <a:rPr lang="en-US" b="1" dirty="0" smtClean="0"/>
              <a:t>OR</a:t>
            </a:r>
            <a:r>
              <a:rPr lang="en-US" dirty="0" smtClean="0"/>
              <a:t> septic shock</a:t>
            </a:r>
          </a:p>
          <a:p>
            <a:endParaRPr lang="en-US" sz="3200" b="1" u="sng" dirty="0"/>
          </a:p>
        </p:txBody>
      </p:sp>
    </p:spTree>
    <p:extLst>
      <p:ext uri="{BB962C8B-B14F-4D97-AF65-F5344CB8AC3E}">
        <p14:creationId xmlns:p14="http://schemas.microsoft.com/office/powerpoint/2010/main" val="353185560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b="1" dirty="0" smtClean="0"/>
              <a:t>Q44 </a:t>
            </a:r>
            <a:r>
              <a:rPr lang="en-US" sz="3600" b="1" dirty="0" err="1"/>
              <a:t>crystl</a:t>
            </a:r>
            <a:endParaRPr lang="en-US" sz="3600" dirty="0"/>
          </a:p>
        </p:txBody>
      </p:sp>
      <p:sp>
        <p:nvSpPr>
          <p:cNvPr id="3" name="Content Placeholder 2"/>
          <p:cNvSpPr>
            <a:spLocks noGrp="1"/>
          </p:cNvSpPr>
          <p:nvPr>
            <p:ph idx="1"/>
          </p:nvPr>
        </p:nvSpPr>
        <p:spPr>
          <a:xfrm>
            <a:off x="457200" y="990600"/>
            <a:ext cx="8229600" cy="5029200"/>
          </a:xfrm>
        </p:spPr>
        <p:txBody>
          <a:bodyPr>
            <a:normAutofit fontScale="92500" lnSpcReduction="20000"/>
          </a:bodyPr>
          <a:lstStyle/>
          <a:p>
            <a:pPr lvl="0"/>
            <a:r>
              <a:rPr lang="en-US" b="1" dirty="0"/>
              <a:t>Exception for Prior to Arrival: </a:t>
            </a:r>
            <a:r>
              <a:rPr lang="en-US" dirty="0"/>
              <a:t>Documentation of </a:t>
            </a:r>
            <a:r>
              <a:rPr lang="en-US" dirty="0" smtClean="0"/>
              <a:t>fluids </a:t>
            </a:r>
            <a:r>
              <a:rPr lang="en-US" dirty="0"/>
              <a:t>administered prior to arrival </a:t>
            </a:r>
            <a:r>
              <a:rPr lang="en-US" dirty="0" smtClean="0"/>
              <a:t>(</a:t>
            </a:r>
            <a:r>
              <a:rPr lang="en-US" dirty="0"/>
              <a:t>e.g., ambulance, nursing home) </a:t>
            </a:r>
            <a:r>
              <a:rPr lang="en-US" dirty="0" smtClean="0"/>
              <a:t>are </a:t>
            </a:r>
            <a:r>
              <a:rPr lang="en-US" dirty="0"/>
              <a:t>acceptable if </a:t>
            </a:r>
            <a:r>
              <a:rPr lang="en-US" dirty="0" smtClean="0"/>
              <a:t>documentation contains type</a:t>
            </a:r>
            <a:r>
              <a:rPr lang="en-US" dirty="0"/>
              <a:t>, volume, start time, and either a rate, duration, or end time of the fluid infusion. A physician/APN/PA order for fluids administered prior to arrival is not required. </a:t>
            </a:r>
          </a:p>
          <a:p>
            <a:pPr lvl="0"/>
            <a:r>
              <a:rPr lang="en-US" b="1" dirty="0"/>
              <a:t>Exception for Operating Room (OR): </a:t>
            </a:r>
            <a:r>
              <a:rPr lang="en-US" dirty="0"/>
              <a:t>Crystalloid fluids administered in the OR by a physician/APN/PA are acceptable without an order if a fluid type, </a:t>
            </a:r>
            <a:r>
              <a:rPr lang="en-US" dirty="0" smtClean="0"/>
              <a:t>infusion </a:t>
            </a:r>
            <a:r>
              <a:rPr lang="en-US" dirty="0"/>
              <a:t>start time, and </a:t>
            </a:r>
            <a:r>
              <a:rPr lang="en-US" dirty="0" smtClean="0"/>
              <a:t>infusion </a:t>
            </a:r>
            <a:r>
              <a:rPr lang="en-US" dirty="0"/>
              <a:t>rate or infusion end time is documented.</a:t>
            </a:r>
          </a:p>
          <a:p>
            <a:pPr lvl="0"/>
            <a:r>
              <a:rPr lang="en-US" dirty="0" smtClean="0"/>
              <a:t>Documentation patient/authorized </a:t>
            </a:r>
            <a:r>
              <a:rPr lang="en-US" dirty="0"/>
              <a:t>patient advocate has refused IV fluid administration prior to or within 6 hours following presentation of septic shock </a:t>
            </a:r>
            <a:r>
              <a:rPr lang="en-US" dirty="0" smtClean="0"/>
              <a:t>- select </a:t>
            </a:r>
            <a:r>
              <a:rPr lang="en-US" dirty="0"/>
              <a:t>Value “98” </a:t>
            </a:r>
          </a:p>
          <a:p>
            <a:endParaRPr lang="en-US" dirty="0"/>
          </a:p>
        </p:txBody>
      </p:sp>
    </p:spTree>
    <p:extLst>
      <p:ext uri="{BB962C8B-B14F-4D97-AF65-F5344CB8AC3E}">
        <p14:creationId xmlns:p14="http://schemas.microsoft.com/office/powerpoint/2010/main" val="30632657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600" b="1" dirty="0" smtClean="0"/>
              <a:t>Q45 </a:t>
            </a:r>
            <a:r>
              <a:rPr lang="en-US" sz="3600" b="1" dirty="0" err="1" smtClean="0"/>
              <a:t>crystldt</a:t>
            </a:r>
            <a:r>
              <a:rPr lang="en-US" sz="3600" b="1" dirty="0" smtClean="0"/>
              <a:t> and </a:t>
            </a:r>
            <a:r>
              <a:rPr lang="en-US" sz="3600" b="1" dirty="0" err="1" smtClean="0"/>
              <a:t>crystltm</a:t>
            </a:r>
            <a:endParaRPr lang="en-US" sz="3600" dirty="0"/>
          </a:p>
        </p:txBody>
      </p:sp>
      <p:sp>
        <p:nvSpPr>
          <p:cNvPr id="3" name="Content Placeholder 2"/>
          <p:cNvSpPr>
            <a:spLocks noGrp="1"/>
          </p:cNvSpPr>
          <p:nvPr>
            <p:ph idx="1"/>
          </p:nvPr>
        </p:nvSpPr>
        <p:spPr>
          <a:xfrm>
            <a:off x="457200" y="914400"/>
            <a:ext cx="8229600" cy="5486400"/>
          </a:xfrm>
        </p:spPr>
        <p:txBody>
          <a:bodyPr>
            <a:normAutofit fontScale="85000" lnSpcReduction="20000"/>
          </a:bodyPr>
          <a:lstStyle/>
          <a:p>
            <a:pPr marL="0" indent="0">
              <a:buNone/>
            </a:pPr>
            <a:r>
              <a:rPr lang="en-US" b="1" dirty="0"/>
              <a:t>Enter the earliest </a:t>
            </a:r>
            <a:r>
              <a:rPr lang="en-US" b="1" dirty="0" smtClean="0"/>
              <a:t>date/time </a:t>
            </a:r>
            <a:r>
              <a:rPr lang="en-US" b="1" dirty="0"/>
              <a:t>on which crystalloid fluids were initiated</a:t>
            </a:r>
            <a:r>
              <a:rPr lang="en-US" b="1" dirty="0" smtClean="0"/>
              <a:t>.</a:t>
            </a:r>
          </a:p>
          <a:p>
            <a:r>
              <a:rPr lang="en-US" dirty="0" smtClean="0"/>
              <a:t>Timeframe same as in Q44 </a:t>
            </a:r>
            <a:r>
              <a:rPr lang="en-US" dirty="0" err="1" smtClean="0"/>
              <a:t>crystl</a:t>
            </a:r>
            <a:endParaRPr lang="en-US" dirty="0" smtClean="0"/>
          </a:p>
          <a:p>
            <a:pPr lvl="0"/>
            <a:r>
              <a:rPr lang="en-US" dirty="0"/>
              <a:t>If </a:t>
            </a:r>
            <a:r>
              <a:rPr lang="en-US" dirty="0" smtClean="0"/>
              <a:t>single order </a:t>
            </a:r>
            <a:r>
              <a:rPr lang="en-US" dirty="0"/>
              <a:t>written for </a:t>
            </a:r>
            <a:r>
              <a:rPr lang="en-US" dirty="0" smtClean="0"/>
              <a:t>target </a:t>
            </a:r>
            <a:r>
              <a:rPr lang="en-US" dirty="0"/>
              <a:t>ordered volume, use </a:t>
            </a:r>
            <a:r>
              <a:rPr lang="en-US" dirty="0" smtClean="0"/>
              <a:t>date/time </a:t>
            </a:r>
            <a:r>
              <a:rPr lang="en-US" dirty="0"/>
              <a:t>the </a:t>
            </a:r>
            <a:r>
              <a:rPr lang="en-US" dirty="0" smtClean="0"/>
              <a:t>solution </a:t>
            </a:r>
            <a:r>
              <a:rPr lang="en-US" dirty="0"/>
              <a:t>was started as an IV infusion.</a:t>
            </a:r>
          </a:p>
          <a:p>
            <a:pPr lvl="0"/>
            <a:r>
              <a:rPr lang="en-US" dirty="0"/>
              <a:t>If </a:t>
            </a:r>
            <a:r>
              <a:rPr lang="en-US" dirty="0" smtClean="0"/>
              <a:t>single </a:t>
            </a:r>
            <a:r>
              <a:rPr lang="en-US" dirty="0"/>
              <a:t>order </a:t>
            </a:r>
            <a:r>
              <a:rPr lang="en-US" dirty="0" smtClean="0"/>
              <a:t>written </a:t>
            </a:r>
            <a:r>
              <a:rPr lang="en-US" dirty="0"/>
              <a:t>for </a:t>
            </a:r>
            <a:r>
              <a:rPr lang="en-US" dirty="0" smtClean="0"/>
              <a:t>target </a:t>
            </a:r>
            <a:r>
              <a:rPr lang="en-US" dirty="0"/>
              <a:t>ordered volume and </a:t>
            </a:r>
            <a:r>
              <a:rPr lang="en-US" dirty="0" smtClean="0"/>
              <a:t>infusion given </a:t>
            </a:r>
            <a:r>
              <a:rPr lang="en-US" dirty="0"/>
              <a:t>over multiple infusions, use </a:t>
            </a:r>
            <a:r>
              <a:rPr lang="en-US" dirty="0" smtClean="0"/>
              <a:t>start date/time </a:t>
            </a:r>
            <a:r>
              <a:rPr lang="en-US" dirty="0"/>
              <a:t>of the first </a:t>
            </a:r>
            <a:r>
              <a:rPr lang="en-US" dirty="0" smtClean="0"/>
              <a:t>fluid </a:t>
            </a:r>
            <a:r>
              <a:rPr lang="en-US" dirty="0"/>
              <a:t>infusion.</a:t>
            </a:r>
          </a:p>
          <a:p>
            <a:pPr lvl="0"/>
            <a:r>
              <a:rPr lang="en-US" dirty="0"/>
              <a:t>If multiple orders </a:t>
            </a:r>
            <a:r>
              <a:rPr lang="en-US" dirty="0" smtClean="0"/>
              <a:t>written </a:t>
            </a:r>
            <a:r>
              <a:rPr lang="en-US" dirty="0"/>
              <a:t>that total </a:t>
            </a:r>
            <a:r>
              <a:rPr lang="en-US" dirty="0" smtClean="0"/>
              <a:t>the target </a:t>
            </a:r>
            <a:r>
              <a:rPr lang="en-US" dirty="0"/>
              <a:t>ordered volume, </a:t>
            </a:r>
            <a:r>
              <a:rPr lang="en-US" dirty="0" smtClean="0"/>
              <a:t>use </a:t>
            </a:r>
            <a:r>
              <a:rPr lang="en-US" dirty="0"/>
              <a:t>start </a:t>
            </a:r>
            <a:r>
              <a:rPr lang="en-US" dirty="0" smtClean="0"/>
              <a:t>date/time </a:t>
            </a:r>
            <a:r>
              <a:rPr lang="en-US" dirty="0"/>
              <a:t>of the crystalloid fluid infusion that completes the target ordered volume.</a:t>
            </a:r>
          </a:p>
          <a:p>
            <a:pPr lvl="0"/>
            <a:r>
              <a:rPr lang="en-US" dirty="0"/>
              <a:t>If a crystalloid infusion is running at a maintenance rate (125 mL/hour or less) and the rate is increased to administer the target ordered volume, use the </a:t>
            </a:r>
            <a:r>
              <a:rPr lang="en-US" dirty="0" smtClean="0"/>
              <a:t>date/time </a:t>
            </a:r>
            <a:r>
              <a:rPr lang="en-US" dirty="0"/>
              <a:t>the infusion rate is increased</a:t>
            </a:r>
            <a:r>
              <a:rPr lang="en-US" dirty="0" smtClean="0"/>
              <a:t>.</a:t>
            </a:r>
          </a:p>
          <a:p>
            <a:pPr lvl="0"/>
            <a:r>
              <a:rPr lang="en-US" dirty="0"/>
              <a:t>Do not abstract order date/time or date/time of IV access.</a:t>
            </a:r>
          </a:p>
          <a:p>
            <a:endParaRPr lang="en-US" dirty="0"/>
          </a:p>
        </p:txBody>
      </p:sp>
    </p:spTree>
    <p:extLst>
      <p:ext uri="{BB962C8B-B14F-4D97-AF65-F5344CB8AC3E}">
        <p14:creationId xmlns:p14="http://schemas.microsoft.com/office/powerpoint/2010/main" val="95847405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b="1" dirty="0" smtClean="0"/>
              <a:t>Q46 weight</a:t>
            </a:r>
            <a:endParaRPr lang="en-US" dirty="0"/>
          </a:p>
        </p:txBody>
      </p:sp>
      <p:sp>
        <p:nvSpPr>
          <p:cNvPr id="3" name="Content Placeholder 2"/>
          <p:cNvSpPr>
            <a:spLocks noGrp="1"/>
          </p:cNvSpPr>
          <p:nvPr>
            <p:ph idx="1"/>
          </p:nvPr>
        </p:nvSpPr>
        <p:spPr>
          <a:xfrm>
            <a:off x="304800" y="762000"/>
            <a:ext cx="8610600" cy="5364163"/>
          </a:xfrm>
        </p:spPr>
        <p:txBody>
          <a:bodyPr>
            <a:normAutofit/>
          </a:bodyPr>
          <a:lstStyle/>
          <a:p>
            <a:pPr marL="0" indent="0">
              <a:spcBef>
                <a:spcPts val="0"/>
              </a:spcBef>
              <a:buNone/>
            </a:pPr>
            <a:r>
              <a:rPr lang="en-US" dirty="0"/>
              <a:t>Enter the patient’s weight in kilograms (kg</a:t>
            </a:r>
            <a:r>
              <a:rPr lang="en-US" dirty="0" smtClean="0"/>
              <a:t>).</a:t>
            </a:r>
          </a:p>
          <a:p>
            <a:pPr>
              <a:spcBef>
                <a:spcPts val="0"/>
              </a:spcBef>
            </a:pPr>
            <a:r>
              <a:rPr lang="en-US" dirty="0"/>
              <a:t>If </a:t>
            </a:r>
            <a:r>
              <a:rPr lang="en-US" dirty="0" smtClean="0"/>
              <a:t>weight documented </a:t>
            </a:r>
            <a:r>
              <a:rPr lang="en-US" dirty="0"/>
              <a:t>in pounds, divide the value by 2.2, round to the nearest whole number and enter the weight as </a:t>
            </a:r>
            <a:r>
              <a:rPr lang="en-US" dirty="0" smtClean="0"/>
              <a:t>kilograms</a:t>
            </a:r>
          </a:p>
          <a:p>
            <a:pPr lvl="0">
              <a:spcBef>
                <a:spcPts val="0"/>
              </a:spcBef>
            </a:pPr>
            <a:r>
              <a:rPr lang="en-US" dirty="0" smtClean="0"/>
              <a:t>To </a:t>
            </a:r>
            <a:r>
              <a:rPr lang="en-US" dirty="0"/>
              <a:t>calculate the appropriate target ordered volume use the actual or estimated weight in the following priority order. </a:t>
            </a:r>
          </a:p>
          <a:p>
            <a:pPr marL="0" lvl="0" indent="0">
              <a:spcBef>
                <a:spcPts val="0"/>
              </a:spcBef>
              <a:buNone/>
            </a:pPr>
            <a:r>
              <a:rPr lang="en-US" dirty="0" smtClean="0"/>
              <a:t>    1. Weight </a:t>
            </a:r>
            <a:r>
              <a:rPr lang="en-US" dirty="0"/>
              <a:t>documented in the crystalloid fluid </a:t>
            </a:r>
            <a:r>
              <a:rPr lang="en-US" dirty="0" smtClean="0"/>
              <a:t>order</a:t>
            </a:r>
          </a:p>
          <a:p>
            <a:pPr marL="0" lvl="0" indent="0">
              <a:spcBef>
                <a:spcPts val="0"/>
              </a:spcBef>
              <a:buNone/>
            </a:pPr>
            <a:r>
              <a:rPr lang="en-US" dirty="0" smtClean="0"/>
              <a:t>    2. Weight documented closest and prior to the order for</a:t>
            </a:r>
          </a:p>
          <a:p>
            <a:pPr marL="0" lvl="0" indent="0">
              <a:spcBef>
                <a:spcPts val="0"/>
              </a:spcBef>
              <a:buNone/>
            </a:pPr>
            <a:r>
              <a:rPr lang="en-US" dirty="0"/>
              <a:t> </a:t>
            </a:r>
            <a:r>
              <a:rPr lang="en-US" dirty="0" smtClean="0"/>
              <a:t>       crystalloid fluids</a:t>
            </a:r>
          </a:p>
          <a:p>
            <a:pPr marL="0" lvl="0" indent="0">
              <a:spcBef>
                <a:spcPts val="0"/>
              </a:spcBef>
              <a:buNone/>
            </a:pPr>
            <a:r>
              <a:rPr lang="en-US" dirty="0" smtClean="0"/>
              <a:t>    3. Weight </a:t>
            </a:r>
            <a:r>
              <a:rPr lang="en-US" dirty="0"/>
              <a:t>documented </a:t>
            </a:r>
            <a:r>
              <a:rPr lang="en-US" dirty="0" smtClean="0"/>
              <a:t>closest </a:t>
            </a:r>
            <a:r>
              <a:rPr lang="en-US" dirty="0"/>
              <a:t>and after the order </a:t>
            </a:r>
            <a:r>
              <a:rPr lang="en-US" dirty="0" smtClean="0"/>
              <a:t>for</a:t>
            </a:r>
          </a:p>
          <a:p>
            <a:pPr marL="0" lvl="0" indent="0">
              <a:spcBef>
                <a:spcPts val="0"/>
              </a:spcBef>
              <a:buNone/>
            </a:pPr>
            <a:r>
              <a:rPr lang="en-US" dirty="0"/>
              <a:t> </a:t>
            </a:r>
            <a:r>
              <a:rPr lang="en-US" dirty="0" smtClean="0"/>
              <a:t>        </a:t>
            </a:r>
            <a:r>
              <a:rPr lang="en-US" dirty="0"/>
              <a:t>crystalloid fluids</a:t>
            </a:r>
          </a:p>
          <a:p>
            <a:endParaRPr lang="en-US" dirty="0"/>
          </a:p>
        </p:txBody>
      </p:sp>
    </p:spTree>
    <p:extLst>
      <p:ext uri="{BB962C8B-B14F-4D97-AF65-F5344CB8AC3E}">
        <p14:creationId xmlns:p14="http://schemas.microsoft.com/office/powerpoint/2010/main" val="143170572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Autofit/>
          </a:bodyPr>
          <a:lstStyle/>
          <a:p>
            <a:r>
              <a:rPr lang="en-US" sz="3600" b="1" dirty="0" smtClean="0"/>
              <a:t>Q47 </a:t>
            </a:r>
            <a:r>
              <a:rPr lang="en-US" sz="3600" b="1" dirty="0" err="1" smtClean="0"/>
              <a:t>crystlvol</a:t>
            </a:r>
            <a:endParaRPr lang="en-US" sz="3600" dirty="0"/>
          </a:p>
        </p:txBody>
      </p:sp>
      <p:sp>
        <p:nvSpPr>
          <p:cNvPr id="3" name="Content Placeholder 2"/>
          <p:cNvSpPr>
            <a:spLocks noGrp="1"/>
          </p:cNvSpPr>
          <p:nvPr>
            <p:ph idx="1"/>
          </p:nvPr>
        </p:nvSpPr>
        <p:spPr>
          <a:xfrm>
            <a:off x="457200" y="762000"/>
            <a:ext cx="8229600" cy="5364163"/>
          </a:xfrm>
        </p:spPr>
        <p:txBody>
          <a:bodyPr>
            <a:normAutofit lnSpcReduction="10000"/>
          </a:bodyPr>
          <a:lstStyle/>
          <a:p>
            <a:pPr marL="0" indent="0">
              <a:spcBef>
                <a:spcPts val="600"/>
              </a:spcBef>
              <a:buNone/>
            </a:pPr>
            <a:r>
              <a:rPr lang="en-US" dirty="0" smtClean="0"/>
              <a:t>Computer will calculate </a:t>
            </a:r>
            <a:r>
              <a:rPr lang="en-US" dirty="0"/>
              <a:t>the target volume </a:t>
            </a:r>
            <a:r>
              <a:rPr lang="en-US" dirty="0" smtClean="0"/>
              <a:t>based on weight entered and </a:t>
            </a:r>
            <a:r>
              <a:rPr lang="en-US" dirty="0"/>
              <a:t>enter </a:t>
            </a:r>
            <a:r>
              <a:rPr lang="en-US" dirty="0" smtClean="0"/>
              <a:t>in </a:t>
            </a:r>
            <a:r>
              <a:rPr lang="en-US" dirty="0"/>
              <a:t>milliliters (mL) </a:t>
            </a:r>
            <a:r>
              <a:rPr lang="en-US" dirty="0" smtClean="0"/>
              <a:t>  </a:t>
            </a:r>
          </a:p>
          <a:p>
            <a:pPr marL="0" indent="0">
              <a:spcBef>
                <a:spcPts val="600"/>
              </a:spcBef>
              <a:buNone/>
            </a:pPr>
            <a:r>
              <a:rPr lang="en-US" sz="3600" b="1" dirty="0" smtClean="0">
                <a:solidFill>
                  <a:srgbClr val="0056B3"/>
                </a:solidFill>
              </a:rPr>
              <a:t>Q48 </a:t>
            </a:r>
            <a:r>
              <a:rPr lang="en-US" sz="3600" b="1" dirty="0" err="1" smtClean="0">
                <a:solidFill>
                  <a:srgbClr val="0056B3"/>
                </a:solidFill>
              </a:rPr>
              <a:t>targvol</a:t>
            </a:r>
            <a:endParaRPr lang="en-US" sz="3600" b="1" dirty="0" smtClean="0">
              <a:solidFill>
                <a:srgbClr val="0056B3"/>
              </a:solidFill>
            </a:endParaRPr>
          </a:p>
          <a:p>
            <a:pPr marL="0" indent="0">
              <a:spcBef>
                <a:spcPts val="0"/>
              </a:spcBef>
              <a:buNone/>
            </a:pPr>
            <a:r>
              <a:rPr lang="en-US" dirty="0"/>
              <a:t>During the timeframe from </a:t>
            </a:r>
            <a:r>
              <a:rPr lang="en-US" dirty="0" smtClean="0"/>
              <a:t>[…] </a:t>
            </a:r>
            <a:r>
              <a:rPr lang="en-US" dirty="0"/>
              <a:t>was the target ordered volume of crystalloid fluids (computer display </a:t>
            </a:r>
            <a:r>
              <a:rPr lang="en-US" dirty="0" err="1"/>
              <a:t>crystlvol</a:t>
            </a:r>
            <a:r>
              <a:rPr lang="en-US" dirty="0"/>
              <a:t>) completely infused</a:t>
            </a:r>
            <a:r>
              <a:rPr lang="en-US" dirty="0" smtClean="0"/>
              <a:t>?</a:t>
            </a:r>
          </a:p>
          <a:p>
            <a:pPr>
              <a:spcBef>
                <a:spcPts val="0"/>
              </a:spcBef>
            </a:pPr>
            <a:r>
              <a:rPr lang="en-US" dirty="0" smtClean="0"/>
              <a:t>Timeframe based on multiple factors</a:t>
            </a:r>
            <a:endParaRPr lang="en-US" dirty="0"/>
          </a:p>
          <a:p>
            <a:pPr>
              <a:spcBef>
                <a:spcPts val="0"/>
              </a:spcBef>
            </a:pPr>
            <a:r>
              <a:rPr lang="en-US" dirty="0"/>
              <a:t>The target ordered volume must be </a:t>
            </a:r>
            <a:r>
              <a:rPr lang="en-US" b="1" dirty="0"/>
              <a:t>ordered and initiated</a:t>
            </a:r>
            <a:r>
              <a:rPr lang="en-US" dirty="0"/>
              <a:t> within the specified time frame </a:t>
            </a:r>
            <a:r>
              <a:rPr lang="en-US" dirty="0" smtClean="0"/>
              <a:t>if </a:t>
            </a:r>
            <a:r>
              <a:rPr lang="en-US" dirty="0"/>
              <a:t>Initial Hypotension or Septic Shock is present</a:t>
            </a:r>
            <a:r>
              <a:rPr lang="en-US" dirty="0" smtClean="0"/>
              <a:t>.</a:t>
            </a:r>
            <a:r>
              <a:rPr lang="en-US" dirty="0"/>
              <a:t> </a:t>
            </a:r>
            <a:r>
              <a:rPr lang="en-US" dirty="0" smtClean="0"/>
              <a:t>To </a:t>
            </a:r>
            <a:r>
              <a:rPr lang="en-US" dirty="0"/>
              <a:t>choose Value “1,” the target ordered volume must be documented as completely infused. </a:t>
            </a:r>
            <a:endParaRPr lang="en-US" dirty="0" smtClean="0"/>
          </a:p>
          <a:p>
            <a:pPr marL="0" indent="0">
              <a:spcBef>
                <a:spcPts val="0"/>
              </a:spcBef>
              <a:buNone/>
            </a:pPr>
            <a:r>
              <a:rPr lang="en-US" dirty="0" smtClean="0">
                <a:solidFill>
                  <a:srgbClr val="0056B3"/>
                </a:solidFill>
              </a:rPr>
              <a:t>(Go to D/D Rules in Word document)</a:t>
            </a:r>
            <a:endParaRPr lang="en-US" dirty="0">
              <a:solidFill>
                <a:srgbClr val="0056B3"/>
              </a:solidFill>
            </a:endParaRPr>
          </a:p>
        </p:txBody>
      </p:sp>
    </p:spTree>
    <p:extLst>
      <p:ext uri="{BB962C8B-B14F-4D97-AF65-F5344CB8AC3E}">
        <p14:creationId xmlns:p14="http://schemas.microsoft.com/office/powerpoint/2010/main" val="1235320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Sample Documentation</a:t>
            </a:r>
            <a:endParaRPr lang="en-US" sz="3600" b="1" dirty="0"/>
          </a:p>
        </p:txBody>
      </p:sp>
      <p:sp>
        <p:nvSpPr>
          <p:cNvPr id="5" name="Content Placeholder 4"/>
          <p:cNvSpPr>
            <a:spLocks noGrp="1"/>
          </p:cNvSpPr>
          <p:nvPr>
            <p:ph idx="1"/>
          </p:nvPr>
        </p:nvSpPr>
        <p:spPr>
          <a:xfrm>
            <a:off x="457200" y="1371600"/>
            <a:ext cx="8229600" cy="4525963"/>
          </a:xfrm>
        </p:spPr>
        <p:txBody>
          <a:bodyPr/>
          <a:lstStyle/>
          <a:p>
            <a:endParaRPr lang="en-US" dirty="0" smtClean="0"/>
          </a:p>
          <a:p>
            <a:endParaRPr lang="en-US" dirty="0"/>
          </a:p>
          <a:p>
            <a:endParaRPr lang="en-US" dirty="0" smtClean="0"/>
          </a:p>
          <a:p>
            <a:endParaRPr lang="en-US" dirty="0"/>
          </a:p>
          <a:p>
            <a:endParaRPr lang="en-US" dirty="0" smtClean="0"/>
          </a:p>
          <a:p>
            <a:r>
              <a:rPr lang="en-US" dirty="0" smtClean="0"/>
              <a:t>87 x 30 = 2610 mL  </a:t>
            </a:r>
            <a:r>
              <a:rPr lang="en-US" b="1" dirty="0" smtClean="0">
                <a:solidFill>
                  <a:srgbClr val="FF0000"/>
                </a:solidFill>
              </a:rPr>
              <a:t>Target Volume</a:t>
            </a:r>
            <a:endParaRPr lang="en-US" b="1" dirty="0">
              <a:solidFill>
                <a:srgbClr val="FF0000"/>
              </a:solidFill>
            </a:endParaRPr>
          </a:p>
        </p:txBody>
      </p:sp>
      <p:pic>
        <p:nvPicPr>
          <p:cNvPr id="6" name="Picture 5"/>
          <p:cNvPicPr>
            <a:picLocks noChangeAspect="1"/>
          </p:cNvPicPr>
          <p:nvPr/>
        </p:nvPicPr>
        <p:blipFill>
          <a:blip r:embed="rId2"/>
          <a:stretch>
            <a:fillRect/>
          </a:stretch>
        </p:blipFill>
        <p:spPr>
          <a:xfrm>
            <a:off x="685799" y="1828800"/>
            <a:ext cx="3990109" cy="1219200"/>
          </a:xfrm>
          <a:prstGeom prst="rect">
            <a:avLst/>
          </a:prstGeom>
        </p:spPr>
      </p:pic>
    </p:spTree>
    <p:extLst>
      <p:ext uri="{BB962C8B-B14F-4D97-AF65-F5344CB8AC3E}">
        <p14:creationId xmlns:p14="http://schemas.microsoft.com/office/powerpoint/2010/main" val="11472234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Sample Documentation</a:t>
            </a:r>
            <a:endParaRPr lang="en-US" sz="3600" b="1" dirty="0"/>
          </a:p>
        </p:txBody>
      </p:sp>
      <p:pic>
        <p:nvPicPr>
          <p:cNvPr id="4" name="Content Placeholder 3"/>
          <p:cNvPicPr>
            <a:picLocks noGrp="1" noChangeAspect="1"/>
          </p:cNvPicPr>
          <p:nvPr>
            <p:ph idx="1"/>
          </p:nvPr>
        </p:nvPicPr>
        <p:blipFill>
          <a:blip r:embed="rId2"/>
          <a:stretch>
            <a:fillRect/>
          </a:stretch>
        </p:blipFill>
        <p:spPr>
          <a:xfrm>
            <a:off x="457200" y="1600200"/>
            <a:ext cx="5591175" cy="723900"/>
          </a:xfrm>
          <a:prstGeom prst="rect">
            <a:avLst/>
          </a:prstGeom>
        </p:spPr>
      </p:pic>
      <p:pic>
        <p:nvPicPr>
          <p:cNvPr id="5" name="Picture 4"/>
          <p:cNvPicPr>
            <a:picLocks noChangeAspect="1"/>
          </p:cNvPicPr>
          <p:nvPr/>
        </p:nvPicPr>
        <p:blipFill>
          <a:blip r:embed="rId3"/>
          <a:stretch>
            <a:fillRect/>
          </a:stretch>
        </p:blipFill>
        <p:spPr>
          <a:xfrm>
            <a:off x="481012" y="2543673"/>
            <a:ext cx="5543550" cy="866775"/>
          </a:xfrm>
          <a:prstGeom prst="rect">
            <a:avLst/>
          </a:prstGeom>
        </p:spPr>
      </p:pic>
    </p:spTree>
    <p:extLst>
      <p:ext uri="{BB962C8B-B14F-4D97-AF65-F5344CB8AC3E}">
        <p14:creationId xmlns:p14="http://schemas.microsoft.com/office/powerpoint/2010/main" val="131564993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33400"/>
          </a:xfrm>
        </p:spPr>
        <p:txBody>
          <a:bodyPr>
            <a:normAutofit fontScale="90000"/>
          </a:bodyPr>
          <a:lstStyle/>
          <a:p>
            <a:r>
              <a:rPr lang="en-US" b="1" dirty="0" smtClean="0"/>
              <a:t/>
            </a:r>
            <a:br>
              <a:rPr lang="en-US" b="1" dirty="0" smtClean="0"/>
            </a:br>
            <a:r>
              <a:rPr lang="en-US" b="1" dirty="0" smtClean="0"/>
              <a:t>Q48 </a:t>
            </a:r>
            <a:r>
              <a:rPr lang="en-US" b="1" dirty="0" err="1"/>
              <a:t>targvol</a:t>
            </a:r>
            <a:r>
              <a:rPr lang="en-US" b="1" dirty="0"/>
              <a:t/>
            </a:r>
            <a:br>
              <a:rPr lang="en-US" b="1" dirty="0"/>
            </a:br>
            <a:endParaRPr lang="en-US" dirty="0"/>
          </a:p>
        </p:txBody>
      </p:sp>
      <p:sp>
        <p:nvSpPr>
          <p:cNvPr id="3" name="Content Placeholder 2"/>
          <p:cNvSpPr>
            <a:spLocks noGrp="1"/>
          </p:cNvSpPr>
          <p:nvPr>
            <p:ph idx="1"/>
          </p:nvPr>
        </p:nvSpPr>
        <p:spPr>
          <a:xfrm>
            <a:off x="457200" y="914400"/>
            <a:ext cx="8229600" cy="5211763"/>
          </a:xfrm>
        </p:spPr>
        <p:txBody>
          <a:bodyPr/>
          <a:lstStyle/>
          <a:p>
            <a:pPr lvl="0"/>
            <a:r>
              <a:rPr lang="en-US" dirty="0"/>
              <a:t>Crystalloid fluid volumes ordered that are equivalent to 30 mL/kg or within 10% less than 30 mL/kg are considered the target ordered volume</a:t>
            </a:r>
            <a:r>
              <a:rPr lang="en-US" dirty="0" smtClean="0"/>
              <a:t>.</a:t>
            </a:r>
          </a:p>
          <a:p>
            <a:pPr marL="0" lvl="0" indent="0">
              <a:buNone/>
            </a:pPr>
            <a:r>
              <a:rPr lang="en-US" dirty="0"/>
              <a:t> </a:t>
            </a:r>
            <a:r>
              <a:rPr lang="en-US" dirty="0" smtClean="0"/>
              <a:t>   </a:t>
            </a:r>
            <a:r>
              <a:rPr lang="en-US" b="1" dirty="0" smtClean="0"/>
              <a:t>Example in D/D rules.</a:t>
            </a:r>
          </a:p>
          <a:p>
            <a:pPr lvl="0"/>
            <a:r>
              <a:rPr lang="en-US" dirty="0"/>
              <a:t>If the total volume of crystalloid fluids ordered is less than the target ordered volume, select Value “2.” </a:t>
            </a:r>
          </a:p>
          <a:p>
            <a:pPr lvl="0"/>
            <a:r>
              <a:rPr lang="en-US" dirty="0"/>
              <a:t>If there is documentation the infusion was stopped prior to reaching the target ordered volume, select Value “2.”</a:t>
            </a:r>
          </a:p>
          <a:p>
            <a:pPr lvl="0"/>
            <a:endParaRPr lang="en-US" b="1" dirty="0"/>
          </a:p>
        </p:txBody>
      </p:sp>
    </p:spTree>
    <p:extLst>
      <p:ext uri="{BB962C8B-B14F-4D97-AF65-F5344CB8AC3E}">
        <p14:creationId xmlns:p14="http://schemas.microsoft.com/office/powerpoint/2010/main" val="38844425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Sample Documentation</a:t>
            </a:r>
            <a:endParaRPr lang="en-US" sz="3600" b="1" dirty="0"/>
          </a:p>
        </p:txBody>
      </p:sp>
      <p:pic>
        <p:nvPicPr>
          <p:cNvPr id="4" name="Content Placeholder 3"/>
          <p:cNvPicPr>
            <a:picLocks noGrp="1"/>
          </p:cNvPicPr>
          <p:nvPr>
            <p:ph idx="1"/>
          </p:nvPr>
        </p:nvPicPr>
        <p:blipFill>
          <a:blip r:embed="rId2"/>
          <a:stretch>
            <a:fillRect/>
          </a:stretch>
        </p:blipFill>
        <p:spPr>
          <a:xfrm>
            <a:off x="476794" y="1417638"/>
            <a:ext cx="3971925" cy="2152650"/>
          </a:xfrm>
          <a:prstGeom prst="rect">
            <a:avLst/>
          </a:prstGeom>
        </p:spPr>
      </p:pic>
      <p:pic>
        <p:nvPicPr>
          <p:cNvPr id="5" name="Picture 4"/>
          <p:cNvPicPr/>
          <p:nvPr/>
        </p:nvPicPr>
        <p:blipFill rotWithShape="1">
          <a:blip r:embed="rId3"/>
          <a:srcRect t="68605"/>
          <a:stretch/>
        </p:blipFill>
        <p:spPr>
          <a:xfrm>
            <a:off x="533400" y="3570288"/>
            <a:ext cx="4171950" cy="1800225"/>
          </a:xfrm>
          <a:prstGeom prst="rect">
            <a:avLst/>
          </a:prstGeom>
        </p:spPr>
      </p:pic>
    </p:spTree>
    <p:extLst>
      <p:ext uri="{BB962C8B-B14F-4D97-AF65-F5344CB8AC3E}">
        <p14:creationId xmlns:p14="http://schemas.microsoft.com/office/powerpoint/2010/main" val="25127203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b="1" dirty="0" smtClean="0"/>
              <a:t>Q49 </a:t>
            </a:r>
            <a:r>
              <a:rPr lang="en-US" sz="3600" b="1" dirty="0" err="1" smtClean="0"/>
              <a:t>crystlend</a:t>
            </a:r>
            <a:endParaRPr lang="en-US" sz="3600" b="1" dirty="0"/>
          </a:p>
        </p:txBody>
      </p:sp>
      <p:sp>
        <p:nvSpPr>
          <p:cNvPr id="3" name="Content Placeholder 2"/>
          <p:cNvSpPr>
            <a:spLocks noGrp="1"/>
          </p:cNvSpPr>
          <p:nvPr>
            <p:ph idx="1"/>
          </p:nvPr>
        </p:nvSpPr>
        <p:spPr>
          <a:xfrm>
            <a:off x="457200" y="914400"/>
            <a:ext cx="8229600" cy="5211763"/>
          </a:xfrm>
        </p:spPr>
        <p:txBody>
          <a:bodyPr/>
          <a:lstStyle/>
          <a:p>
            <a:pPr marL="0" indent="0">
              <a:buNone/>
            </a:pPr>
            <a:r>
              <a:rPr lang="en-US" dirty="0"/>
              <a:t>Enter the earliest documented time the target ordered volume of crystalloid fluids was completed. </a:t>
            </a:r>
            <a:endParaRPr lang="en-US" dirty="0" smtClean="0"/>
          </a:p>
          <a:p>
            <a:r>
              <a:rPr lang="en-US" b="1" dirty="0"/>
              <a:t>Review all data sources to determine the time the target ordered volume of crystalloid fluids was completed. Enter the exact time.</a:t>
            </a:r>
            <a:endParaRPr lang="en-US" dirty="0"/>
          </a:p>
        </p:txBody>
      </p:sp>
    </p:spTree>
    <p:extLst>
      <p:ext uri="{BB962C8B-B14F-4D97-AF65-F5344CB8AC3E}">
        <p14:creationId xmlns:p14="http://schemas.microsoft.com/office/powerpoint/2010/main" val="216061635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sz="3600" b="1" dirty="0" smtClean="0"/>
              <a:t>Q49 </a:t>
            </a:r>
            <a:r>
              <a:rPr lang="en-US" sz="3600" b="1" dirty="0" err="1" smtClean="0"/>
              <a:t>crystlend</a:t>
            </a:r>
            <a:r>
              <a:rPr lang="en-US" sz="3600" b="1" dirty="0" smtClean="0"/>
              <a:t> </a:t>
            </a:r>
            <a:r>
              <a:rPr lang="en-US" sz="2800" dirty="0" smtClean="0"/>
              <a:t>(following guidelines from </a:t>
            </a:r>
            <a:r>
              <a:rPr lang="en-US" sz="2800" dirty="0" err="1" smtClean="0"/>
              <a:t>pershypo</a:t>
            </a:r>
            <a:r>
              <a:rPr lang="en-US" sz="2800" dirty="0" smtClean="0"/>
              <a:t>)</a:t>
            </a:r>
            <a:endParaRPr lang="en-US" sz="2800" dirty="0"/>
          </a:p>
        </p:txBody>
      </p:sp>
      <p:sp>
        <p:nvSpPr>
          <p:cNvPr id="3" name="Content Placeholder 2"/>
          <p:cNvSpPr>
            <a:spLocks noGrp="1"/>
          </p:cNvSpPr>
          <p:nvPr>
            <p:ph idx="1"/>
          </p:nvPr>
        </p:nvSpPr>
        <p:spPr>
          <a:xfrm>
            <a:off x="457200" y="914400"/>
            <a:ext cx="8305800" cy="5211763"/>
          </a:xfrm>
        </p:spPr>
        <p:txBody>
          <a:bodyPr/>
          <a:lstStyle/>
          <a:p>
            <a:pPr>
              <a:spcBef>
                <a:spcPts val="0"/>
              </a:spcBef>
            </a:pPr>
            <a:r>
              <a:rPr lang="en-US" dirty="0"/>
              <a:t>If the completion time of the target ordered volume is NOT documented in the medical record use the following criteria to determine the conclusion </a:t>
            </a:r>
            <a:r>
              <a:rPr lang="en-US" dirty="0" smtClean="0"/>
              <a:t>time</a:t>
            </a:r>
          </a:p>
          <a:p>
            <a:pPr lvl="1">
              <a:spcBef>
                <a:spcPts val="0"/>
              </a:spcBef>
              <a:buFont typeface="Courier New" panose="02070309020205020404" pitchFamily="49" charset="0"/>
              <a:buChar char="o"/>
            </a:pPr>
            <a:r>
              <a:rPr lang="en-US" sz="2200" dirty="0"/>
              <a:t> </a:t>
            </a:r>
            <a:r>
              <a:rPr lang="en-US" sz="2200" b="1" dirty="0" smtClean="0"/>
              <a:t>If </a:t>
            </a:r>
            <a:r>
              <a:rPr lang="en-US" sz="2200" b="1" dirty="0"/>
              <a:t>the order includes a time frame over which to infuse the </a:t>
            </a:r>
            <a:r>
              <a:rPr lang="en-US" sz="2200" b="1" dirty="0" smtClean="0"/>
              <a:t>         crystalloid </a:t>
            </a:r>
            <a:r>
              <a:rPr lang="en-US" sz="2200" b="1" dirty="0"/>
              <a:t>fluid, identify the time the fluids are started and </a:t>
            </a:r>
            <a:r>
              <a:rPr lang="en-US" sz="2200" b="1" dirty="0" smtClean="0"/>
              <a:t>         add </a:t>
            </a:r>
            <a:r>
              <a:rPr lang="en-US" sz="2200" b="1" dirty="0"/>
              <a:t>to that the duration identified in the order. This will </a:t>
            </a:r>
            <a:r>
              <a:rPr lang="en-US" sz="2200" b="1" dirty="0" smtClean="0"/>
              <a:t>         represent </a:t>
            </a:r>
            <a:r>
              <a:rPr lang="en-US" sz="2200" b="1" dirty="0"/>
              <a:t>the conclusion of crystalloid fluids. </a:t>
            </a:r>
            <a:endParaRPr lang="en-US" sz="2200" b="1" dirty="0" smtClean="0"/>
          </a:p>
          <a:p>
            <a:pPr marL="457200" lvl="1" indent="0">
              <a:spcBef>
                <a:spcPts val="0"/>
              </a:spcBef>
              <a:buNone/>
            </a:pPr>
            <a:r>
              <a:rPr lang="en-US" sz="2200" b="1" dirty="0"/>
              <a:t> </a:t>
            </a:r>
            <a:r>
              <a:rPr lang="en-US" sz="2200" b="1" dirty="0" smtClean="0"/>
              <a:t>   Example</a:t>
            </a:r>
            <a:r>
              <a:rPr lang="en-US" sz="2200" b="1" dirty="0"/>
              <a:t>: </a:t>
            </a:r>
            <a:r>
              <a:rPr lang="en-US" sz="2200" b="1" dirty="0" smtClean="0"/>
              <a:t>An order </a:t>
            </a:r>
            <a:r>
              <a:rPr lang="en-US" sz="2200" b="1" dirty="0"/>
              <a:t>for 1500 mL over 1 hour and the </a:t>
            </a:r>
            <a:r>
              <a:rPr lang="en-US" sz="2200" b="1" dirty="0" smtClean="0"/>
              <a:t>infusion</a:t>
            </a:r>
          </a:p>
          <a:p>
            <a:pPr marL="457200" lvl="1" indent="0">
              <a:spcBef>
                <a:spcPts val="0"/>
              </a:spcBef>
              <a:buNone/>
            </a:pPr>
            <a:r>
              <a:rPr lang="en-US" sz="2200" b="1" dirty="0"/>
              <a:t> </a:t>
            </a:r>
            <a:r>
              <a:rPr lang="en-US" sz="2200" b="1" dirty="0" smtClean="0"/>
              <a:t>   </a:t>
            </a:r>
            <a:r>
              <a:rPr lang="en-US" sz="2200" b="1" dirty="0"/>
              <a:t>is </a:t>
            </a:r>
            <a:r>
              <a:rPr lang="en-US" sz="2200" b="1" dirty="0" smtClean="0"/>
              <a:t>started </a:t>
            </a:r>
            <a:r>
              <a:rPr lang="en-US" sz="2200" b="1" dirty="0"/>
              <a:t>at </a:t>
            </a:r>
            <a:r>
              <a:rPr lang="en-US" sz="2200" b="1" dirty="0" smtClean="0"/>
              <a:t>10:00</a:t>
            </a:r>
            <a:r>
              <a:rPr lang="en-US" sz="2200" b="1" dirty="0"/>
              <a:t>. Add 1 hour to the start time to determine </a:t>
            </a:r>
          </a:p>
          <a:p>
            <a:pPr marL="457200" lvl="1" indent="0">
              <a:spcBef>
                <a:spcPts val="0"/>
              </a:spcBef>
              <a:buNone/>
            </a:pPr>
            <a:r>
              <a:rPr lang="en-US" sz="2200" b="1" dirty="0" smtClean="0"/>
              <a:t>    infusion end time </a:t>
            </a:r>
            <a:r>
              <a:rPr lang="en-US" sz="2200" b="1" dirty="0"/>
              <a:t>of 11:00.</a:t>
            </a:r>
          </a:p>
          <a:p>
            <a:pPr marL="0" indent="0">
              <a:spcBef>
                <a:spcPts val="0"/>
              </a:spcBef>
              <a:buNone/>
            </a:pPr>
            <a:endParaRPr lang="en-US" dirty="0"/>
          </a:p>
        </p:txBody>
      </p:sp>
    </p:spTree>
    <p:extLst>
      <p:ext uri="{BB962C8B-B14F-4D97-AF65-F5344CB8AC3E}">
        <p14:creationId xmlns:p14="http://schemas.microsoft.com/office/powerpoint/2010/main" val="202973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D6747BB0B34E4D971874B7CDC5AB3B" ma:contentTypeVersion="1" ma:contentTypeDescription="Create a new document." ma:contentTypeScope="" ma:versionID="e1190e4e2cb559c1b3029bc8f3c4341e">
  <xsd:schema xmlns:xsd="http://www.w3.org/2001/XMLSchema" xmlns:xs="http://www.w3.org/2001/XMLSchema" xmlns:p="http://schemas.microsoft.com/office/2006/metadata/properties" xmlns:ns2="7e971fbd-848f-43d6-ba46-e1dc74f1ee5d" targetNamespace="http://schemas.microsoft.com/office/2006/metadata/properties" ma:root="true" ma:fieldsID="da29fa360399ee5123d799c73d1202cf" ns2:_="">
    <xsd:import namespace="7e971fbd-848f-43d6-ba46-e1dc74f1ee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971fbd-848f-43d6-ba46-e1dc74f1ee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e971fbd-848f-43d6-ba46-e1dc74f1ee5d">YTHJMCQMW44X-16-211</_dlc_DocId>
    <_dlc_DocIdUrl xmlns="7e971fbd-848f-43d6-ba46-e1dc74f1ee5d">
      <Url>http://wvminet/commresources/_layouts/DocIdRedir.aspx?ID=YTHJMCQMW44X-16-211</Url>
      <Description>YTHJMCQMW44X-16-211</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41835FD-CD50-4648-9F43-B96F21BF8B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971fbd-848f-43d6-ba46-e1dc74f1ee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3AFC24-2BAB-4850-B699-801D16CD61C6}">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7e971fbd-848f-43d6-ba46-e1dc74f1ee5d"/>
    <ds:schemaRef ds:uri="http://www.w3.org/XML/1998/namespace"/>
    <ds:schemaRef ds:uri="http://purl.org/dc/elements/1.1/"/>
  </ds:schemaRefs>
</ds:datastoreItem>
</file>

<file path=customXml/itemProps3.xml><?xml version="1.0" encoding="utf-8"?>
<ds:datastoreItem xmlns:ds="http://schemas.openxmlformats.org/officeDocument/2006/customXml" ds:itemID="{1ED8759A-0F11-455D-84BE-E48A427C04EF}">
  <ds:schemaRefs>
    <ds:schemaRef ds:uri="http://schemas.microsoft.com/sharepoint/v3/contenttype/forms"/>
  </ds:schemaRefs>
</ds:datastoreItem>
</file>

<file path=customXml/itemProps4.xml><?xml version="1.0" encoding="utf-8"?>
<ds:datastoreItem xmlns:ds="http://schemas.openxmlformats.org/officeDocument/2006/customXml" ds:itemID="{E5C3E127-55BE-4EE0-A76A-B21F54AF10E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18806</TotalTime>
  <Words>7445</Words>
  <Application>Microsoft Office PowerPoint</Application>
  <PresentationFormat>On-screen Show (4:3)</PresentationFormat>
  <Paragraphs>837</Paragraphs>
  <Slides>112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Arial Narrow</vt:lpstr>
      <vt:lpstr>Calibri</vt:lpstr>
      <vt:lpstr>Courier New</vt:lpstr>
      <vt:lpstr>Symbol</vt:lpstr>
      <vt:lpstr>Times New Roman</vt:lpstr>
      <vt:lpstr>Office Theme</vt:lpstr>
      <vt:lpstr>PowerPoint Presentation</vt:lpstr>
      <vt:lpstr>Study Purpose</vt:lpstr>
      <vt:lpstr>SEP-1 Measure: Early Management Bundle, Severe Sepsis/Septic Shock</vt:lpstr>
      <vt:lpstr>SEP-1</vt:lpstr>
      <vt:lpstr>SEP-1 (cont.)</vt:lpstr>
      <vt:lpstr>SEP-1 (cont.)</vt:lpstr>
      <vt:lpstr>SEP-1 Sub-Measures</vt:lpstr>
      <vt:lpstr>Sub-Measures</vt:lpstr>
      <vt:lpstr>Sub-Measures</vt:lpstr>
      <vt:lpstr>Sub-Measures</vt:lpstr>
      <vt:lpstr>Sub-Measures</vt:lpstr>
      <vt:lpstr>Data Collection Questions</vt:lpstr>
      <vt:lpstr>Data Collection Questions (cont.)</vt:lpstr>
      <vt:lpstr>Order of Abstraction</vt:lpstr>
      <vt:lpstr>Severe Sepsis Presentation</vt:lpstr>
      <vt:lpstr>Q12 seppres</vt:lpstr>
      <vt:lpstr>Q12 seppres</vt:lpstr>
      <vt:lpstr>Q12 seppres (cont.)</vt:lpstr>
      <vt:lpstr>Documentation Examples</vt:lpstr>
      <vt:lpstr>Sample ED Template</vt:lpstr>
      <vt:lpstr>PowerPoint Presentation</vt:lpstr>
      <vt:lpstr>Q13 sepdt / septm           </vt:lpstr>
      <vt:lpstr>Q13 sepdt / septm </vt:lpstr>
      <vt:lpstr>Q13 sepdt / Q14 septm (cont.) </vt:lpstr>
      <vt:lpstr>Q13 sepdt / Q14 septm (cont.) </vt:lpstr>
      <vt:lpstr>Severe Sepsis Clinical Criteria</vt:lpstr>
      <vt:lpstr>Clinical Criteria – (1)Documentation of Infection</vt:lpstr>
      <vt:lpstr>Q15 sepinf </vt:lpstr>
      <vt:lpstr>Q15 sepinf (cont.)</vt:lpstr>
      <vt:lpstr>Q15 sepinf (cont.)</vt:lpstr>
      <vt:lpstr>Q16 infdt and inftm</vt:lpstr>
      <vt:lpstr>Clinical Criteria (2) Q17 sepsirs</vt:lpstr>
      <vt:lpstr>Q17 sepsirs</vt:lpstr>
      <vt:lpstr> Sample Documentation </vt:lpstr>
      <vt:lpstr>Clinical Criteria (3) Q18 seporg</vt:lpstr>
      <vt:lpstr>Sample Documentation</vt:lpstr>
      <vt:lpstr>Q18 seporg</vt:lpstr>
      <vt:lpstr>Q18 seporg</vt:lpstr>
      <vt:lpstr>Q18 seporgdt/seporgtm</vt:lpstr>
      <vt:lpstr>Q19 sepsisdt and sepsistm</vt:lpstr>
      <vt:lpstr>Q19 sepsisdt and sepsistm (cont.)</vt:lpstr>
      <vt:lpstr>Q20 sepresdt and Q21 seprestm</vt:lpstr>
      <vt:lpstr>Q22 cntrasevsep</vt:lpstr>
      <vt:lpstr>Q22 contrasevsep</vt:lpstr>
      <vt:lpstr>Q23 cmopall</vt:lpstr>
      <vt:lpstr>Q24 antibio</vt:lpstr>
      <vt:lpstr>Q24 antibio</vt:lpstr>
      <vt:lpstr>Q25 bioname / biodate / biotime</vt:lpstr>
      <vt:lpstr>Q24 antibio</vt:lpstr>
      <vt:lpstr>Q25 bioname / biodate / biotime</vt:lpstr>
      <vt:lpstr>Q25 bioname / biodate / biotime</vt:lpstr>
      <vt:lpstr>Sample Documentation</vt:lpstr>
      <vt:lpstr>Q26 antisel</vt:lpstr>
      <vt:lpstr>TJC Appendix C Table 5.0</vt:lpstr>
      <vt:lpstr>TJC Appendix C Table 5.1</vt:lpstr>
      <vt:lpstr>Q26 antisel</vt:lpstr>
      <vt:lpstr>Q27 selcult</vt:lpstr>
      <vt:lpstr>Q27 selcult</vt:lpstr>
      <vt:lpstr>Q28 cdiff</vt:lpstr>
      <vt:lpstr>Q29 cdifftx</vt:lpstr>
      <vt:lpstr>Q30 bloodcul</vt:lpstr>
      <vt:lpstr>Q30 bloodcul</vt:lpstr>
      <vt:lpstr>Sample Documentation</vt:lpstr>
      <vt:lpstr>Q31 bldculdt and bldcultm</vt:lpstr>
      <vt:lpstr>Q32 bldculdel</vt:lpstr>
      <vt:lpstr>Q33 lactate</vt:lpstr>
      <vt:lpstr>Q33 lactate (cont.)</vt:lpstr>
      <vt:lpstr>Q34 lactdt and lactm</vt:lpstr>
      <vt:lpstr>Q35 lacval</vt:lpstr>
      <vt:lpstr>Q35 lacval - Sample Documentation</vt:lpstr>
      <vt:lpstr>Q36 replact</vt:lpstr>
      <vt:lpstr>Q37 replactdt and replactm</vt:lpstr>
      <vt:lpstr>Q38 hypotns</vt:lpstr>
      <vt:lpstr>Q38 hypotns (cont.)</vt:lpstr>
      <vt:lpstr>Q39 hypotns</vt:lpstr>
      <vt:lpstr>Q40 hypotnsdt and hypotnstm</vt:lpstr>
      <vt:lpstr>Q40 sepshk</vt:lpstr>
      <vt:lpstr>Q40 sepshk</vt:lpstr>
      <vt:lpstr>Q40 sepshk</vt:lpstr>
      <vt:lpstr>Q40 sepshk</vt:lpstr>
      <vt:lpstr>Q41 sepshkdt and sepshktm</vt:lpstr>
      <vt:lpstr>Q41 sepshkdt and sepshktm</vt:lpstr>
      <vt:lpstr>Q41 sepshkdt and sepshktm</vt:lpstr>
      <vt:lpstr>Q41 sepshkdt and sepshktm</vt:lpstr>
      <vt:lpstr>Q41 sepshkdt and sepshktm</vt:lpstr>
      <vt:lpstr>Q42 cntrasepshk</vt:lpstr>
      <vt:lpstr>Q43 cmopall2</vt:lpstr>
      <vt:lpstr>Q44 crystl</vt:lpstr>
      <vt:lpstr>Q44 crystl</vt:lpstr>
      <vt:lpstr>Q44 crystl</vt:lpstr>
      <vt:lpstr>Q45 crystldt and crystltm</vt:lpstr>
      <vt:lpstr>Q46 weight</vt:lpstr>
      <vt:lpstr>Q47 crystlvol</vt:lpstr>
      <vt:lpstr>Sample Documentation</vt:lpstr>
      <vt:lpstr>Sample Documentation</vt:lpstr>
      <vt:lpstr> Q48 targvol </vt:lpstr>
      <vt:lpstr>Sample Documentation</vt:lpstr>
      <vt:lpstr>Q49 crystlend</vt:lpstr>
      <vt:lpstr>Q49 crystlend (following guidelines from pershypo)</vt:lpstr>
      <vt:lpstr>Q49 crystlend (Example)</vt:lpstr>
      <vt:lpstr>Q49 crystlend (Example)</vt:lpstr>
      <vt:lpstr>Q50 pershypo</vt:lpstr>
      <vt:lpstr>Q50 pershypo</vt:lpstr>
      <vt:lpstr>Q50 pershypo</vt:lpstr>
      <vt:lpstr>Q50 pershypo</vt:lpstr>
      <vt:lpstr>Q51 vasoprs</vt:lpstr>
      <vt:lpstr>Q52 vasoprsdt and vasoprstm</vt:lpstr>
      <vt:lpstr>Q54 rptvolst</vt:lpstr>
      <vt:lpstr>Q54 rptvolst</vt:lpstr>
      <vt:lpstr>Q54 rptvolst</vt:lpstr>
      <vt:lpstr>Q55 rptvolstdt and rptvolsttm</vt:lpstr>
      <vt:lpstr>QUESTIONS??</vt:lpstr>
    </vt:vector>
  </TitlesOfParts>
  <Company>WVMI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jwilliams</dc:creator>
  <cp:lastModifiedBy>Miller, Sharon</cp:lastModifiedBy>
  <cp:revision>435</cp:revision>
  <cp:lastPrinted>2016-10-17T18:44:27Z</cp:lastPrinted>
  <dcterms:created xsi:type="dcterms:W3CDTF">2015-02-17T17:32:54Z</dcterms:created>
  <dcterms:modified xsi:type="dcterms:W3CDTF">2020-06-16T18:59:19Z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96AC3FC1-5449-4E47-8F91-1A9C2EAAFB3D</vt:lpwstr>
  </property>
  <property fmtid="{D5CDD505-2E9C-101B-9397-08002B2CF9AE}" pid="3" name="ArticulatePath">
    <vt:lpwstr>Executive Summit 2016 Slide temp_2 (3)</vt:lpwstr>
  </property>
  <property fmtid="{D5CDD505-2E9C-101B-9397-08002B2CF9AE}" pid="4" name="ContentTypeId">
    <vt:lpwstr>0x01010057D6747BB0B34E4D971874B7CDC5AB3B</vt:lpwstr>
  </property>
  <property fmtid="{D5CDD505-2E9C-101B-9397-08002B2CF9AE}" pid="5" name="_dlc_DocIdItemGuid">
    <vt:lpwstr>27d4b70f-481d-4cd3-885b-c35bf01b27ad</vt:lpwstr>
  </property>
</Properties>
</file>