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7315200" cy="96012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tes, Anna" initials="SA" lastIdx="5" clrIdx="0">
    <p:extLst>
      <p:ext uri="{19B8F6BF-5375-455C-9EA6-DF929625EA0E}">
        <p15:presenceInfo xmlns:p15="http://schemas.microsoft.com/office/powerpoint/2012/main" userId="S-1-5-21-1854015435-218172155-1874078741-9076" providerId="AD"/>
      </p:ext>
    </p:extLst>
  </p:cmAuthor>
  <p:cmAuthor id="2" name="Hall, Jennifer" initials="HJ" lastIdx="3" clrIdx="1">
    <p:extLst>
      <p:ext uri="{19B8F6BF-5375-455C-9EA6-DF929625EA0E}">
        <p15:presenceInfo xmlns:p15="http://schemas.microsoft.com/office/powerpoint/2012/main" userId="S-1-5-21-1854015435-218172155-1874078741-89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6B3"/>
    <a:srgbClr val="9F875D"/>
    <a:srgbClr val="A9D42D"/>
    <a:srgbClr val="9ED800"/>
    <a:srgbClr val="043A63"/>
    <a:srgbClr val="C0A879"/>
    <a:srgbClr val="1C2A4C"/>
    <a:srgbClr val="C1B49A"/>
    <a:srgbClr val="10253F"/>
    <a:srgbClr val="254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14" autoAdjust="0"/>
    <p:restoredTop sz="93742" autoAdjust="0"/>
  </p:normalViewPr>
  <p:slideViewPr>
    <p:cSldViewPr>
      <p:cViewPr varScale="1">
        <p:scale>
          <a:sx n="108" d="100"/>
          <a:sy n="108" d="100"/>
        </p:scale>
        <p:origin x="11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DD1EF-F043-4AEB-BBE2-0C83880EA044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A0DEB-981B-42A2-B151-C2CCB2999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97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ECB956A-697B-4170-A9C0-431387A279A1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5A4F3BA-E414-404E-B32C-01CE68299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98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43A63"/>
                </a:solidFill>
              </a:defRPr>
            </a:lvl1pPr>
            <a:lvl2pPr>
              <a:defRPr>
                <a:solidFill>
                  <a:srgbClr val="9F875D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73AE54-BA74-482F-865E-90783BE8A828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48994D-558F-493E-9E06-A4E55FACDA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73AE54-BA74-482F-865E-90783BE8A828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48994D-558F-493E-9E06-A4E55FACDA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3"/>
              </a:buCl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703" y="6096000"/>
            <a:ext cx="9144000" cy="76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6172200"/>
            <a:ext cx="1480457" cy="609600"/>
          </a:xfrm>
          <a:prstGeom prst="rect">
            <a:avLst/>
          </a:prstGeom>
        </p:spPr>
      </p:pic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0056B3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043A6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9F875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jhall@qualityinsights.or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90575" y="4467224"/>
            <a:ext cx="77988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43A63"/>
                </a:solidFill>
                <a:latin typeface="Arial Narrow" panose="020B0606020202030204" pitchFamily="34" charset="0"/>
              </a:rPr>
              <a:t>SPINAL CORD INJURY FOCUS STUDY</a:t>
            </a:r>
          </a:p>
          <a:p>
            <a:r>
              <a:rPr lang="en-US" sz="24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VHA EPRP FY2022 </a:t>
            </a:r>
          </a:p>
          <a:p>
            <a:r>
              <a:rPr lang="en-US" sz="2400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Training</a:t>
            </a:r>
          </a:p>
          <a:p>
            <a:endParaRPr lang="en-US" sz="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600" dirty="0" smtClean="0">
                <a:solidFill>
                  <a:srgbClr val="9F875D"/>
                </a:solidFill>
              </a:rPr>
              <a:t>Jennifer Hall, RN-BSN</a:t>
            </a:r>
            <a:endParaRPr lang="en-US" sz="1600" dirty="0">
              <a:solidFill>
                <a:srgbClr val="9F875D"/>
              </a:solidFill>
            </a:endParaRPr>
          </a:p>
          <a:p>
            <a:r>
              <a:rPr lang="en-US" sz="1400" dirty="0" smtClean="0">
                <a:solidFill>
                  <a:srgbClr val="9F875D"/>
                </a:solidFill>
              </a:rPr>
              <a:t>EPRP Technical Coordinator</a:t>
            </a:r>
            <a:endParaRPr lang="en-US" sz="1400" dirty="0">
              <a:solidFill>
                <a:srgbClr val="9F875D"/>
              </a:solidFill>
            </a:endParaRPr>
          </a:p>
          <a:p>
            <a:endParaRPr lang="en-US" sz="1400" dirty="0">
              <a:solidFill>
                <a:srgbClr val="9F875D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-39171" y="4191000"/>
            <a:ext cx="9178506" cy="76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22"/>
          <a:stretch/>
        </p:blipFill>
        <p:spPr>
          <a:xfrm>
            <a:off x="0" y="-26670"/>
            <a:ext cx="9144000" cy="415099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1714500"/>
            <a:ext cx="3696771" cy="1752600"/>
          </a:xfrm>
          <a:prstGeom prst="rect">
            <a:avLst/>
          </a:prstGeom>
          <a:solidFill>
            <a:srgbClr val="043A63">
              <a:alpha val="1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60" y="2068067"/>
            <a:ext cx="2538989" cy="104546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1975" y="2997062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healthcare improvement experts.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Spinal Cord Injury Focus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Purpose:  To collect data on Veterans with a diagnosis of Spinal Cord Injury (SCI) focusing on nine previously retired measures</a:t>
            </a:r>
          </a:p>
          <a:p>
            <a:pPr lvl="1"/>
            <a:r>
              <a:rPr lang="en-US" dirty="0" smtClean="0"/>
              <a:t>P7s: Tobacco Screened for Use</a:t>
            </a:r>
          </a:p>
          <a:p>
            <a:pPr lvl="1"/>
            <a:r>
              <a:rPr lang="en-US" dirty="0" smtClean="0"/>
              <a:t>P19s:  Immunization - Influenza</a:t>
            </a:r>
          </a:p>
          <a:p>
            <a:pPr lvl="1"/>
            <a:r>
              <a:rPr lang="en-US" dirty="0" smtClean="0"/>
              <a:t>P24s:  Pneumococcal Immunization Refused</a:t>
            </a:r>
          </a:p>
          <a:p>
            <a:pPr lvl="1"/>
            <a:r>
              <a:rPr lang="en-US" dirty="0" smtClean="0"/>
              <a:t>Pvc12s:  Pneumococcal Immunization</a:t>
            </a:r>
          </a:p>
          <a:p>
            <a:pPr lvl="1"/>
            <a:r>
              <a:rPr lang="en-US" dirty="0" smtClean="0"/>
              <a:t>Scid5:  DM – Retinal Exam, timely by disease</a:t>
            </a:r>
          </a:p>
          <a:p>
            <a:pPr lvl="1"/>
            <a:r>
              <a:rPr lang="en-US" dirty="0" smtClean="0"/>
              <a:t>Smg8s:  Tobacco – Patients using tobacco daily or some days advised to quit</a:t>
            </a:r>
          </a:p>
          <a:p>
            <a:pPr lvl="1"/>
            <a:r>
              <a:rPr lang="en-US" dirty="0" smtClean="0"/>
              <a:t>Smg9s:  Tobacco – Patients using tobacco daily or some days offered cessation strategies</a:t>
            </a:r>
          </a:p>
          <a:p>
            <a:pPr lvl="1"/>
            <a:r>
              <a:rPr lang="en-US" dirty="0" smtClean="0"/>
              <a:t>Smg10s:  Tobacco – Patients using tobacco daily or some days offered medications</a:t>
            </a:r>
          </a:p>
          <a:p>
            <a:pPr lvl="1"/>
            <a:r>
              <a:rPr lang="en-US" dirty="0" smtClean="0"/>
              <a:t>Smg19s:  Tobacco Use – Current User</a:t>
            </a:r>
          </a:p>
          <a:p>
            <a:pPr lvl="1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793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 Focus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Timeframe:  06/01/2021 to 06/30/2022</a:t>
            </a:r>
          </a:p>
          <a:p>
            <a:endParaRPr lang="en-US" dirty="0"/>
          </a:p>
          <a:p>
            <a:r>
              <a:rPr lang="en-US" dirty="0" smtClean="0"/>
              <a:t>There will be no Data Accountability Checklist (DAC) or Exit conferences for this focus study</a:t>
            </a:r>
          </a:p>
          <a:p>
            <a:endParaRPr lang="en-US" dirty="0"/>
          </a:p>
          <a:p>
            <a:r>
              <a:rPr lang="en-US" dirty="0" smtClean="0"/>
              <a:t>Data captured will be used by API-PM to evaluate the performance data for the previously retired CGPI measures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307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 Questions and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questions and definition/decision rules for this focus study should be familiar as they mirror existing questions from the CGPI instrument</a:t>
            </a:r>
          </a:p>
          <a:p>
            <a:endParaRPr lang="en-US" dirty="0" smtClean="0"/>
          </a:p>
          <a:p>
            <a:r>
              <a:rPr lang="en-US" dirty="0" smtClean="0"/>
              <a:t>One question may be new if you have not previously reviewed CGPI cases that included SCI cohorts</a:t>
            </a:r>
          </a:p>
          <a:p>
            <a:pPr lvl="1"/>
            <a:r>
              <a:rPr lang="en-US" dirty="0" smtClean="0"/>
              <a:t>Question 2: DXEXCLD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596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Question: DXEXCLD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Question 2 (DXEXCLD) asks:</a:t>
            </a:r>
          </a:p>
          <a:p>
            <a:pPr lvl="1"/>
            <a:r>
              <a:rPr lang="en-US" dirty="0" smtClean="0"/>
              <a:t>Does the patient have one of the following diagnoses?</a:t>
            </a:r>
          </a:p>
          <a:p>
            <a:pPr lvl="2"/>
            <a:r>
              <a:rPr lang="en-US" dirty="0" smtClean="0"/>
              <a:t>1.  Multiple Sclerosis (MS), </a:t>
            </a:r>
            <a:r>
              <a:rPr lang="en-US" u="sng" dirty="0" smtClean="0"/>
              <a:t>without</a:t>
            </a:r>
            <a:r>
              <a:rPr lang="en-US" dirty="0" smtClean="0"/>
              <a:t> primary problem of paraplegia</a:t>
            </a:r>
          </a:p>
          <a:p>
            <a:pPr lvl="2"/>
            <a:r>
              <a:rPr lang="en-US" dirty="0" smtClean="0"/>
              <a:t>2.  Amyotrophic Lateral Sclerosis (ALS)</a:t>
            </a:r>
          </a:p>
          <a:p>
            <a:pPr lvl="2"/>
            <a:r>
              <a:rPr lang="en-US" dirty="0" smtClean="0"/>
              <a:t>3.  Guillain-Barre Syndrome</a:t>
            </a:r>
          </a:p>
          <a:p>
            <a:pPr lvl="2"/>
            <a:r>
              <a:rPr lang="en-US" dirty="0" smtClean="0"/>
              <a:t>4.  Malignant tumor of the spinal cord</a:t>
            </a:r>
          </a:p>
          <a:p>
            <a:pPr lvl="2"/>
            <a:r>
              <a:rPr lang="en-US" dirty="0" smtClean="0"/>
              <a:t>99. None of the above</a:t>
            </a:r>
          </a:p>
          <a:p>
            <a:r>
              <a:rPr lang="en-US" b="1" dirty="0" smtClean="0"/>
              <a:t>Excluded</a:t>
            </a:r>
            <a:r>
              <a:rPr lang="en-US" b="1" dirty="0"/>
              <a:t>:</a:t>
            </a:r>
            <a:r>
              <a:rPr lang="en-US" dirty="0"/>
              <a:t> MS in which patient does not have primary problem of paraplegia, ALS (commonly known as Lou Gehrig’s disease), Guillain-Barre Syndrome, and malignant tumor of the spinal cord</a:t>
            </a:r>
          </a:p>
          <a:p>
            <a:r>
              <a:rPr lang="en-US" b="1" dirty="0"/>
              <a:t>Included: </a:t>
            </a:r>
            <a:r>
              <a:rPr lang="en-US" dirty="0"/>
              <a:t>Benign tumors of the spinal cord</a:t>
            </a:r>
            <a:r>
              <a:rPr lang="en-US" b="1" dirty="0"/>
              <a:t>,</a:t>
            </a:r>
            <a:r>
              <a:rPr lang="en-US" dirty="0"/>
              <a:t> MS in which patient does have primary problem of paraplegia (paralysis of the legs and lower part of the body) associated with the disease process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788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DXEXCLD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Look carefully on the problem list and progress notes for documentation of any of the four diagnoses listed in the question</a:t>
            </a:r>
          </a:p>
          <a:p>
            <a:r>
              <a:rPr lang="en-US" dirty="0" smtClean="0"/>
              <a:t>If you are unsure if a diagnosis is acceptable to answer 1 through 4, check with your RM for guidance</a:t>
            </a:r>
          </a:p>
          <a:p>
            <a:r>
              <a:rPr lang="en-US" dirty="0"/>
              <a:t>If the answer to DXEXCLD is 1, 2, 3, or 4 the case will be excluded from review</a:t>
            </a:r>
          </a:p>
          <a:p>
            <a:r>
              <a:rPr lang="en-US" b="1" u="sng" dirty="0"/>
              <a:t>Exclusion Statement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patient’s diagnosis does not meet inclusion criteria for the spinal cord injury and disorders </a:t>
            </a:r>
            <a:r>
              <a:rPr lang="en-US" dirty="0" smtClean="0"/>
              <a:t>cohort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15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and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pull list has been received and will be processed and released by 08/01/2022</a:t>
            </a:r>
          </a:p>
          <a:p>
            <a:r>
              <a:rPr lang="en-US" dirty="0" smtClean="0"/>
              <a:t>Abstraction </a:t>
            </a:r>
            <a:r>
              <a:rPr lang="en-US" dirty="0" smtClean="0"/>
              <a:t>can begin once you have completed this education and notified your Regional Manager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date to complete abstraction is 08/31/2022</a:t>
            </a:r>
          </a:p>
          <a:p>
            <a:endParaRPr lang="en-US" b="1" dirty="0" smtClean="0"/>
          </a:p>
          <a:p>
            <a:r>
              <a:rPr lang="en-US" b="1" dirty="0" smtClean="0"/>
              <a:t>If </a:t>
            </a:r>
            <a:r>
              <a:rPr lang="en-US" b="1" dirty="0" smtClean="0"/>
              <a:t>you have questions as you are reviewing, please contact Jennifer Hall: </a:t>
            </a:r>
            <a:r>
              <a:rPr lang="en-US" b="1" dirty="0" smtClean="0">
                <a:hlinkClick r:id="rId2"/>
              </a:rPr>
              <a:t>jhall@qualityinsights.org</a:t>
            </a:r>
            <a:r>
              <a:rPr lang="en-US" b="1" dirty="0" smtClean="0"/>
              <a:t> OR your Regional Manager</a:t>
            </a:r>
          </a:p>
        </p:txBody>
      </p:sp>
    </p:spTree>
    <p:extLst>
      <p:ext uri="{BB962C8B-B14F-4D97-AF65-F5344CB8AC3E}">
        <p14:creationId xmlns:p14="http://schemas.microsoft.com/office/powerpoint/2010/main" val="1360896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80060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for your participation in this training session and focus study!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3877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D6747BB0B34E4D971874B7CDC5AB3B" ma:contentTypeVersion="1" ma:contentTypeDescription="Create a new document." ma:contentTypeScope="" ma:versionID="e1190e4e2cb559c1b3029bc8f3c4341e">
  <xsd:schema xmlns:xsd="http://www.w3.org/2001/XMLSchema" xmlns:xs="http://www.w3.org/2001/XMLSchema" xmlns:p="http://schemas.microsoft.com/office/2006/metadata/properties" xmlns:ns2="7e971fbd-848f-43d6-ba46-e1dc74f1ee5d" targetNamespace="http://schemas.microsoft.com/office/2006/metadata/properties" ma:root="true" ma:fieldsID="da29fa360399ee5123d799c73d1202cf" ns2:_="">
    <xsd:import namespace="7e971fbd-848f-43d6-ba46-e1dc74f1ee5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971fbd-848f-43d6-ba46-e1dc74f1ee5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e971fbd-848f-43d6-ba46-e1dc74f1ee5d">YTHJMCQMW44X-16-211</_dlc_DocId>
    <_dlc_DocIdUrl xmlns="7e971fbd-848f-43d6-ba46-e1dc74f1ee5d">
      <Url>http://wvminet/commresources/_layouts/DocIdRedir.aspx?ID=YTHJMCQMW44X-16-211</Url>
      <Description>YTHJMCQMW44X-16-211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41835FD-CD50-4648-9F43-B96F21BF8B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971fbd-848f-43d6-ba46-e1dc74f1ee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3AFC24-2BAB-4850-B699-801D16CD61C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e971fbd-848f-43d6-ba46-e1dc74f1ee5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ED8759A-0F11-455D-84BE-E48A427C04E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5C3E127-55BE-4EE0-A76A-B21F54AF10E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5030</TotalTime>
  <Words>501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Narrow</vt:lpstr>
      <vt:lpstr>Calibri</vt:lpstr>
      <vt:lpstr>Office Theme</vt:lpstr>
      <vt:lpstr>PowerPoint Presentation</vt:lpstr>
      <vt:lpstr>Spinal Cord Injury Focus Study</vt:lpstr>
      <vt:lpstr>SCI Focus Study</vt:lpstr>
      <vt:lpstr>Instrument Questions and Rules</vt:lpstr>
      <vt:lpstr>Question: DXEXCLD</vt:lpstr>
      <vt:lpstr>Question DXEXCLD continued</vt:lpstr>
      <vt:lpstr>Next Steps and Questions</vt:lpstr>
      <vt:lpstr> </vt:lpstr>
    </vt:vector>
  </TitlesOfParts>
  <Company>WVMI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jwilliams</dc:creator>
  <cp:lastModifiedBy>Hall, Jennifer</cp:lastModifiedBy>
  <cp:revision>186</cp:revision>
  <cp:lastPrinted>2016-10-17T18:44:27Z</cp:lastPrinted>
  <dcterms:created xsi:type="dcterms:W3CDTF">2015-02-17T17:32:54Z</dcterms:created>
  <dcterms:modified xsi:type="dcterms:W3CDTF">2022-07-19T14:03:32Z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96AC3FC1-5449-4E47-8F91-1A9C2EAAFB3D</vt:lpwstr>
  </property>
  <property fmtid="{D5CDD505-2E9C-101B-9397-08002B2CF9AE}" pid="3" name="ArticulatePath">
    <vt:lpwstr>Executive Summit 2016 Slide temp_2 (3)</vt:lpwstr>
  </property>
  <property fmtid="{D5CDD505-2E9C-101B-9397-08002B2CF9AE}" pid="4" name="ContentTypeId">
    <vt:lpwstr>0x01010057D6747BB0B34E4D971874B7CDC5AB3B</vt:lpwstr>
  </property>
  <property fmtid="{D5CDD505-2E9C-101B-9397-08002B2CF9AE}" pid="5" name="_dlc_DocIdItemGuid">
    <vt:lpwstr>27d4b70f-481d-4cd3-885b-c35bf01b27ad</vt:lpwstr>
  </property>
</Properties>
</file>