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9"/>
  </p:notesMasterIdLst>
  <p:handoutMasterIdLst>
    <p:handoutMasterId r:id="rId20"/>
  </p:handoutMasterIdLst>
  <p:sldIdLst>
    <p:sldId id="256" r:id="rId6"/>
    <p:sldId id="257" r:id="rId7"/>
    <p:sldId id="258" r:id="rId8"/>
    <p:sldId id="261" r:id="rId9"/>
    <p:sldId id="268" r:id="rId10"/>
    <p:sldId id="260" r:id="rId11"/>
    <p:sldId id="262" r:id="rId12"/>
    <p:sldId id="259" r:id="rId13"/>
    <p:sldId id="263" r:id="rId14"/>
    <p:sldId id="265" r:id="rId15"/>
    <p:sldId id="264" r:id="rId16"/>
    <p:sldId id="266" r:id="rId17"/>
    <p:sldId id="267" r:id="rId18"/>
  </p:sldIdLst>
  <p:sldSz cx="9144000" cy="6858000" type="screen4x3"/>
  <p:notesSz cx="7102475" cy="9388475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6B3"/>
    <a:srgbClr val="9F875D"/>
    <a:srgbClr val="A9D42D"/>
    <a:srgbClr val="9ED800"/>
    <a:srgbClr val="043A63"/>
    <a:srgbClr val="C0A879"/>
    <a:srgbClr val="1C2A4C"/>
    <a:srgbClr val="C1B49A"/>
    <a:srgbClr val="10253F"/>
    <a:srgbClr val="2540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14" autoAdjust="0"/>
    <p:restoredTop sz="89946" autoAdjust="0"/>
  </p:normalViewPr>
  <p:slideViewPr>
    <p:cSldViewPr>
      <p:cViewPr varScale="1">
        <p:scale>
          <a:sx n="67" d="100"/>
          <a:sy n="67" d="100"/>
        </p:scale>
        <p:origin x="159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tags" Target="tags/tag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48" cy="468803"/>
          </a:xfrm>
          <a:prstGeom prst="rect">
            <a:avLst/>
          </a:prstGeom>
        </p:spPr>
        <p:txBody>
          <a:bodyPr vert="horz" lIns="89136" tIns="44568" rIns="89136" bIns="4456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886" y="0"/>
            <a:ext cx="3078048" cy="468803"/>
          </a:xfrm>
          <a:prstGeom prst="rect">
            <a:avLst/>
          </a:prstGeom>
        </p:spPr>
        <p:txBody>
          <a:bodyPr vert="horz" lIns="89136" tIns="44568" rIns="89136" bIns="44568" rtlCol="0"/>
          <a:lstStyle>
            <a:lvl1pPr algn="r">
              <a:defRPr sz="1200"/>
            </a:lvl1pPr>
          </a:lstStyle>
          <a:p>
            <a:fld id="{C5EDD1EF-F043-4AEB-BBE2-0C83880EA044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8121"/>
            <a:ext cx="3078048" cy="468803"/>
          </a:xfrm>
          <a:prstGeom prst="rect">
            <a:avLst/>
          </a:prstGeom>
        </p:spPr>
        <p:txBody>
          <a:bodyPr vert="horz" lIns="89136" tIns="44568" rIns="89136" bIns="4456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886" y="8918121"/>
            <a:ext cx="3078048" cy="468803"/>
          </a:xfrm>
          <a:prstGeom prst="rect">
            <a:avLst/>
          </a:prstGeom>
        </p:spPr>
        <p:txBody>
          <a:bodyPr vert="horz" lIns="89136" tIns="44568" rIns="89136" bIns="44568" rtlCol="0" anchor="b"/>
          <a:lstStyle>
            <a:lvl1pPr algn="r">
              <a:defRPr sz="1200"/>
            </a:lvl1pPr>
          </a:lstStyle>
          <a:p>
            <a:fld id="{434A0DEB-981B-42A2-B151-C2CCB2999E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997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5" tIns="47113" rIns="94225" bIns="47113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5" tIns="47113" rIns="94225" bIns="47113" rtlCol="0"/>
          <a:lstStyle>
            <a:lvl1pPr algn="r">
              <a:defRPr sz="1300"/>
            </a:lvl1pPr>
          </a:lstStyle>
          <a:p>
            <a:fld id="{1ECB956A-697B-4170-A9C0-431387A279A1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5" tIns="47113" rIns="94225" bIns="4711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5" tIns="47113" rIns="94225" bIns="4711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5" tIns="47113" rIns="94225" bIns="47113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5" tIns="47113" rIns="94225" bIns="47113" rtlCol="0" anchor="b"/>
          <a:lstStyle>
            <a:lvl1pPr algn="r">
              <a:defRPr sz="1300"/>
            </a:lvl1pPr>
          </a:lstStyle>
          <a:p>
            <a:fld id="{25A4F3BA-E414-404E-B32C-01CE68299F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998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A4F3BA-E414-404E-B32C-01CE68299FE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394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McDonald Criteria enable more rapid diagnosis of MS</a:t>
            </a:r>
          </a:p>
          <a:p>
            <a:r>
              <a:rPr lang="en-US" dirty="0" smtClean="0"/>
              <a:t>It is distinguished by incorporating clinical evaluation with magnetic resonance imaging (MRI) scans in establishing MS</a:t>
            </a:r>
          </a:p>
          <a:p>
            <a:r>
              <a:rPr lang="en-US" dirty="0" smtClean="0"/>
              <a:t>Summary of 2017 McDonald Criteria for the diagnosis of MS is provided as an attachment with these slides as an example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A4F3BA-E414-404E-B32C-01CE68299FE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910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Only review the Problem list.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A4F3BA-E414-404E-B32C-01CE68299FE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535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example, PA progress note documentation states “RRMS and PPMS”, select value “1” Relapsing Remitting (RR) MS and value “3” Primary Progressive (PP) MS for the documented abbreviations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A4F3BA-E414-404E-B32C-01CE68299FE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845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are looking for documentation of</a:t>
            </a:r>
            <a:r>
              <a:rPr lang="en-US" baseline="0" dirty="0" smtClean="0"/>
              <a:t> the SNOMED code anywhere in the encounter note.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A4F3BA-E414-404E-B32C-01CE68299FE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2960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question is looking for any documentation of the subtype on the Problem list whether there are associated</a:t>
            </a:r>
            <a:r>
              <a:rPr lang="en-US" baseline="0" dirty="0" smtClean="0"/>
              <a:t> SNOMED CT codes or not.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A4F3BA-E414-404E-B32C-01CE68299FE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152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043A63"/>
                </a:solidFill>
              </a:defRPr>
            </a:lvl1pPr>
            <a:lvl2pPr>
              <a:defRPr>
                <a:solidFill>
                  <a:srgbClr val="9F875D"/>
                </a:solidFill>
              </a:defRPr>
            </a:lvl2pPr>
            <a:lvl3pPr>
              <a:defRPr>
                <a:solidFill>
                  <a:schemeClr val="accent3"/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73AE54-BA74-482F-865E-90783BE8A828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48994D-558F-493E-9E06-A4E55FACDAA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73AE54-BA74-482F-865E-90783BE8A828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48994D-558F-493E-9E06-A4E55FACDAA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buClr>
                <a:schemeClr val="accent3"/>
              </a:buCl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>
          <a:xfrm>
            <a:off x="703" y="6096000"/>
            <a:ext cx="9144000" cy="76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6172200"/>
            <a:ext cx="1480457" cy="609600"/>
          </a:xfrm>
          <a:prstGeom prst="rect">
            <a:avLst/>
          </a:prstGeom>
        </p:spPr>
      </p:pic>
    </p:spTree>
    <p:custDataLst>
      <p:tags r:id="rId1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rgbClr val="0056B3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rgbClr val="043A6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rgbClr val="9F875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accent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tstump@qualityinsights.or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61975" y="4467224"/>
            <a:ext cx="802743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43A63"/>
                </a:solidFill>
                <a:latin typeface="Arial Narrow" panose="020B0606020202030204" pitchFamily="34" charset="0"/>
              </a:rPr>
              <a:t>Multiple Sclerosis (MS) </a:t>
            </a:r>
          </a:p>
          <a:p>
            <a:r>
              <a:rPr lang="en-US" sz="2400" dirty="0" smtClean="0">
                <a:solidFill>
                  <a:schemeClr val="accent3"/>
                </a:solidFill>
                <a:latin typeface="Arial Narrow" panose="020B0606020202030204" pitchFamily="34" charset="0"/>
              </a:rPr>
              <a:t>Focus Study Training </a:t>
            </a:r>
          </a:p>
          <a:p>
            <a:endParaRPr lang="en-US" sz="8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600" dirty="0">
                <a:solidFill>
                  <a:srgbClr val="9F875D"/>
                </a:solidFill>
              </a:rPr>
              <a:t>T</a:t>
            </a:r>
            <a:r>
              <a:rPr lang="en-US" sz="1600" dirty="0" smtClean="0">
                <a:solidFill>
                  <a:srgbClr val="9F875D"/>
                </a:solidFill>
              </a:rPr>
              <a:t>erra Stump MS, BSN-BC</a:t>
            </a:r>
            <a:endParaRPr lang="en-US" sz="1600" dirty="0">
              <a:solidFill>
                <a:srgbClr val="9F875D"/>
              </a:solidFill>
            </a:endParaRPr>
          </a:p>
          <a:p>
            <a:r>
              <a:rPr lang="en-US" sz="1400" dirty="0" smtClean="0">
                <a:solidFill>
                  <a:srgbClr val="9F875D"/>
                </a:solidFill>
              </a:rPr>
              <a:t>02/16/22</a:t>
            </a:r>
            <a:endParaRPr lang="en-US" sz="1400" dirty="0">
              <a:solidFill>
                <a:srgbClr val="9F875D"/>
              </a:solidFill>
            </a:endParaRPr>
          </a:p>
          <a:p>
            <a:endParaRPr lang="en-US" sz="1400" dirty="0">
              <a:solidFill>
                <a:srgbClr val="9F875D"/>
              </a:solidFill>
              <a:latin typeface="Arial Narrow" panose="020B0606020202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>
          <a:xfrm>
            <a:off x="-39171" y="4191000"/>
            <a:ext cx="9178506" cy="76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922"/>
          <a:stretch/>
        </p:blipFill>
        <p:spPr>
          <a:xfrm>
            <a:off x="0" y="-26670"/>
            <a:ext cx="9144000" cy="415099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1714500"/>
            <a:ext cx="3696771" cy="1752600"/>
          </a:xfrm>
          <a:prstGeom prst="rect">
            <a:avLst/>
          </a:prstGeom>
          <a:solidFill>
            <a:srgbClr val="043A63">
              <a:alpha val="1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60" y="2068067"/>
            <a:ext cx="2538989" cy="104546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61975" y="2997062"/>
            <a:ext cx="29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healthcare improvement experts.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62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Physician/APN/PA Documentation of MS Subtypes on Problem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915400" cy="4678363"/>
          </a:xfrm>
        </p:spPr>
        <p:txBody>
          <a:bodyPr>
            <a:normAutofit fontScale="85000" lnSpcReduction="20000"/>
          </a:bodyPr>
          <a:lstStyle/>
          <a:p>
            <a:r>
              <a:rPr lang="en-US" b="1" u="sng" dirty="0" smtClean="0"/>
              <a:t>(Q12</a:t>
            </a:r>
            <a:r>
              <a:rPr lang="en-US" b="1" u="sng" dirty="0"/>
              <a:t>) </a:t>
            </a:r>
            <a:r>
              <a:rPr lang="en-US" b="1" u="sng" dirty="0" smtClean="0"/>
              <a:t>subproblst</a:t>
            </a:r>
            <a:r>
              <a:rPr lang="en-US" dirty="0" smtClean="0"/>
              <a:t>: is </a:t>
            </a:r>
            <a:r>
              <a:rPr lang="en-US" dirty="0"/>
              <a:t>the subtype(s) of MS documented on the </a:t>
            </a:r>
            <a:r>
              <a:rPr lang="en-US" b="1" u="sng" dirty="0"/>
              <a:t>Problem list?</a:t>
            </a:r>
          </a:p>
          <a:p>
            <a:pPr lvl="1"/>
            <a:r>
              <a:rPr lang="en-US" dirty="0"/>
              <a:t>T</a:t>
            </a:r>
            <a:r>
              <a:rPr lang="en-US" u="sng" dirty="0" smtClean="0"/>
              <a:t>he </a:t>
            </a:r>
            <a:r>
              <a:rPr lang="en-US" u="sng" dirty="0"/>
              <a:t>Problem list is the only acceptable source </a:t>
            </a:r>
            <a:r>
              <a:rPr lang="en-US" dirty="0"/>
              <a:t>of documentation</a:t>
            </a:r>
          </a:p>
          <a:p>
            <a:pPr lvl="1"/>
            <a:r>
              <a:rPr lang="en-US" dirty="0"/>
              <a:t>The study sponsors are interested </a:t>
            </a:r>
            <a:r>
              <a:rPr lang="en-US" dirty="0" smtClean="0"/>
              <a:t>as to whether the MS subtype(s) are </a:t>
            </a:r>
            <a:r>
              <a:rPr lang="en-US" dirty="0"/>
              <a:t>documented on the problem list:</a:t>
            </a:r>
          </a:p>
          <a:p>
            <a:pPr lvl="2"/>
            <a:r>
              <a:rPr lang="en-US" b="1" dirty="0"/>
              <a:t>Examples of subtype(s) documentation on the Problem list </a:t>
            </a:r>
            <a:r>
              <a:rPr lang="en-US" dirty="0"/>
              <a:t>include the following:</a:t>
            </a:r>
          </a:p>
          <a:p>
            <a:pPr lvl="3"/>
            <a:r>
              <a:rPr lang="en-US" dirty="0"/>
              <a:t>Relapsing remitting (426373005) </a:t>
            </a:r>
          </a:p>
          <a:p>
            <a:pPr lvl="3"/>
            <a:r>
              <a:rPr lang="en-US" dirty="0"/>
              <a:t>Secondary progressive (425500002)</a:t>
            </a:r>
          </a:p>
          <a:p>
            <a:pPr lvl="3"/>
            <a:r>
              <a:rPr lang="en-US" dirty="0"/>
              <a:t>Primary progressive (428700003)</a:t>
            </a:r>
          </a:p>
          <a:p>
            <a:pPr lvl="3"/>
            <a:r>
              <a:rPr lang="en-US" dirty="0"/>
              <a:t>Neuromyelitis optica (25044007)</a:t>
            </a:r>
          </a:p>
          <a:p>
            <a:pPr lvl="1"/>
            <a:r>
              <a:rPr lang="en-US" dirty="0"/>
              <a:t>If any documentation </a:t>
            </a:r>
            <a:r>
              <a:rPr lang="en-US" dirty="0" smtClean="0"/>
              <a:t>of </a:t>
            </a:r>
            <a:r>
              <a:rPr lang="en-US" dirty="0"/>
              <a:t>MS subtype </a:t>
            </a:r>
            <a:r>
              <a:rPr lang="en-US" dirty="0" smtClean="0"/>
              <a:t>is </a:t>
            </a:r>
            <a:r>
              <a:rPr lang="en-US" dirty="0"/>
              <a:t>on the problem list, select value “1</a:t>
            </a:r>
            <a:r>
              <a:rPr lang="en-US" dirty="0" smtClean="0"/>
              <a:t>”</a:t>
            </a:r>
            <a:endParaRPr lang="en-US" dirty="0" smtClean="0"/>
          </a:p>
          <a:p>
            <a:pPr lvl="2"/>
            <a:r>
              <a:rPr lang="en-US" dirty="0"/>
              <a:t>MS subtypes include the </a:t>
            </a:r>
            <a:r>
              <a:rPr lang="en-US" dirty="0" smtClean="0"/>
              <a:t>following:</a:t>
            </a:r>
          </a:p>
          <a:p>
            <a:pPr lvl="3"/>
            <a:r>
              <a:rPr lang="en-US" dirty="0" smtClean="0"/>
              <a:t>Relapsing </a:t>
            </a:r>
            <a:r>
              <a:rPr lang="en-US" dirty="0"/>
              <a:t>Remitting (RR) MS </a:t>
            </a:r>
          </a:p>
          <a:p>
            <a:pPr lvl="3"/>
            <a:r>
              <a:rPr lang="en-US" dirty="0" smtClean="0"/>
              <a:t>Secondary </a:t>
            </a:r>
            <a:r>
              <a:rPr lang="en-US" dirty="0"/>
              <a:t>Progressive (SP) MS</a:t>
            </a:r>
          </a:p>
          <a:p>
            <a:pPr lvl="3"/>
            <a:r>
              <a:rPr lang="en-US" dirty="0" smtClean="0"/>
              <a:t>Primary </a:t>
            </a:r>
            <a:r>
              <a:rPr lang="en-US" dirty="0"/>
              <a:t>Progressive (PP) MS</a:t>
            </a:r>
          </a:p>
          <a:p>
            <a:pPr lvl="3"/>
            <a:r>
              <a:rPr lang="en-US" dirty="0" smtClean="0"/>
              <a:t>Progressive </a:t>
            </a:r>
            <a:r>
              <a:rPr lang="en-US" dirty="0"/>
              <a:t>MS </a:t>
            </a:r>
          </a:p>
          <a:p>
            <a:pPr lvl="3"/>
            <a:r>
              <a:rPr lang="en-US" dirty="0" smtClean="0"/>
              <a:t>Relapsing </a:t>
            </a:r>
            <a:r>
              <a:rPr lang="en-US" dirty="0"/>
              <a:t>MS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406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0"/>
            <a:ext cx="8229600" cy="1143000"/>
          </a:xfrm>
        </p:spPr>
        <p:txBody>
          <a:bodyPr/>
          <a:lstStyle/>
          <a:p>
            <a:pPr algn="ctr"/>
            <a:r>
              <a:rPr lang="en-US" dirty="0"/>
              <a:t>MS Disease Modifying Therapies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10600" cy="4983163"/>
          </a:xfrm>
        </p:spPr>
        <p:txBody>
          <a:bodyPr>
            <a:normAutofit fontScale="85000" lnSpcReduction="20000"/>
          </a:bodyPr>
          <a:lstStyle/>
          <a:p>
            <a:r>
              <a:rPr lang="en-US" b="1" u="sng" dirty="0"/>
              <a:t>(</a:t>
            </a:r>
            <a:r>
              <a:rPr lang="en-US" b="1" u="sng" dirty="0" smtClean="0"/>
              <a:t>Q13) </a:t>
            </a:r>
            <a:r>
              <a:rPr lang="en-US" b="1" u="sng" dirty="0"/>
              <a:t>msdmt</a:t>
            </a:r>
            <a:r>
              <a:rPr lang="en-US" dirty="0"/>
              <a:t>: Did the Physician/APN/PA document </a:t>
            </a:r>
            <a:r>
              <a:rPr lang="en-US" i="1" u="sng" dirty="0"/>
              <a:t>any comment </a:t>
            </a:r>
            <a:r>
              <a:rPr lang="en-US" u="sng" dirty="0"/>
              <a:t>or discussion </a:t>
            </a:r>
            <a:r>
              <a:rPr lang="en-US" dirty="0"/>
              <a:t>of MS Disease Modifying Therapies (DMT</a:t>
            </a:r>
            <a:r>
              <a:rPr lang="en-US" dirty="0" smtClean="0"/>
              <a:t>)?</a:t>
            </a:r>
          </a:p>
          <a:p>
            <a:r>
              <a:rPr lang="en-US" dirty="0"/>
              <a:t>MS DMT should be documented in the plan of care and are long-term injectable, oral, or infused drug </a:t>
            </a:r>
            <a:r>
              <a:rPr lang="en-US" dirty="0" smtClean="0"/>
              <a:t>therapies </a:t>
            </a:r>
            <a:endParaRPr lang="en-US" dirty="0"/>
          </a:p>
          <a:p>
            <a:pPr lvl="1"/>
            <a:r>
              <a:rPr lang="en-US" dirty="0"/>
              <a:t>Refer to Table 1 </a:t>
            </a:r>
            <a:r>
              <a:rPr lang="en-US" dirty="0" smtClean="0"/>
              <a:t>in the meeting materials for </a:t>
            </a:r>
            <a:r>
              <a:rPr lang="en-US" dirty="0"/>
              <a:t>a reference </a:t>
            </a:r>
            <a:r>
              <a:rPr lang="en-US" dirty="0" smtClean="0"/>
              <a:t>table </a:t>
            </a:r>
            <a:r>
              <a:rPr lang="en-US" dirty="0"/>
              <a:t>of FDA approved </a:t>
            </a:r>
            <a:r>
              <a:rPr lang="en-US" dirty="0" smtClean="0"/>
              <a:t>DMT’s </a:t>
            </a:r>
            <a:r>
              <a:rPr lang="en-US" dirty="0"/>
              <a:t>for </a:t>
            </a:r>
            <a:r>
              <a:rPr lang="en-US" dirty="0" smtClean="0"/>
              <a:t>MS</a:t>
            </a:r>
            <a:endParaRPr lang="en-US" dirty="0"/>
          </a:p>
          <a:p>
            <a:r>
              <a:rPr lang="en-US" b="1" dirty="0"/>
              <a:t>Documentation of DMT discussion may include, but is not limited to the </a:t>
            </a:r>
            <a:r>
              <a:rPr lang="en-US" b="1" dirty="0" smtClean="0"/>
              <a:t>any of the following</a:t>
            </a:r>
            <a:r>
              <a:rPr lang="en-US" b="1" dirty="0"/>
              <a:t>: </a:t>
            </a:r>
            <a:endParaRPr lang="en-US" dirty="0"/>
          </a:p>
          <a:p>
            <a:pPr lvl="1"/>
            <a:r>
              <a:rPr lang="en-US" dirty="0"/>
              <a:t>Adherence to prescribed </a:t>
            </a:r>
            <a:r>
              <a:rPr lang="en-US" dirty="0" smtClean="0"/>
              <a:t>medications </a:t>
            </a:r>
            <a:endParaRPr lang="en-US" dirty="0"/>
          </a:p>
          <a:p>
            <a:pPr lvl="1"/>
            <a:r>
              <a:rPr lang="en-US" dirty="0"/>
              <a:t>Discussion of medication side </a:t>
            </a:r>
            <a:r>
              <a:rPr lang="en-US" dirty="0" smtClean="0"/>
              <a:t>effects</a:t>
            </a:r>
            <a:endParaRPr lang="en-US" dirty="0"/>
          </a:p>
          <a:p>
            <a:pPr lvl="1"/>
            <a:r>
              <a:rPr lang="en-US" dirty="0"/>
              <a:t>Tolerance of DMT for </a:t>
            </a:r>
            <a:r>
              <a:rPr lang="en-US" dirty="0" smtClean="0"/>
              <a:t>MS</a:t>
            </a:r>
            <a:endParaRPr lang="en-US" dirty="0"/>
          </a:p>
          <a:p>
            <a:pPr lvl="1"/>
            <a:r>
              <a:rPr lang="en-US" dirty="0"/>
              <a:t>Desire to stop DMT or documentation indicating that the patient wants to try a different DMT</a:t>
            </a:r>
          </a:p>
          <a:p>
            <a:pPr lvl="1"/>
            <a:r>
              <a:rPr lang="en-US" dirty="0"/>
              <a:t>Documentation stating DMT is “appropriate,” “not appropriate,” or “going well”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160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962" y="0"/>
            <a:ext cx="8229600" cy="1143000"/>
          </a:xfrm>
        </p:spPr>
        <p:txBody>
          <a:bodyPr/>
          <a:lstStyle/>
          <a:p>
            <a:pPr algn="ctr"/>
            <a:r>
              <a:rPr lang="en-US" dirty="0"/>
              <a:t>Next Steps &amp;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r>
              <a:rPr lang="en-US" dirty="0" smtClean="0"/>
              <a:t>The pull list has been received and </a:t>
            </a:r>
            <a:r>
              <a:rPr lang="en-US" dirty="0" smtClean="0"/>
              <a:t>will be processed and released </a:t>
            </a:r>
            <a:r>
              <a:rPr lang="en-US" dirty="0" smtClean="0"/>
              <a:t>by </a:t>
            </a:r>
            <a:r>
              <a:rPr lang="en-US" dirty="0" smtClean="0"/>
              <a:t>February 18, 2022. </a:t>
            </a:r>
          </a:p>
          <a:p>
            <a:r>
              <a:rPr lang="en-US" dirty="0" smtClean="0"/>
              <a:t>Abstraction can begin once this education has been completed. </a:t>
            </a:r>
          </a:p>
          <a:p>
            <a:r>
              <a:rPr lang="en-US" dirty="0" smtClean="0"/>
              <a:t>There are no DACs or Exits, the date to complete abstraction by is April 4, 2022. </a:t>
            </a:r>
          </a:p>
          <a:p>
            <a:r>
              <a:rPr lang="en-US" b="1" dirty="0" smtClean="0"/>
              <a:t>If you have questions as you are reviewing, please contact Terra Stump</a:t>
            </a:r>
            <a:r>
              <a:rPr lang="en-US" dirty="0" smtClean="0"/>
              <a:t>: </a:t>
            </a:r>
            <a:r>
              <a:rPr lang="en-US" dirty="0" smtClean="0">
                <a:hlinkClick r:id="rId2"/>
              </a:rPr>
              <a:t>tstump@qualityinsights.org</a:t>
            </a:r>
            <a:r>
              <a:rPr lang="en-US" dirty="0" smtClean="0"/>
              <a:t> </a:t>
            </a:r>
            <a:r>
              <a:rPr lang="en-US" b="1" dirty="0" smtClean="0"/>
              <a:t>OR </a:t>
            </a:r>
            <a:r>
              <a:rPr lang="en-US" b="1" dirty="0" smtClean="0"/>
              <a:t>your </a:t>
            </a:r>
            <a:r>
              <a:rPr lang="en-US" b="1" dirty="0"/>
              <a:t>Regional Manager</a:t>
            </a:r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084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Thank </a:t>
            </a:r>
            <a:r>
              <a:rPr lang="en-US" dirty="0" smtClean="0"/>
              <a:t>You for </a:t>
            </a:r>
            <a:r>
              <a:rPr lang="en-US" dirty="0"/>
              <a:t>Your Participation in this Training Session!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sz="3200" b="1" dirty="0" smtClean="0">
                <a:solidFill>
                  <a:schemeClr val="accent3"/>
                </a:solidFill>
              </a:rPr>
              <a:t>Please </a:t>
            </a:r>
            <a:r>
              <a:rPr lang="en-US" sz="3200" b="1" dirty="0">
                <a:solidFill>
                  <a:schemeClr val="accent3"/>
                </a:solidFill>
              </a:rPr>
              <a:t>email your Regional Manager </a:t>
            </a:r>
            <a:r>
              <a:rPr lang="en-US" sz="3200" b="1" dirty="0" smtClean="0">
                <a:solidFill>
                  <a:schemeClr val="accent3"/>
                </a:solidFill>
              </a:rPr>
              <a:t>and </a:t>
            </a:r>
            <a:r>
              <a:rPr lang="en-US" sz="3200" b="1" dirty="0">
                <a:solidFill>
                  <a:schemeClr val="accent3"/>
                </a:solidFill>
              </a:rPr>
              <a:t>let </a:t>
            </a:r>
            <a:r>
              <a:rPr lang="en-US" sz="3200" b="1" dirty="0" smtClean="0">
                <a:solidFill>
                  <a:schemeClr val="accent3"/>
                </a:solidFill>
              </a:rPr>
              <a:t>her know </a:t>
            </a:r>
            <a:r>
              <a:rPr lang="en-US" sz="3200" b="1" dirty="0">
                <a:solidFill>
                  <a:schemeClr val="accent3"/>
                </a:solidFill>
              </a:rPr>
              <a:t>you have completed this </a:t>
            </a:r>
            <a:r>
              <a:rPr lang="en-US" sz="3200" b="1" dirty="0" smtClean="0">
                <a:solidFill>
                  <a:schemeClr val="accent3"/>
                </a:solidFill>
              </a:rPr>
              <a:t>education!</a:t>
            </a:r>
            <a:endParaRPr lang="en-US" sz="3200" b="1" dirty="0">
              <a:solidFill>
                <a:schemeClr val="accent3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454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845"/>
            <a:ext cx="8229600" cy="1143000"/>
          </a:xfrm>
        </p:spPr>
        <p:txBody>
          <a:bodyPr/>
          <a:lstStyle/>
          <a:p>
            <a:pPr algn="ctr"/>
            <a:r>
              <a:rPr lang="en-US" dirty="0"/>
              <a:t>MS Focus Study 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52400" y="1174846"/>
            <a:ext cx="8686800" cy="4951318"/>
          </a:xfrm>
        </p:spPr>
        <p:txBody>
          <a:bodyPr>
            <a:normAutofit lnSpcReduction="10000"/>
          </a:bodyPr>
          <a:lstStyle/>
          <a:p>
            <a:r>
              <a:rPr lang="en-US" sz="2400" b="1" u="sng" dirty="0" smtClean="0"/>
              <a:t>Purpose of the study</a:t>
            </a:r>
            <a:r>
              <a:rPr lang="en-US" sz="2400" dirty="0" smtClean="0"/>
              <a:t>: </a:t>
            </a:r>
            <a:r>
              <a:rPr lang="en-US" sz="2400" dirty="0"/>
              <a:t>T</a:t>
            </a:r>
            <a:r>
              <a:rPr lang="en-US" sz="2400" dirty="0" smtClean="0"/>
              <a:t>o understand the current Neurology, </a:t>
            </a:r>
            <a:r>
              <a:rPr lang="en-US" sz="2400" dirty="0"/>
              <a:t>Physical Medicine and Rehabilitation (PM&amp;R</a:t>
            </a:r>
            <a:r>
              <a:rPr lang="en-US" sz="2400" dirty="0" smtClean="0"/>
              <a:t>), and </a:t>
            </a:r>
            <a:r>
              <a:rPr lang="en-US" sz="2400" dirty="0"/>
              <a:t>Spinal Cord </a:t>
            </a:r>
            <a:r>
              <a:rPr lang="en-US" sz="2400" dirty="0" smtClean="0"/>
              <a:t>Injury Physician/APN/PA documentation for patient’s </a:t>
            </a:r>
            <a:r>
              <a:rPr lang="en-US" sz="2400" dirty="0"/>
              <a:t>with a diagnosis of Multiple Sclerosis </a:t>
            </a:r>
            <a:r>
              <a:rPr lang="en-US" sz="2400" dirty="0" smtClean="0"/>
              <a:t>(MS) </a:t>
            </a:r>
          </a:p>
          <a:p>
            <a:pPr lvl="1"/>
            <a:r>
              <a:rPr lang="en-US" dirty="0" smtClean="0"/>
              <a:t>Determine Physician/APN/PA Progress Notes and Problem list documentation of MS (ICD-10 </a:t>
            </a:r>
            <a:r>
              <a:rPr lang="en-US" dirty="0"/>
              <a:t>Code </a:t>
            </a:r>
            <a:r>
              <a:rPr lang="en-US" dirty="0" smtClean="0"/>
              <a:t>G35) patients</a:t>
            </a:r>
          </a:p>
          <a:p>
            <a:pPr lvl="1"/>
            <a:r>
              <a:rPr lang="en-US" dirty="0" smtClean="0"/>
              <a:t>Determine whether MS subtypes and relevant codes are documented in Progress </a:t>
            </a:r>
            <a:r>
              <a:rPr lang="en-US" dirty="0"/>
              <a:t>N</a:t>
            </a:r>
            <a:r>
              <a:rPr lang="en-US" dirty="0" smtClean="0"/>
              <a:t>otes and/or the Problem list</a:t>
            </a:r>
          </a:p>
          <a:p>
            <a:pPr lvl="1"/>
            <a:r>
              <a:rPr lang="en-US" dirty="0" smtClean="0"/>
              <a:t>Conclude whether Disease </a:t>
            </a:r>
            <a:r>
              <a:rPr lang="en-US" dirty="0"/>
              <a:t>Modifying Therapies (DMT</a:t>
            </a:r>
            <a:r>
              <a:rPr lang="en-US" dirty="0" smtClean="0"/>
              <a:t>) or treatments for MS are documented in notes </a:t>
            </a:r>
            <a:r>
              <a:rPr lang="en-US" dirty="0"/>
              <a:t>as discussed </a:t>
            </a:r>
            <a:r>
              <a:rPr lang="en-US" dirty="0" smtClean="0"/>
              <a:t>with the patient</a:t>
            </a:r>
          </a:p>
          <a:p>
            <a:r>
              <a:rPr lang="en-US" sz="2400" b="1" u="sng" dirty="0" smtClean="0"/>
              <a:t>Study timeframe: </a:t>
            </a:r>
            <a:r>
              <a:rPr lang="en-US" sz="2400" dirty="0" smtClean="0"/>
              <a:t>Encounters during the timeframe 10/01/2020 to 09/30/2021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793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197"/>
            <a:ext cx="8229600" cy="1143000"/>
          </a:xfrm>
        </p:spPr>
        <p:txBody>
          <a:bodyPr/>
          <a:lstStyle/>
          <a:p>
            <a:pPr algn="ctr"/>
            <a:r>
              <a:rPr lang="en-US" dirty="0"/>
              <a:t>Encounter &amp; Diagnosis of 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4830763"/>
          </a:xfrm>
        </p:spPr>
        <p:txBody>
          <a:bodyPr>
            <a:normAutofit/>
          </a:bodyPr>
          <a:lstStyle/>
          <a:p>
            <a:r>
              <a:rPr lang="en-US" dirty="0"/>
              <a:t>As with other tools and studies, the encounter date </a:t>
            </a:r>
            <a:r>
              <a:rPr lang="en-US" dirty="0" smtClean="0"/>
              <a:t>and diagnosis </a:t>
            </a:r>
            <a:r>
              <a:rPr lang="en-US" dirty="0" smtClean="0"/>
              <a:t>code(s) </a:t>
            </a:r>
            <a:r>
              <a:rPr lang="en-US" dirty="0" smtClean="0"/>
              <a:t>will </a:t>
            </a:r>
            <a:r>
              <a:rPr lang="en-US" dirty="0"/>
              <a:t>be pre-filled </a:t>
            </a:r>
            <a:r>
              <a:rPr lang="en-US" dirty="0" smtClean="0"/>
              <a:t>from the pull list and validated</a:t>
            </a:r>
          </a:p>
          <a:p>
            <a:r>
              <a:rPr lang="en-US" sz="2000" b="1" u="sng" dirty="0" smtClean="0"/>
              <a:t>(Q1</a:t>
            </a:r>
            <a:r>
              <a:rPr lang="en-US" sz="2000" b="1" u="sng" dirty="0"/>
              <a:t>) msencdt</a:t>
            </a:r>
            <a:r>
              <a:rPr lang="en-US" sz="2000" dirty="0"/>
              <a:t>: Pre-filled date of the earliest </a:t>
            </a:r>
            <a:r>
              <a:rPr lang="en-US" sz="2000" b="1" i="1" dirty="0"/>
              <a:t>outpatient Neurology, Physical Medicine &amp; Rehabilitation (PM&amp;R) or Spinal Cord Injury (SCI) encounter</a:t>
            </a:r>
          </a:p>
          <a:p>
            <a:r>
              <a:rPr lang="en-US" sz="2000" b="1" u="sng" dirty="0"/>
              <a:t>(Q2) valmsenc</a:t>
            </a:r>
            <a:r>
              <a:rPr lang="en-US" sz="2000" dirty="0"/>
              <a:t>: Validate the pre-filled encounter date is correct and </a:t>
            </a:r>
            <a:r>
              <a:rPr lang="en-US" sz="2000" b="1" i="1" dirty="0"/>
              <a:t>indicate the clinic specialty</a:t>
            </a:r>
            <a:r>
              <a:rPr lang="en-US" sz="2000" dirty="0"/>
              <a:t> for the encounter in </a:t>
            </a:r>
            <a:r>
              <a:rPr lang="en-US" sz="2000" b="1" u="sng" dirty="0"/>
              <a:t>(Q3) clinspec: </a:t>
            </a:r>
            <a:r>
              <a:rPr lang="en-US" sz="2000" dirty="0"/>
              <a:t>select the value for the clinic specialty; Neurology, PM&amp;R, SCI, </a:t>
            </a:r>
            <a:r>
              <a:rPr lang="en-US" sz="2000" dirty="0" smtClean="0"/>
              <a:t>or value “99” for None </a:t>
            </a:r>
            <a:r>
              <a:rPr lang="en-US" sz="2000" dirty="0"/>
              <a:t>of these</a:t>
            </a:r>
            <a:endParaRPr lang="en-US" sz="2000" b="1" u="sng" dirty="0"/>
          </a:p>
          <a:p>
            <a:r>
              <a:rPr lang="en-US" sz="2000" b="1" u="sng" dirty="0"/>
              <a:t>(Q4) msdx</a:t>
            </a:r>
            <a:r>
              <a:rPr lang="en-US" sz="2000" dirty="0"/>
              <a:t>: Pre-filled MS ICD-10-CM diagnosis code; verify the pre-filled MS ICD-10-CM diagnosis code is documented in the record on the pre-filled encounter date (msencdt)</a:t>
            </a:r>
          </a:p>
          <a:p>
            <a:pPr lvl="2"/>
            <a:r>
              <a:rPr lang="en-US" sz="1800" dirty="0"/>
              <a:t>If the pre-filled diagnosis code </a:t>
            </a:r>
            <a:r>
              <a:rPr lang="en-US" sz="1800" i="1" dirty="0"/>
              <a:t>does not match </a:t>
            </a:r>
            <a:r>
              <a:rPr lang="en-US" sz="1800" dirty="0"/>
              <a:t>the diagnosis found in the medical record enter xxx.xxxx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883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887"/>
            <a:ext cx="8229600" cy="1143000"/>
          </a:xfrm>
        </p:spPr>
        <p:txBody>
          <a:bodyPr/>
          <a:lstStyle/>
          <a:p>
            <a:pPr algn="ctr"/>
            <a:r>
              <a:rPr lang="en-US" dirty="0"/>
              <a:t>Encounter &amp; Diagnosis of 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61198"/>
            <a:ext cx="8382000" cy="496496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If the pre-filled date is not </a:t>
            </a:r>
            <a:r>
              <a:rPr lang="en-US" dirty="0" smtClean="0"/>
              <a:t>correct (no </a:t>
            </a:r>
            <a:r>
              <a:rPr lang="en-US" dirty="0"/>
              <a:t>or “2” to valmsenc</a:t>
            </a:r>
            <a:r>
              <a:rPr lang="en-US" dirty="0" smtClean="0"/>
              <a:t>):</a:t>
            </a:r>
          </a:p>
          <a:p>
            <a:r>
              <a:rPr lang="en-US" b="1" dirty="0" smtClean="0"/>
              <a:t>(</a:t>
            </a:r>
            <a:r>
              <a:rPr lang="en-US" b="1" dirty="0"/>
              <a:t>Q5) msencdt2</a:t>
            </a:r>
            <a:r>
              <a:rPr lang="en-US" dirty="0"/>
              <a:t>: enter the date of the earliest outpatient Neurology, PM&amp;R or SCI encounter with a Physician/APN/PA at the VA facility under </a:t>
            </a:r>
            <a:r>
              <a:rPr lang="en-US" dirty="0" smtClean="0"/>
              <a:t>review</a:t>
            </a:r>
          </a:p>
          <a:p>
            <a:pPr lvl="1"/>
            <a:r>
              <a:rPr lang="en-US" dirty="0" smtClean="0"/>
              <a:t>If there are multiple encounters during the timeframe, a neurology encounter take priority over a PM&amp;R or SCI visit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/>
              <a:t>valid </a:t>
            </a:r>
            <a:r>
              <a:rPr lang="en-US" dirty="0" smtClean="0"/>
              <a:t>encounter includes encounters where there is documentation the </a:t>
            </a:r>
            <a:r>
              <a:rPr lang="en-US" dirty="0"/>
              <a:t>patient </a:t>
            </a:r>
            <a:r>
              <a:rPr lang="en-US" dirty="0" smtClean="0"/>
              <a:t>is </a:t>
            </a:r>
            <a:r>
              <a:rPr lang="en-US" dirty="0"/>
              <a:t>seen by the </a:t>
            </a:r>
            <a:r>
              <a:rPr lang="en-US" dirty="0" smtClean="0"/>
              <a:t>provider</a:t>
            </a:r>
          </a:p>
          <a:p>
            <a:pPr lvl="1"/>
            <a:r>
              <a:rPr lang="en-US" dirty="0" smtClean="0"/>
              <a:t>Exclude encounters that are:</a:t>
            </a:r>
          </a:p>
          <a:p>
            <a:pPr lvl="2"/>
            <a:r>
              <a:rPr lang="en-US" dirty="0"/>
              <a:t>P</a:t>
            </a:r>
            <a:r>
              <a:rPr lang="en-US" dirty="0" smtClean="0"/>
              <a:t>rovider </a:t>
            </a:r>
            <a:r>
              <a:rPr lang="en-US" dirty="0"/>
              <a:t>to </a:t>
            </a:r>
            <a:r>
              <a:rPr lang="en-US" dirty="0" smtClean="0"/>
              <a:t>provider </a:t>
            </a:r>
            <a:r>
              <a:rPr lang="en-US" dirty="0"/>
              <a:t>where the patient is not </a:t>
            </a:r>
            <a:r>
              <a:rPr lang="en-US" dirty="0" smtClean="0"/>
              <a:t>present,</a:t>
            </a:r>
            <a:r>
              <a:rPr lang="en-US" dirty="0" smtClean="0"/>
              <a:t> only for </a:t>
            </a:r>
            <a:r>
              <a:rPr lang="en-US" dirty="0"/>
              <a:t>procedures such as Magnetic Resonance Imaging (MRI), or </a:t>
            </a:r>
            <a:r>
              <a:rPr lang="en-US" dirty="0" smtClean="0"/>
              <a:t>at </a:t>
            </a:r>
            <a:r>
              <a:rPr lang="en-US" dirty="0"/>
              <a:t>non-VHA facilities</a:t>
            </a:r>
            <a:endParaRPr lang="en-US" dirty="0"/>
          </a:p>
          <a:p>
            <a:pPr lvl="1"/>
            <a:r>
              <a:rPr lang="en-US" dirty="0"/>
              <a:t>If there is no VA outpatient Neurology, PM&amp;R or SCI encounter in the specified timeframe, enter 99/99/9999 and the case will be excluded</a:t>
            </a:r>
          </a:p>
          <a:p>
            <a:r>
              <a:rPr lang="en-US" b="1" dirty="0" smtClean="0"/>
              <a:t>(</a:t>
            </a:r>
            <a:r>
              <a:rPr lang="en-US" b="1" dirty="0"/>
              <a:t>Q6) clinspec2: </a:t>
            </a:r>
            <a:r>
              <a:rPr lang="en-US" dirty="0"/>
              <a:t>Indicate the clinic specialty for the encounter on (computer to display msencdt2). </a:t>
            </a:r>
            <a:endParaRPr lang="en-US" dirty="0" smtClean="0"/>
          </a:p>
          <a:p>
            <a:pPr lvl="1"/>
            <a:r>
              <a:rPr lang="en-US" dirty="0" smtClean="0"/>
              <a:t>Select </a:t>
            </a:r>
            <a:r>
              <a:rPr lang="en-US" dirty="0"/>
              <a:t>the value for the clinic specialty; Neurology, PM&amp;R, SCI, or value “99” for None of these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737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49"/>
            <a:ext cx="8229600" cy="1117387"/>
          </a:xfrm>
        </p:spPr>
        <p:txBody>
          <a:bodyPr/>
          <a:lstStyle/>
          <a:p>
            <a:pPr algn="ctr"/>
            <a:r>
              <a:rPr lang="en-US" dirty="0" smtClean="0"/>
              <a:t>Other Diagnosis </a:t>
            </a:r>
            <a:r>
              <a:rPr lang="en-US" dirty="0"/>
              <a:t>of 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1936"/>
            <a:ext cx="8229600" cy="5004227"/>
          </a:xfrm>
        </p:spPr>
        <p:txBody>
          <a:bodyPr/>
          <a:lstStyle/>
          <a:p>
            <a:r>
              <a:rPr lang="en-US" b="1" dirty="0"/>
              <a:t>(Q7) msdx2</a:t>
            </a:r>
            <a:r>
              <a:rPr lang="en-US" dirty="0"/>
              <a:t>: Enter the Multiple Sclerosis (MS) ICD-10-CM diagnosis code and other ICD-10-CM diagnosis </a:t>
            </a:r>
            <a:r>
              <a:rPr lang="en-US" dirty="0" smtClean="0"/>
              <a:t>codes </a:t>
            </a:r>
            <a:r>
              <a:rPr lang="en-US" dirty="0"/>
              <a:t>documented in the record for the </a:t>
            </a:r>
            <a:r>
              <a:rPr lang="en-US" dirty="0" smtClean="0"/>
              <a:t>encounter</a:t>
            </a:r>
          </a:p>
          <a:p>
            <a:r>
              <a:rPr lang="en-US" dirty="0"/>
              <a:t>The MS ICD-10-CM code </a:t>
            </a:r>
            <a:r>
              <a:rPr lang="en-US" dirty="0" smtClean="0"/>
              <a:t>is a G35 code</a:t>
            </a:r>
          </a:p>
          <a:p>
            <a:pPr lvl="1"/>
            <a:r>
              <a:rPr lang="en-US" dirty="0" smtClean="0"/>
              <a:t>Enter </a:t>
            </a:r>
            <a:r>
              <a:rPr lang="en-US" dirty="0"/>
              <a:t>all diagnosis codes documented on the date of the </a:t>
            </a:r>
            <a:r>
              <a:rPr lang="en-US" dirty="0" smtClean="0"/>
              <a:t>encounter</a:t>
            </a:r>
          </a:p>
          <a:p>
            <a:pPr lvl="1"/>
            <a:r>
              <a:rPr lang="en-US" dirty="0"/>
              <a:t>If no other diagnosis codes are found in the record, enter </a:t>
            </a:r>
            <a:r>
              <a:rPr lang="en-US" dirty="0" smtClean="0"/>
              <a:t>xxx.xxxx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413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Physician/APN/PA Documentation of MS in Progress Notes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(</a:t>
            </a:r>
            <a:r>
              <a:rPr lang="en-US" b="1" u="sng" dirty="0" smtClean="0"/>
              <a:t>Q8) </a:t>
            </a:r>
            <a:r>
              <a:rPr lang="en-US" b="1" u="sng" dirty="0"/>
              <a:t>neuromsdx</a:t>
            </a:r>
            <a:r>
              <a:rPr lang="en-US" dirty="0"/>
              <a:t>: Did the </a:t>
            </a:r>
            <a:r>
              <a:rPr lang="en-US" i="1" u="sng" dirty="0"/>
              <a:t>Physician/APN/PA document </a:t>
            </a:r>
            <a:r>
              <a:rPr lang="en-US" dirty="0"/>
              <a:t>the patient had a diagnosis of MS?</a:t>
            </a:r>
          </a:p>
          <a:p>
            <a:pPr lvl="1"/>
            <a:r>
              <a:rPr lang="en-US" dirty="0"/>
              <a:t>Select value “1” or yes if the Physician/APN/PA </a:t>
            </a:r>
            <a:r>
              <a:rPr lang="en-US" i="1" dirty="0"/>
              <a:t>clearly stated </a:t>
            </a:r>
            <a:r>
              <a:rPr lang="en-US" dirty="0"/>
              <a:t>the diagnosis of MS in the progress note on the date of the encounter</a:t>
            </a:r>
          </a:p>
          <a:p>
            <a:pPr lvl="1"/>
            <a:r>
              <a:rPr lang="en-US" dirty="0"/>
              <a:t>Documentation may include terms such as: </a:t>
            </a:r>
          </a:p>
          <a:p>
            <a:pPr lvl="2"/>
            <a:r>
              <a:rPr lang="en-US" dirty="0"/>
              <a:t>“Definite MS” </a:t>
            </a:r>
          </a:p>
          <a:p>
            <a:pPr lvl="2"/>
            <a:r>
              <a:rPr lang="en-US" dirty="0"/>
              <a:t>“Diagnosed with MS”; </a:t>
            </a:r>
          </a:p>
          <a:p>
            <a:pPr lvl="2"/>
            <a:r>
              <a:rPr lang="en-US" dirty="0"/>
              <a:t>“Confirmed Diagnosis of MS”; </a:t>
            </a:r>
          </a:p>
          <a:p>
            <a:pPr lvl="2"/>
            <a:r>
              <a:rPr lang="en-US" dirty="0"/>
              <a:t>“Diagnosis Confirmed”; and </a:t>
            </a:r>
          </a:p>
          <a:p>
            <a:pPr lvl="2"/>
            <a:r>
              <a:rPr lang="en-US" dirty="0"/>
              <a:t>“Diagnosed as MS and Meets McDonald“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175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MS on the Problem List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(</a:t>
            </a:r>
            <a:r>
              <a:rPr lang="en-US" b="1" u="sng" dirty="0" smtClean="0"/>
              <a:t>Q9) </a:t>
            </a:r>
            <a:r>
              <a:rPr lang="en-US" b="1" u="sng" dirty="0"/>
              <a:t>msproblst</a:t>
            </a:r>
            <a:r>
              <a:rPr lang="en-US" dirty="0"/>
              <a:t>: Is MS documented on the Problem List on the date of the encounter?</a:t>
            </a:r>
          </a:p>
          <a:p>
            <a:pPr lvl="1"/>
            <a:r>
              <a:rPr lang="en-US" u="sng" dirty="0"/>
              <a:t>The Problem list is the only source </a:t>
            </a:r>
          </a:p>
          <a:p>
            <a:pPr lvl="1"/>
            <a:r>
              <a:rPr lang="en-US" dirty="0"/>
              <a:t>If MS is documented on the </a:t>
            </a:r>
            <a:r>
              <a:rPr lang="en-US" b="1" dirty="0"/>
              <a:t>problem list; </a:t>
            </a:r>
            <a:r>
              <a:rPr lang="en-US" dirty="0"/>
              <a:t>select value “1” or yes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950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3048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Documentation </a:t>
            </a:r>
            <a:r>
              <a:rPr lang="en-US" dirty="0"/>
              <a:t>of MS Subtypes </a:t>
            </a:r>
            <a:r>
              <a:rPr lang="en-US" dirty="0" smtClean="0"/>
              <a:t>in Notes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4754563"/>
          </a:xfrm>
        </p:spPr>
        <p:txBody>
          <a:bodyPr>
            <a:normAutofit fontScale="92500" lnSpcReduction="20000"/>
          </a:bodyPr>
          <a:lstStyle/>
          <a:p>
            <a:r>
              <a:rPr lang="en-US" b="1" u="sng" dirty="0" smtClean="0"/>
              <a:t>(Q10) </a:t>
            </a:r>
            <a:r>
              <a:rPr lang="en-US" b="1" u="sng" dirty="0"/>
              <a:t>subtypms1</a:t>
            </a:r>
            <a:r>
              <a:rPr lang="en-US" dirty="0"/>
              <a:t>: Select </a:t>
            </a:r>
            <a:r>
              <a:rPr lang="en-US" b="1" i="1" dirty="0"/>
              <a:t>all subtypes </a:t>
            </a:r>
            <a:r>
              <a:rPr lang="en-US" dirty="0"/>
              <a:t>that are documented in the Physician/APN/PA </a:t>
            </a:r>
            <a:r>
              <a:rPr lang="en-US" b="1" i="1" u="sng" dirty="0"/>
              <a:t>progress note </a:t>
            </a:r>
            <a:r>
              <a:rPr lang="en-US" dirty="0"/>
              <a:t>on the date of the encounter</a:t>
            </a:r>
          </a:p>
          <a:p>
            <a:pPr lvl="1"/>
            <a:r>
              <a:rPr lang="en-US" b="1" dirty="0"/>
              <a:t>Select all that apply:</a:t>
            </a:r>
          </a:p>
          <a:p>
            <a:pPr lvl="2"/>
            <a:r>
              <a:rPr lang="en-US" dirty="0"/>
              <a:t>1. Relapsing Remitting (RR) MS </a:t>
            </a:r>
          </a:p>
          <a:p>
            <a:pPr lvl="2"/>
            <a:r>
              <a:rPr lang="en-US" dirty="0"/>
              <a:t>2. Secondary Progressive (SP) MS</a:t>
            </a:r>
          </a:p>
          <a:p>
            <a:pPr lvl="2"/>
            <a:r>
              <a:rPr lang="en-US" dirty="0"/>
              <a:t>3. Primary Progressive (PP) MS</a:t>
            </a:r>
          </a:p>
          <a:p>
            <a:pPr lvl="2"/>
            <a:r>
              <a:rPr lang="en-US" dirty="0"/>
              <a:t>4. Progressive MS </a:t>
            </a:r>
          </a:p>
          <a:p>
            <a:pPr lvl="2"/>
            <a:r>
              <a:rPr lang="en-US" dirty="0"/>
              <a:t>5. Relapsing MS </a:t>
            </a:r>
          </a:p>
          <a:p>
            <a:pPr lvl="2"/>
            <a:r>
              <a:rPr lang="en-US" dirty="0"/>
              <a:t>99. Not </a:t>
            </a:r>
            <a:r>
              <a:rPr lang="en-US" dirty="0" smtClean="0"/>
              <a:t>documented</a:t>
            </a:r>
          </a:p>
          <a:p>
            <a:pPr lvl="1"/>
            <a:r>
              <a:rPr lang="en-US" dirty="0" smtClean="0"/>
              <a:t>Subtypes </a:t>
            </a:r>
            <a:r>
              <a:rPr lang="en-US" dirty="0"/>
              <a:t>may be documented as abbreviations (RRMS, SPMS, or PPMS) and as active or inactive </a:t>
            </a:r>
            <a:r>
              <a:rPr lang="en-US" dirty="0" smtClean="0"/>
              <a:t>conditions</a:t>
            </a:r>
          </a:p>
          <a:p>
            <a:pPr lvl="2"/>
            <a:r>
              <a:rPr lang="en-US" dirty="0" smtClean="0"/>
              <a:t>Select </a:t>
            </a:r>
            <a:r>
              <a:rPr lang="en-US" dirty="0"/>
              <a:t>all subtypes whether they are documented as active or inactive in the </a:t>
            </a:r>
            <a:r>
              <a:rPr lang="en-US" dirty="0" smtClean="0"/>
              <a:t>notes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649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MS Subtypes Coding </a:t>
            </a:r>
            <a:r>
              <a:rPr lang="en-US" dirty="0" smtClean="0"/>
              <a:t>Documentation in </a:t>
            </a:r>
            <a:r>
              <a:rPr lang="en-US" dirty="0"/>
              <a:t>the </a:t>
            </a:r>
            <a:r>
              <a:rPr lang="en-US" dirty="0" smtClean="0"/>
              <a:t>Physician/APN/PA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u="sng" dirty="0"/>
              <a:t>(Q11) </a:t>
            </a:r>
            <a:r>
              <a:rPr lang="en-US" b="1" u="sng" dirty="0" smtClean="0"/>
              <a:t>subsnmd</a:t>
            </a:r>
            <a:r>
              <a:rPr lang="en-US" dirty="0"/>
              <a:t>: In the Physician/APN/PA </a:t>
            </a:r>
            <a:r>
              <a:rPr lang="en-US" b="1" u="sng" dirty="0"/>
              <a:t>encounter </a:t>
            </a:r>
            <a:r>
              <a:rPr lang="en-US" b="1" u="sng" dirty="0" smtClean="0"/>
              <a:t>note</a:t>
            </a:r>
            <a:r>
              <a:rPr lang="en-US" dirty="0" smtClean="0"/>
              <a:t>, </a:t>
            </a:r>
            <a:r>
              <a:rPr lang="en-US" dirty="0"/>
              <a:t>are any SNOMED/ICD-10 CM diagnosis code(s) for any subtype(s) of Multiple Sclerosis (MS) present in the note</a:t>
            </a:r>
            <a:r>
              <a:rPr lang="en-US" dirty="0" smtClean="0"/>
              <a:t>?</a:t>
            </a:r>
          </a:p>
          <a:p>
            <a:r>
              <a:rPr lang="en-US" dirty="0"/>
              <a:t>MS subtype SNOMED codes that may appear in the encounter note could include </a:t>
            </a:r>
            <a:r>
              <a:rPr lang="en-US" u="sng" dirty="0"/>
              <a:t>any</a:t>
            </a:r>
            <a:r>
              <a:rPr lang="en-US" dirty="0"/>
              <a:t> of the following: </a:t>
            </a:r>
          </a:p>
          <a:p>
            <a:pPr lvl="1"/>
            <a:r>
              <a:rPr lang="en-US" b="1" dirty="0"/>
              <a:t>SNOMED Code 426373005: </a:t>
            </a:r>
            <a:r>
              <a:rPr lang="en-US" dirty="0"/>
              <a:t>Relapsing-remitting multiple sclerosis</a:t>
            </a:r>
          </a:p>
          <a:p>
            <a:pPr lvl="1"/>
            <a:r>
              <a:rPr lang="en-US" b="1" dirty="0"/>
              <a:t>SNOMED Code 428700003: </a:t>
            </a:r>
            <a:r>
              <a:rPr lang="en-US" dirty="0"/>
              <a:t>Primary progressive multiple sclerosis</a:t>
            </a:r>
          </a:p>
          <a:p>
            <a:pPr lvl="1"/>
            <a:r>
              <a:rPr lang="en-US" b="1" dirty="0"/>
              <a:t>SNOMED Code 425500002: </a:t>
            </a:r>
            <a:r>
              <a:rPr lang="en-US" dirty="0"/>
              <a:t>Secondary progressive multiple sclerosis</a:t>
            </a:r>
          </a:p>
        </p:txBody>
      </p:sp>
    </p:spTree>
    <p:extLst>
      <p:ext uri="{BB962C8B-B14F-4D97-AF65-F5344CB8AC3E}">
        <p14:creationId xmlns:p14="http://schemas.microsoft.com/office/powerpoint/2010/main" val="23214982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2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e971fbd-848f-43d6-ba46-e1dc74f1ee5d">YTHJMCQMW44X-16-211</_dlc_DocId>
    <_dlc_DocIdUrl xmlns="7e971fbd-848f-43d6-ba46-e1dc74f1ee5d">
      <Url>http://wvminet/commresources/_layouts/DocIdRedir.aspx?ID=YTHJMCQMW44X-16-211</Url>
      <Description>YTHJMCQMW44X-16-211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D6747BB0B34E4D971874B7CDC5AB3B" ma:contentTypeVersion="1" ma:contentTypeDescription="Create a new document." ma:contentTypeScope="" ma:versionID="e1190e4e2cb559c1b3029bc8f3c4341e">
  <xsd:schema xmlns:xsd="http://www.w3.org/2001/XMLSchema" xmlns:xs="http://www.w3.org/2001/XMLSchema" xmlns:p="http://schemas.microsoft.com/office/2006/metadata/properties" xmlns:ns2="7e971fbd-848f-43d6-ba46-e1dc74f1ee5d" targetNamespace="http://schemas.microsoft.com/office/2006/metadata/properties" ma:root="true" ma:fieldsID="da29fa360399ee5123d799c73d1202cf" ns2:_="">
    <xsd:import namespace="7e971fbd-848f-43d6-ba46-e1dc74f1ee5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971fbd-848f-43d6-ba46-e1dc74f1ee5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93AFC24-2BAB-4850-B699-801D16CD61C6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7e971fbd-848f-43d6-ba46-e1dc74f1ee5d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ED8759A-0F11-455D-84BE-E48A427C04E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C3E127-55BE-4EE0-A76A-B21F54AF10E4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F41835FD-CD50-4648-9F43-B96F21BF8B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e971fbd-848f-43d6-ba46-e1dc74f1ee5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5224</TotalTime>
  <Words>1327</Words>
  <Application>Microsoft Office PowerPoint</Application>
  <PresentationFormat>On-screen Show (4:3)</PresentationFormat>
  <Paragraphs>111</Paragraphs>
  <Slides>13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Arial Narrow</vt:lpstr>
      <vt:lpstr>Calibri</vt:lpstr>
      <vt:lpstr>Office Theme</vt:lpstr>
      <vt:lpstr>PowerPoint Presentation</vt:lpstr>
      <vt:lpstr>MS Focus Study </vt:lpstr>
      <vt:lpstr>Encounter &amp; Diagnosis of MS</vt:lpstr>
      <vt:lpstr>Encounter &amp; Diagnosis of MS</vt:lpstr>
      <vt:lpstr>Other Diagnosis of MS</vt:lpstr>
      <vt:lpstr>Physician/APN/PA Documentation of MS in Progress Notes </vt:lpstr>
      <vt:lpstr>MS on the Problem List </vt:lpstr>
      <vt:lpstr>Documentation of MS Subtypes in Notes </vt:lpstr>
      <vt:lpstr>MS Subtypes Coding Documentation in the Physician/APN/PA Notes</vt:lpstr>
      <vt:lpstr>Physician/APN/PA Documentation of MS Subtypes on Problem List</vt:lpstr>
      <vt:lpstr>MS Disease Modifying Therapies </vt:lpstr>
      <vt:lpstr>Next Steps &amp; Questions</vt:lpstr>
      <vt:lpstr>Thank You for Your Participation in this Training Session!  </vt:lpstr>
    </vt:vector>
  </TitlesOfParts>
  <Company>WVMI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jwilliams</dc:creator>
  <cp:lastModifiedBy>Stump, Terra</cp:lastModifiedBy>
  <cp:revision>194</cp:revision>
  <cp:lastPrinted>2022-02-15T17:26:34Z</cp:lastPrinted>
  <dcterms:created xsi:type="dcterms:W3CDTF">2015-02-17T17:32:54Z</dcterms:created>
  <dcterms:modified xsi:type="dcterms:W3CDTF">2022-02-15T21:11:45Z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96AC3FC1-5449-4E47-8F91-1A9C2EAAFB3D</vt:lpwstr>
  </property>
  <property fmtid="{D5CDD505-2E9C-101B-9397-08002B2CF9AE}" pid="3" name="ArticulatePath">
    <vt:lpwstr>Executive Summit 2016 Slide temp_2 (3)</vt:lpwstr>
  </property>
  <property fmtid="{D5CDD505-2E9C-101B-9397-08002B2CF9AE}" pid="4" name="ContentTypeId">
    <vt:lpwstr>0x01010057D6747BB0B34E4D971874B7CDC5AB3B</vt:lpwstr>
  </property>
  <property fmtid="{D5CDD505-2E9C-101B-9397-08002B2CF9AE}" pid="5" name="_dlc_DocIdItemGuid">
    <vt:lpwstr>27d4b70f-481d-4cd3-885b-c35bf01b27ad</vt:lpwstr>
  </property>
</Properties>
</file>