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350" r:id="rId8"/>
    <p:sldId id="262" r:id="rId9"/>
    <p:sldId id="263" r:id="rId10"/>
    <p:sldId id="264" r:id="rId11"/>
    <p:sldId id="265" r:id="rId12"/>
    <p:sldId id="266" r:id="rId13"/>
    <p:sldId id="297" r:id="rId14"/>
    <p:sldId id="267" r:id="rId15"/>
    <p:sldId id="298" r:id="rId16"/>
    <p:sldId id="270" r:id="rId17"/>
    <p:sldId id="271" r:id="rId18"/>
    <p:sldId id="272" r:id="rId19"/>
    <p:sldId id="274" r:id="rId20"/>
    <p:sldId id="273" r:id="rId21"/>
    <p:sldId id="275" r:id="rId22"/>
    <p:sldId id="351"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90" r:id="rId37"/>
    <p:sldId id="289" r:id="rId38"/>
    <p:sldId id="291" r:id="rId39"/>
    <p:sldId id="292" r:id="rId40"/>
    <p:sldId id="293" r:id="rId41"/>
    <p:sldId id="294" r:id="rId42"/>
    <p:sldId id="295" r:id="rId43"/>
    <p:sldId id="316" r:id="rId44"/>
    <p:sldId id="296" r:id="rId45"/>
    <p:sldId id="299" r:id="rId46"/>
    <p:sldId id="300" r:id="rId47"/>
    <p:sldId id="301" r:id="rId48"/>
    <p:sldId id="302" r:id="rId49"/>
    <p:sldId id="303" r:id="rId50"/>
    <p:sldId id="304" r:id="rId51"/>
    <p:sldId id="305" r:id="rId52"/>
    <p:sldId id="306" r:id="rId53"/>
    <p:sldId id="307" r:id="rId54"/>
    <p:sldId id="308" r:id="rId55"/>
    <p:sldId id="352" r:id="rId56"/>
    <p:sldId id="309" r:id="rId57"/>
    <p:sldId id="317" r:id="rId58"/>
    <p:sldId id="310" r:id="rId59"/>
    <p:sldId id="318" r:id="rId60"/>
    <p:sldId id="311" r:id="rId61"/>
    <p:sldId id="312" r:id="rId62"/>
    <p:sldId id="314" r:id="rId63"/>
    <p:sldId id="315"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53" r:id="rId77"/>
    <p:sldId id="331" r:id="rId78"/>
    <p:sldId id="332" r:id="rId79"/>
    <p:sldId id="333" r:id="rId80"/>
    <p:sldId id="334" r:id="rId81"/>
    <p:sldId id="335" r:id="rId82"/>
    <p:sldId id="336" r:id="rId83"/>
    <p:sldId id="337" r:id="rId84"/>
    <p:sldId id="338" r:id="rId85"/>
    <p:sldId id="339" r:id="rId86"/>
    <p:sldId id="340" r:id="rId87"/>
    <p:sldId id="341" r:id="rId88"/>
    <p:sldId id="342" r:id="rId89"/>
    <p:sldId id="343" r:id="rId90"/>
    <p:sldId id="344" r:id="rId91"/>
    <p:sldId id="345" r:id="rId92"/>
    <p:sldId id="346" r:id="rId93"/>
    <p:sldId id="347" r:id="rId94"/>
    <p:sldId id="354" r:id="rId95"/>
    <p:sldId id="348" r:id="rId96"/>
    <p:sldId id="349" r:id="rId97"/>
    <p:sldId id="355" r:id="rId9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slide" Target="slides/slide9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presProps" Target="presProps.xml"/><Relationship Id="rId10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10/29/2019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10/29/2019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1D8BD707-D9CF-40AE-B4C6-C98DA3205C09}" type="datetimeFigureOut">
              <a:rPr lang="en-US" smtClean="0"/>
              <a:pPr/>
              <a:t>10/29/2019</a:t>
            </a:fld>
            <a:endParaRPr lang="en-US" dirty="0"/>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dirty="0"/>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6F15528-21DE-4FAA-801E-634DDDAF4B2B}" type="slidenum">
              <a:rPr lang="en-US" smtClean="0"/>
              <a:pPr/>
              <a:t>‹#›</a:t>
            </a:fld>
            <a:endParaRPr lang="en-US" dirty="0"/>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EPRP UPDATE</a:t>
            </a:r>
            <a:endParaRPr lang="en-US" dirty="0"/>
          </a:p>
        </p:txBody>
      </p:sp>
      <p:sp>
        <p:nvSpPr>
          <p:cNvPr id="3" name="Subtitle 2"/>
          <p:cNvSpPr>
            <a:spLocks noGrp="1"/>
          </p:cNvSpPr>
          <p:nvPr>
            <p:ph type="subTitle" idx="1"/>
          </p:nvPr>
        </p:nvSpPr>
        <p:spPr/>
        <p:txBody>
          <a:bodyPr/>
          <a:lstStyle/>
          <a:p>
            <a:r>
              <a:rPr lang="en-US" dirty="0" smtClean="0"/>
              <a:t>1Q FY2020		</a:t>
            </a:r>
            <a:endParaRPr lang="en-US" dirty="0"/>
          </a:p>
        </p:txBody>
      </p:sp>
    </p:spTree>
    <p:extLst>
      <p:ext uri="{BB962C8B-B14F-4D97-AF65-F5344CB8AC3E}">
        <p14:creationId xmlns:p14="http://schemas.microsoft.com/office/powerpoint/2010/main" val="35421741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Influenza Immunization</a:t>
            </a:r>
            <a:endParaRPr lang="en-US" dirty="0"/>
          </a:p>
        </p:txBody>
      </p:sp>
      <p:sp>
        <p:nvSpPr>
          <p:cNvPr id="3" name="Content Placeholder 2"/>
          <p:cNvSpPr>
            <a:spLocks noGrp="1"/>
          </p:cNvSpPr>
          <p:nvPr>
            <p:ph idx="1"/>
          </p:nvPr>
        </p:nvSpPr>
        <p:spPr/>
        <p:txBody>
          <a:bodyPr/>
          <a:lstStyle/>
          <a:p>
            <a:r>
              <a:rPr lang="en-US" dirty="0"/>
              <a:t>Q2 is now </a:t>
            </a:r>
            <a:r>
              <a:rPr lang="en-US" b="1" dirty="0"/>
              <a:t>fluvac19</a:t>
            </a:r>
          </a:p>
          <a:p>
            <a:r>
              <a:rPr lang="en-US" dirty="0"/>
              <a:t>The influenza immunization period is </a:t>
            </a:r>
            <a:r>
              <a:rPr lang="en-US" b="1" dirty="0"/>
              <a:t>7/1/2019 to </a:t>
            </a:r>
            <a:r>
              <a:rPr lang="en-US" b="1" u="sng" dirty="0">
                <a:solidFill>
                  <a:schemeClr val="accent4">
                    <a:lumMod val="50000"/>
                  </a:schemeClr>
                </a:solidFill>
              </a:rPr>
              <a:t>6/30/2020</a:t>
            </a:r>
          </a:p>
          <a:p>
            <a:r>
              <a:rPr lang="en-US" dirty="0"/>
              <a:t>The immunization season was expanded to align with </a:t>
            </a:r>
            <a:r>
              <a:rPr lang="en-US" dirty="0" smtClean="0"/>
              <a:t>HEDIS specifications</a:t>
            </a:r>
            <a:endParaRPr lang="en-US" dirty="0"/>
          </a:p>
        </p:txBody>
      </p:sp>
    </p:spTree>
    <p:extLst>
      <p:ext uri="{BB962C8B-B14F-4D97-AF65-F5344CB8AC3E}">
        <p14:creationId xmlns:p14="http://schemas.microsoft.com/office/powerpoint/2010/main" val="13537760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Influenza Allergy</a:t>
            </a:r>
            <a:endParaRPr lang="en-US" dirty="0"/>
          </a:p>
        </p:txBody>
      </p:sp>
      <p:sp>
        <p:nvSpPr>
          <p:cNvPr id="3" name="Content Placeholder 2"/>
          <p:cNvSpPr>
            <a:spLocks noGrp="1"/>
          </p:cNvSpPr>
          <p:nvPr>
            <p:ph idx="1"/>
          </p:nvPr>
        </p:nvSpPr>
        <p:spPr/>
        <p:txBody>
          <a:bodyPr/>
          <a:lstStyle/>
          <a:p>
            <a:r>
              <a:rPr lang="en-US" dirty="0" smtClean="0"/>
              <a:t>Q4 allerflu</a:t>
            </a:r>
          </a:p>
          <a:p>
            <a:r>
              <a:rPr lang="en-US" dirty="0" smtClean="0"/>
              <a:t>There are significant changes to the influenza allergy question</a:t>
            </a:r>
            <a:endParaRPr lang="en-US" dirty="0"/>
          </a:p>
        </p:txBody>
      </p:sp>
    </p:spTree>
    <p:extLst>
      <p:ext uri="{BB962C8B-B14F-4D97-AF65-F5344CB8AC3E}">
        <p14:creationId xmlns:p14="http://schemas.microsoft.com/office/powerpoint/2010/main" val="34754965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2000" y="5181600"/>
            <a:ext cx="6781800" cy="990600"/>
          </a:xfrm>
        </p:spPr>
        <p:txBody>
          <a:bodyPr/>
          <a:lstStyle/>
          <a:p>
            <a:r>
              <a:rPr lang="en-US" dirty="0" smtClean="0"/>
              <a:t>allerflu</a:t>
            </a:r>
            <a:endParaRPr lang="en-US" dirty="0"/>
          </a:p>
        </p:txBody>
      </p:sp>
      <p:sp>
        <p:nvSpPr>
          <p:cNvPr id="5" name="Text Placeholder 4"/>
          <p:cNvSpPr>
            <a:spLocks noGrp="1"/>
          </p:cNvSpPr>
          <p:nvPr>
            <p:ph type="body" idx="1"/>
          </p:nvPr>
        </p:nvSpPr>
        <p:spPr>
          <a:xfrm>
            <a:off x="758952" y="609600"/>
            <a:ext cx="3657600" cy="457200"/>
          </a:xfrm>
        </p:spPr>
        <p:txBody>
          <a:bodyPr/>
          <a:lstStyle/>
          <a:p>
            <a:r>
              <a:rPr lang="en-US" dirty="0" smtClean="0"/>
              <a:t>4Q19  Question	</a:t>
            </a:r>
            <a:endParaRPr lang="en-US" dirty="0"/>
          </a:p>
        </p:txBody>
      </p:sp>
      <p:sp>
        <p:nvSpPr>
          <p:cNvPr id="6" name="Content Placeholder 5"/>
          <p:cNvSpPr>
            <a:spLocks noGrp="1"/>
          </p:cNvSpPr>
          <p:nvPr>
            <p:ph sz="half" idx="2"/>
          </p:nvPr>
        </p:nvSpPr>
        <p:spPr>
          <a:xfrm>
            <a:off x="758952" y="1295400"/>
            <a:ext cx="3657600" cy="3657600"/>
          </a:xfrm>
        </p:spPr>
        <p:txBody>
          <a:bodyPr>
            <a:normAutofit fontScale="32500" lnSpcReduction="20000"/>
          </a:bodyPr>
          <a:lstStyle/>
          <a:p>
            <a:r>
              <a:rPr lang="en-US" sz="4900" strike="sngStrike" dirty="0"/>
              <a:t>Does the patient have known allergy to eggs or other flu vaccine components, a history of Guillain-Barre Syndrome, a bone marrow transplant within the past 12 months</a:t>
            </a:r>
            <a:r>
              <a:rPr lang="en-US" sz="4900" strike="sngStrike" dirty="0" smtClean="0"/>
              <a:t>?</a:t>
            </a:r>
          </a:p>
          <a:p>
            <a:endParaRPr lang="en-US" sz="3600" b="1" strike="sngStrike" dirty="0"/>
          </a:p>
          <a:p>
            <a:r>
              <a:rPr lang="en-US" sz="4300" strike="sngStrike" dirty="0"/>
              <a:t>“</a:t>
            </a:r>
            <a:r>
              <a:rPr lang="en-US" sz="4300" strike="sngStrike" dirty="0">
                <a:solidFill>
                  <a:schemeClr val="accent1">
                    <a:lumMod val="50000"/>
                  </a:schemeClr>
                </a:solidFill>
              </a:rPr>
              <a:t>Inactivated influenza vaccine should not be administered to persons known to have anaphylactic hypersensitivity to eggs or other components of the influenza vaccine.”</a:t>
            </a:r>
          </a:p>
          <a:p>
            <a:r>
              <a:rPr lang="en-US" sz="4300" strike="sngStrike" dirty="0">
                <a:solidFill>
                  <a:schemeClr val="accent1">
                    <a:lumMod val="50000"/>
                  </a:schemeClr>
                </a:solidFill>
              </a:rPr>
              <a:t>Allergy to eggs or other flu vaccine component must be documented in the paper or electronic record.  Notation does not have to state “anaphylactic.”  If the facility is using single dose syringes and the veteran has a documented latex allergy, answer “yes.” </a:t>
            </a:r>
          </a:p>
        </p:txBody>
      </p:sp>
      <p:sp>
        <p:nvSpPr>
          <p:cNvPr id="7" name="Text Placeholder 6"/>
          <p:cNvSpPr>
            <a:spLocks noGrp="1"/>
          </p:cNvSpPr>
          <p:nvPr>
            <p:ph type="body" sz="quarter" idx="3"/>
          </p:nvPr>
        </p:nvSpPr>
        <p:spPr>
          <a:xfrm>
            <a:off x="4645152" y="609600"/>
            <a:ext cx="3657600" cy="457200"/>
          </a:xfrm>
        </p:spPr>
        <p:txBody>
          <a:bodyPr/>
          <a:lstStyle/>
          <a:p>
            <a:r>
              <a:rPr lang="en-US" dirty="0" smtClean="0"/>
              <a:t>1Q 2020 Question 4</a:t>
            </a:r>
            <a:endParaRPr lang="en-US" dirty="0"/>
          </a:p>
        </p:txBody>
      </p:sp>
      <p:sp>
        <p:nvSpPr>
          <p:cNvPr id="8" name="Content Placeholder 7"/>
          <p:cNvSpPr>
            <a:spLocks noGrp="1"/>
          </p:cNvSpPr>
          <p:nvPr>
            <p:ph sz="quarter" idx="4"/>
          </p:nvPr>
        </p:nvSpPr>
        <p:spPr>
          <a:xfrm>
            <a:off x="4645152" y="1295400"/>
            <a:ext cx="3657600" cy="3657600"/>
          </a:xfrm>
        </p:spPr>
        <p:txBody>
          <a:bodyPr>
            <a:normAutofit fontScale="55000" lnSpcReduction="20000"/>
          </a:bodyPr>
          <a:lstStyle/>
          <a:p>
            <a:r>
              <a:rPr lang="en-US" sz="2900" dirty="0"/>
              <a:t>Is one of the following documented in the medical record?</a:t>
            </a:r>
          </a:p>
          <a:p>
            <a:pPr lvl="1"/>
            <a:r>
              <a:rPr lang="en-US" sz="2900" dirty="0"/>
              <a:t>Previous severe allergic reaction to any component of the influenza vaccine, or after a previous dose of any influenza vaccine</a:t>
            </a:r>
            <a:endParaRPr lang="en-US" sz="2900" b="1" dirty="0"/>
          </a:p>
          <a:p>
            <a:pPr lvl="1"/>
            <a:r>
              <a:rPr lang="en-US" sz="2900" dirty="0"/>
              <a:t>History of Guillain-Barre Syndrome</a:t>
            </a:r>
            <a:endParaRPr lang="en-US" sz="2900" b="1" dirty="0"/>
          </a:p>
          <a:p>
            <a:r>
              <a:rPr lang="en-US" b="1" dirty="0">
                <a:solidFill>
                  <a:schemeClr val="accent1">
                    <a:lumMod val="50000"/>
                  </a:schemeClr>
                </a:solidFill>
              </a:rPr>
              <a:t>Severe allergic reaction to any influenza vaccine component must be documented in the medical record.  Notation does not have to state “anaphylactic.”  </a:t>
            </a:r>
            <a:endParaRPr lang="en-US" dirty="0">
              <a:solidFill>
                <a:schemeClr val="accent1">
                  <a:lumMod val="50000"/>
                </a:schemeClr>
              </a:solidFill>
            </a:endParaRPr>
          </a:p>
          <a:p>
            <a:pPr lvl="0"/>
            <a:r>
              <a:rPr lang="en-US" dirty="0">
                <a:solidFill>
                  <a:schemeClr val="accent1">
                    <a:lumMod val="50000"/>
                  </a:schemeClr>
                </a:solidFill>
              </a:rPr>
              <a:t>A previous severe allergic reaction to influenza vaccine, regardless of the component suspected of being responsible for the reaction, is a contraindication to future receipt of the vaccine.</a:t>
            </a:r>
          </a:p>
          <a:p>
            <a:r>
              <a:rPr lang="en-US" b="1" dirty="0">
                <a:solidFill>
                  <a:schemeClr val="accent1">
                    <a:lumMod val="50000"/>
                  </a:schemeClr>
                </a:solidFill>
              </a:rPr>
              <a:t>History of Guillain-Barre Syndrome</a:t>
            </a:r>
            <a:r>
              <a:rPr lang="en-US" dirty="0">
                <a:solidFill>
                  <a:schemeClr val="accent1">
                    <a:lumMod val="50000"/>
                  </a:schemeClr>
                </a:solidFill>
              </a:rPr>
              <a:t> - may be anytime in the patient’s history and must be documented in the medical record.</a:t>
            </a:r>
          </a:p>
        </p:txBody>
      </p:sp>
    </p:spTree>
    <p:extLst>
      <p:ext uri="{BB962C8B-B14F-4D97-AF65-F5344CB8AC3E}">
        <p14:creationId xmlns:p14="http://schemas.microsoft.com/office/powerpoint/2010/main" val="12059793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t>Bone Marrow Transplant</a:t>
            </a:r>
            <a:endParaRPr lang="en-US" dirty="0"/>
          </a:p>
        </p:txBody>
      </p:sp>
      <p:sp>
        <p:nvSpPr>
          <p:cNvPr id="8" name="Content Placeholder 7"/>
          <p:cNvSpPr>
            <a:spLocks noGrp="1"/>
          </p:cNvSpPr>
          <p:nvPr>
            <p:ph idx="1"/>
          </p:nvPr>
        </p:nvSpPr>
        <p:spPr/>
        <p:txBody>
          <a:bodyPr/>
          <a:lstStyle/>
          <a:p>
            <a:r>
              <a:rPr lang="en-US" dirty="0" smtClean="0"/>
              <a:t>Q5 (bnmrtrns) is new but asks about an “old” condition</a:t>
            </a:r>
          </a:p>
          <a:p>
            <a:pPr lvl="1"/>
            <a:r>
              <a:rPr lang="en-US" b="1" dirty="0"/>
              <a:t>Is there documentation in the medical record the patient had a bone marrow transplant during the past year?</a:t>
            </a:r>
          </a:p>
          <a:p>
            <a:pPr lvl="1"/>
            <a:r>
              <a:rPr lang="en-US" dirty="0" smtClean="0"/>
              <a:t>A “yes” answer excludes cases from p25h and p26h</a:t>
            </a:r>
          </a:p>
          <a:p>
            <a:r>
              <a:rPr lang="en-US" dirty="0" smtClean="0"/>
              <a:t>This question is also used in the scoring of the pneumococcal pneumonia measures</a:t>
            </a:r>
          </a:p>
          <a:p>
            <a:pPr lvl="1"/>
            <a:r>
              <a:rPr lang="en-US" dirty="0"/>
              <a:t>A ‘yes” answer to </a:t>
            </a:r>
            <a:r>
              <a:rPr lang="en-US" dirty="0" smtClean="0"/>
              <a:t>this question </a:t>
            </a:r>
            <a:r>
              <a:rPr lang="en-US" dirty="0"/>
              <a:t>also excludes cases from pvc11h and pvc11s</a:t>
            </a:r>
          </a:p>
          <a:p>
            <a:pPr lvl="1"/>
            <a:endParaRPr lang="en-US" dirty="0" smtClean="0"/>
          </a:p>
          <a:p>
            <a:pPr lvl="1"/>
            <a:endParaRPr lang="en-US" dirty="0"/>
          </a:p>
        </p:txBody>
      </p:sp>
    </p:spTree>
    <p:extLst>
      <p:ext uri="{BB962C8B-B14F-4D97-AF65-F5344CB8AC3E}">
        <p14:creationId xmlns:p14="http://schemas.microsoft.com/office/powerpoint/2010/main" val="13647611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r>
              <a:rPr lang="en-US" sz="4800" dirty="0" smtClean="0"/>
              <a:t>Pneumococcal Exclusions</a:t>
            </a:r>
            <a:endParaRPr lang="en-US" sz="4800" dirty="0"/>
          </a:p>
        </p:txBody>
      </p:sp>
      <p:sp>
        <p:nvSpPr>
          <p:cNvPr id="11" name="Content Placeholder 10"/>
          <p:cNvSpPr>
            <a:spLocks noGrp="1"/>
          </p:cNvSpPr>
          <p:nvPr>
            <p:ph idx="1"/>
          </p:nvPr>
        </p:nvSpPr>
        <p:spPr/>
        <p:txBody>
          <a:bodyPr/>
          <a:lstStyle/>
          <a:p>
            <a:r>
              <a:rPr lang="en-US" dirty="0" smtClean="0"/>
              <a:t>The conditions that exclude cases from the pneumococcal immunization questions have been reorganized and revised</a:t>
            </a:r>
          </a:p>
          <a:p>
            <a:endParaRPr lang="en-US" dirty="0"/>
          </a:p>
        </p:txBody>
      </p:sp>
    </p:spTree>
    <p:extLst>
      <p:ext uri="{BB962C8B-B14F-4D97-AF65-F5344CB8AC3E}">
        <p14:creationId xmlns:p14="http://schemas.microsoft.com/office/powerpoint/2010/main" val="14736721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762000" y="4953000"/>
            <a:ext cx="6781800" cy="1219200"/>
          </a:xfrm>
        </p:spPr>
        <p:txBody>
          <a:bodyPr>
            <a:normAutofit/>
          </a:bodyPr>
          <a:lstStyle/>
          <a:p>
            <a:r>
              <a:rPr lang="en-US" sz="4400" dirty="0"/>
              <a:t>Pneumococcal Exclusions</a:t>
            </a:r>
          </a:p>
        </p:txBody>
      </p:sp>
      <p:sp>
        <p:nvSpPr>
          <p:cNvPr id="8" name="Text Placeholder 7"/>
          <p:cNvSpPr>
            <a:spLocks noGrp="1"/>
          </p:cNvSpPr>
          <p:nvPr>
            <p:ph type="body" idx="1"/>
          </p:nvPr>
        </p:nvSpPr>
        <p:spPr/>
        <p:txBody>
          <a:bodyPr/>
          <a:lstStyle/>
          <a:p>
            <a:r>
              <a:rPr lang="en-US" dirty="0" smtClean="0"/>
              <a:t>Q6 chemoexc</a:t>
            </a:r>
            <a:endParaRPr lang="en-US" dirty="0"/>
          </a:p>
        </p:txBody>
      </p:sp>
      <p:sp>
        <p:nvSpPr>
          <p:cNvPr id="5" name="Content Placeholder 4"/>
          <p:cNvSpPr>
            <a:spLocks noGrp="1"/>
          </p:cNvSpPr>
          <p:nvPr>
            <p:ph sz="half" idx="2"/>
          </p:nvPr>
        </p:nvSpPr>
        <p:spPr>
          <a:xfrm>
            <a:off x="758952" y="1329264"/>
            <a:ext cx="3657600" cy="3699936"/>
          </a:xfrm>
        </p:spPr>
        <p:txBody>
          <a:bodyPr>
            <a:normAutofit fontScale="62500" lnSpcReduction="20000"/>
          </a:bodyPr>
          <a:lstStyle/>
          <a:p>
            <a:pPr lvl="0"/>
            <a:r>
              <a:rPr lang="en-US" sz="2900" dirty="0"/>
              <a:t>Is there documentation in the medical record the patient received chemotherapy during the past year</a:t>
            </a:r>
            <a:r>
              <a:rPr lang="en-US" sz="2900" dirty="0" smtClean="0"/>
              <a:t>?</a:t>
            </a:r>
          </a:p>
          <a:p>
            <a:pPr marL="0" lvl="0" indent="0">
              <a:buNone/>
            </a:pPr>
            <a:endParaRPr lang="en-US" sz="2900" dirty="0"/>
          </a:p>
          <a:p>
            <a:pPr lvl="0"/>
            <a:r>
              <a:rPr lang="en-US" sz="2900" b="1" dirty="0"/>
              <a:t>Look for evidence of a diagnosis of cancer and documentation that the patient received some type of chemotherapy for the cancer during the past </a:t>
            </a:r>
            <a:r>
              <a:rPr lang="en-US" sz="2900" b="1" dirty="0" smtClean="0"/>
              <a:t>year</a:t>
            </a:r>
            <a:endParaRPr lang="en-US" sz="2900" b="1" dirty="0"/>
          </a:p>
          <a:p>
            <a:pPr marL="0" lvl="0" indent="0">
              <a:buNone/>
            </a:pPr>
            <a:endParaRPr lang="en-US" sz="2900" dirty="0"/>
          </a:p>
          <a:p>
            <a:pPr lvl="0"/>
            <a:r>
              <a:rPr lang="en-US" sz="2900" dirty="0"/>
              <a:t>If yes, skip to tobscrn18; case is excluded from pvc11h and pvc11s</a:t>
            </a:r>
          </a:p>
          <a:p>
            <a:endParaRPr lang="en-US" dirty="0"/>
          </a:p>
        </p:txBody>
      </p:sp>
      <p:sp>
        <p:nvSpPr>
          <p:cNvPr id="9" name="Text Placeholder 8"/>
          <p:cNvSpPr>
            <a:spLocks noGrp="1"/>
          </p:cNvSpPr>
          <p:nvPr>
            <p:ph type="body" sz="quarter" idx="3"/>
          </p:nvPr>
        </p:nvSpPr>
        <p:spPr/>
        <p:txBody>
          <a:bodyPr/>
          <a:lstStyle/>
          <a:p>
            <a:r>
              <a:rPr lang="en-US" dirty="0" smtClean="0"/>
              <a:t>Q7 immcomp</a:t>
            </a:r>
            <a:endParaRPr lang="en-US" dirty="0"/>
          </a:p>
        </p:txBody>
      </p:sp>
      <p:sp>
        <p:nvSpPr>
          <p:cNvPr id="10" name="Content Placeholder 9"/>
          <p:cNvSpPr>
            <a:spLocks noGrp="1"/>
          </p:cNvSpPr>
          <p:nvPr>
            <p:ph sz="quarter" idx="4"/>
          </p:nvPr>
        </p:nvSpPr>
        <p:spPr>
          <a:xfrm>
            <a:off x="4645152" y="1329264"/>
            <a:ext cx="3657600" cy="3928536"/>
          </a:xfrm>
        </p:spPr>
        <p:txBody>
          <a:bodyPr>
            <a:normAutofit fontScale="85000" lnSpcReduction="20000"/>
          </a:bodyPr>
          <a:lstStyle/>
          <a:p>
            <a:r>
              <a:rPr lang="en-US" dirty="0"/>
              <a:t>At any time in the patient’s history through (computer to display stdyend), is there documentation of any of the following in the medical record</a:t>
            </a:r>
            <a:r>
              <a:rPr lang="en-US" dirty="0" smtClean="0"/>
              <a:t>?</a:t>
            </a:r>
          </a:p>
          <a:p>
            <a:pPr marL="0" indent="0">
              <a:buNone/>
            </a:pPr>
            <a:endParaRPr lang="en-US" dirty="0"/>
          </a:p>
          <a:p>
            <a:pPr lvl="1"/>
            <a:r>
              <a:rPr lang="en-US" dirty="0"/>
              <a:t>Immunocompromising conditions</a:t>
            </a:r>
          </a:p>
          <a:p>
            <a:pPr lvl="1"/>
            <a:r>
              <a:rPr lang="en-US" dirty="0"/>
              <a:t>Anatomic or functional asplenia</a:t>
            </a:r>
          </a:p>
          <a:p>
            <a:pPr lvl="1"/>
            <a:r>
              <a:rPr lang="en-US" dirty="0"/>
              <a:t>Sickle cell disease and HB-S disease</a:t>
            </a:r>
          </a:p>
          <a:p>
            <a:pPr lvl="1"/>
            <a:r>
              <a:rPr lang="en-US" dirty="0"/>
              <a:t>Cerebrospinal fluid leak(s)</a:t>
            </a:r>
          </a:p>
          <a:p>
            <a:pPr lvl="1"/>
            <a:r>
              <a:rPr lang="en-US" dirty="0"/>
              <a:t>Cochlear implant(s)</a:t>
            </a:r>
          </a:p>
          <a:p>
            <a:endParaRPr lang="en-US" dirty="0"/>
          </a:p>
        </p:txBody>
      </p:sp>
    </p:spTree>
    <p:extLst>
      <p:ext uri="{BB962C8B-B14F-4D97-AF65-F5344CB8AC3E}">
        <p14:creationId xmlns:p14="http://schemas.microsoft.com/office/powerpoint/2010/main" val="28795403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2000" y="5029200"/>
            <a:ext cx="6781800" cy="1143000"/>
          </a:xfrm>
        </p:spPr>
        <p:txBody>
          <a:bodyPr/>
          <a:lstStyle/>
          <a:p>
            <a:r>
              <a:rPr lang="en-US" dirty="0" smtClean="0"/>
              <a:t>Q7 immcomp D/D Rules</a:t>
            </a:r>
            <a:endParaRPr lang="en-US" dirty="0"/>
          </a:p>
        </p:txBody>
      </p:sp>
      <p:sp>
        <p:nvSpPr>
          <p:cNvPr id="5" name="Content Placeholder 4"/>
          <p:cNvSpPr>
            <a:spLocks noGrp="1"/>
          </p:cNvSpPr>
          <p:nvPr>
            <p:ph sz="half" idx="1"/>
          </p:nvPr>
        </p:nvSpPr>
        <p:spPr>
          <a:xfrm>
            <a:off x="762000" y="609600"/>
            <a:ext cx="3657600" cy="4343399"/>
          </a:xfrm>
        </p:spPr>
        <p:txBody>
          <a:bodyPr>
            <a:normAutofit fontScale="70000" lnSpcReduction="20000"/>
          </a:bodyPr>
          <a:lstStyle/>
          <a:p>
            <a:pPr lvl="0"/>
            <a:r>
              <a:rPr lang="en-US" b="1" dirty="0"/>
              <a:t>Immunocompromising conditions may include but are not limited to: </a:t>
            </a:r>
            <a:endParaRPr lang="en-US" b="1" dirty="0" smtClean="0"/>
          </a:p>
          <a:p>
            <a:pPr lvl="1"/>
            <a:r>
              <a:rPr lang="en-US" dirty="0"/>
              <a:t>end stage renal disease</a:t>
            </a:r>
          </a:p>
          <a:p>
            <a:pPr lvl="1"/>
            <a:r>
              <a:rPr lang="en-US" dirty="0"/>
              <a:t>organ transplants</a:t>
            </a:r>
          </a:p>
          <a:p>
            <a:pPr lvl="1"/>
            <a:r>
              <a:rPr lang="en-US" dirty="0"/>
              <a:t>transplant rejection/failure</a:t>
            </a:r>
            <a:endParaRPr lang="en-US" b="1" dirty="0" smtClean="0"/>
          </a:p>
          <a:p>
            <a:pPr lvl="1"/>
            <a:r>
              <a:rPr lang="en-US" dirty="0" smtClean="0"/>
              <a:t>immunoglobulin </a:t>
            </a:r>
            <a:r>
              <a:rPr lang="en-US" dirty="0"/>
              <a:t>deficiencies, antibody </a:t>
            </a:r>
            <a:r>
              <a:rPr lang="en-US" dirty="0" smtClean="0"/>
              <a:t>deficiencies</a:t>
            </a:r>
          </a:p>
          <a:p>
            <a:pPr lvl="1"/>
            <a:r>
              <a:rPr lang="en-US" dirty="0" smtClean="0"/>
              <a:t>other </a:t>
            </a:r>
            <a:r>
              <a:rPr lang="en-US" dirty="0"/>
              <a:t>specified </a:t>
            </a:r>
            <a:r>
              <a:rPr lang="en-US" dirty="0" smtClean="0"/>
              <a:t>immune-deficiencies</a:t>
            </a:r>
          </a:p>
          <a:p>
            <a:pPr lvl="1"/>
            <a:r>
              <a:rPr lang="en-US" dirty="0" smtClean="0"/>
              <a:t>graft-versus-host disease</a:t>
            </a:r>
          </a:p>
          <a:p>
            <a:pPr lvl="0"/>
            <a:r>
              <a:rPr lang="en-US" dirty="0" smtClean="0"/>
              <a:t>Refer </a:t>
            </a:r>
            <a:r>
              <a:rPr lang="en-US" dirty="0"/>
              <a:t>to Table 1-Immunocompromising Conditions</a:t>
            </a:r>
            <a:r>
              <a:rPr lang="en-US" dirty="0" smtClean="0"/>
              <a:t>.</a:t>
            </a:r>
            <a:endParaRPr lang="en-US" dirty="0"/>
          </a:p>
          <a:p>
            <a:endParaRPr lang="en-US" dirty="0"/>
          </a:p>
        </p:txBody>
      </p:sp>
      <p:sp>
        <p:nvSpPr>
          <p:cNvPr id="6" name="Content Placeholder 5"/>
          <p:cNvSpPr>
            <a:spLocks noGrp="1"/>
          </p:cNvSpPr>
          <p:nvPr>
            <p:ph sz="half" idx="2"/>
          </p:nvPr>
        </p:nvSpPr>
        <p:spPr>
          <a:xfrm>
            <a:off x="4648200" y="609600"/>
            <a:ext cx="3657600" cy="4571999"/>
          </a:xfrm>
        </p:spPr>
        <p:txBody>
          <a:bodyPr>
            <a:normAutofit fontScale="70000" lnSpcReduction="20000"/>
          </a:bodyPr>
          <a:lstStyle/>
          <a:p>
            <a:pPr lvl="0"/>
            <a:r>
              <a:rPr lang="en-US" b="1" dirty="0"/>
              <a:t>Anatomic or functional asplenia </a:t>
            </a:r>
            <a:r>
              <a:rPr lang="en-US" b="1" dirty="0" smtClean="0"/>
              <a:t>includes</a:t>
            </a:r>
          </a:p>
          <a:p>
            <a:pPr lvl="1"/>
            <a:r>
              <a:rPr lang="en-US" dirty="0" smtClean="0"/>
              <a:t>congenital </a:t>
            </a:r>
            <a:r>
              <a:rPr lang="en-US" dirty="0"/>
              <a:t>absence of the </a:t>
            </a:r>
            <a:r>
              <a:rPr lang="en-US" dirty="0" smtClean="0"/>
              <a:t>spleen</a:t>
            </a:r>
          </a:p>
          <a:p>
            <a:pPr lvl="1"/>
            <a:r>
              <a:rPr lang="en-US" dirty="0" smtClean="0"/>
              <a:t>surgical </a:t>
            </a:r>
            <a:r>
              <a:rPr lang="en-US" dirty="0"/>
              <a:t>removal of the spleen or diseases of the </a:t>
            </a:r>
            <a:r>
              <a:rPr lang="en-US" dirty="0" smtClean="0"/>
              <a:t>spleen</a:t>
            </a:r>
          </a:p>
          <a:p>
            <a:r>
              <a:rPr lang="en-US" b="1" dirty="0"/>
              <a:t>Sickle cell disease </a:t>
            </a:r>
            <a:r>
              <a:rPr lang="en-US" dirty="0"/>
              <a:t>is</a:t>
            </a:r>
            <a:r>
              <a:rPr lang="en-US" b="1" dirty="0"/>
              <a:t> </a:t>
            </a:r>
            <a:r>
              <a:rPr lang="en-US" dirty="0"/>
              <a:t>a group of disorders that affects </a:t>
            </a:r>
            <a:r>
              <a:rPr lang="en-US" dirty="0" smtClean="0"/>
              <a:t>hemoglobin</a:t>
            </a:r>
          </a:p>
          <a:p>
            <a:pPr lvl="1"/>
            <a:r>
              <a:rPr lang="en-US" dirty="0" smtClean="0"/>
              <a:t>Individuals </a:t>
            </a:r>
            <a:r>
              <a:rPr lang="en-US" dirty="0"/>
              <a:t>with this disorder have atypical hemoglobin molecules called hemoglobin S (or HB-S) which can distort red blood cells into a sickle </a:t>
            </a:r>
            <a:r>
              <a:rPr lang="en-US" dirty="0" smtClean="0"/>
              <a:t>shape</a:t>
            </a:r>
          </a:p>
          <a:p>
            <a:r>
              <a:rPr lang="en-US" b="1" dirty="0" smtClean="0"/>
              <a:t>A yes answer to this question is now an </a:t>
            </a:r>
            <a:r>
              <a:rPr lang="en-US" b="1" u="sng" dirty="0" smtClean="0"/>
              <a:t>exclusion</a:t>
            </a:r>
            <a:r>
              <a:rPr lang="en-US" b="1" dirty="0" smtClean="0"/>
              <a:t> from pvc11h and pvc11s</a:t>
            </a:r>
            <a:endParaRPr lang="en-US" b="1" dirty="0"/>
          </a:p>
          <a:p>
            <a:endParaRPr lang="en-US" dirty="0"/>
          </a:p>
          <a:p>
            <a:endParaRPr lang="en-US" dirty="0"/>
          </a:p>
        </p:txBody>
      </p:sp>
    </p:spTree>
    <p:extLst>
      <p:ext uri="{BB962C8B-B14F-4D97-AF65-F5344CB8AC3E}">
        <p14:creationId xmlns:p14="http://schemas.microsoft.com/office/powerpoint/2010/main" val="33557167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New question pneurxn</a:t>
            </a:r>
            <a:endParaRPr lang="en-US" dirty="0"/>
          </a:p>
        </p:txBody>
      </p:sp>
      <p:sp>
        <p:nvSpPr>
          <p:cNvPr id="6" name="Content Placeholder 5"/>
          <p:cNvSpPr>
            <a:spLocks noGrp="1"/>
          </p:cNvSpPr>
          <p:nvPr>
            <p:ph idx="1"/>
          </p:nvPr>
        </p:nvSpPr>
        <p:spPr/>
        <p:txBody>
          <a:bodyPr>
            <a:normAutofit lnSpcReduction="10000"/>
          </a:bodyPr>
          <a:lstStyle/>
          <a:p>
            <a:r>
              <a:rPr lang="en-US" dirty="0" smtClean="0"/>
              <a:t>Q12 is a new question that addresses prior anaphylactic reaction to a pneumococcal vaccine</a:t>
            </a:r>
          </a:p>
          <a:p>
            <a:pPr lvl="1"/>
            <a:r>
              <a:rPr lang="en-US" b="1" dirty="0"/>
              <a:t>Prior anaphylactic reaction to a pneumococcal vaccine must be documented in the medical record. </a:t>
            </a:r>
            <a:endParaRPr lang="en-US" dirty="0"/>
          </a:p>
          <a:p>
            <a:pPr lvl="2"/>
            <a:r>
              <a:rPr lang="en-US" b="1" dirty="0"/>
              <a:t>Anaphylactic reaction - </a:t>
            </a:r>
            <a:r>
              <a:rPr lang="en-US" dirty="0"/>
              <a:t>Sudden, potentially severe and life-threatening allergic reaction. </a:t>
            </a:r>
            <a:endParaRPr lang="en-US" dirty="0" smtClean="0"/>
          </a:p>
          <a:p>
            <a:pPr lvl="3"/>
            <a:r>
              <a:rPr lang="en-US" dirty="0" smtClean="0"/>
              <a:t>Symptoms </a:t>
            </a:r>
            <a:r>
              <a:rPr lang="en-US" dirty="0"/>
              <a:t>may start with a feeling of uneasiness, tingling sensations and dizziness and rapidly progress to generalized itching and hives, swelling, wheezing and difficulty breathing, and </a:t>
            </a:r>
            <a:r>
              <a:rPr lang="en-US" dirty="0" smtClean="0"/>
              <a:t>fainting</a:t>
            </a:r>
          </a:p>
          <a:p>
            <a:r>
              <a:rPr lang="en-US" dirty="0" smtClean="0"/>
              <a:t>You will get this question if you answer 98 (refused) or 99 (not done) to the question </a:t>
            </a:r>
            <a:r>
              <a:rPr lang="en-US" dirty="0" err="1" smtClean="0"/>
              <a:t>pcvvac</a:t>
            </a:r>
            <a:r>
              <a:rPr lang="en-US" dirty="0" smtClean="0"/>
              <a:t> (pcv13) or ppsvvac (PPSV23)</a:t>
            </a:r>
          </a:p>
        </p:txBody>
      </p:sp>
    </p:spTree>
    <p:extLst>
      <p:ext uri="{BB962C8B-B14F-4D97-AF65-F5344CB8AC3E}">
        <p14:creationId xmlns:p14="http://schemas.microsoft.com/office/powerpoint/2010/main" val="5219131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029200"/>
            <a:ext cx="6781800" cy="1143000"/>
          </a:xfrm>
        </p:spPr>
        <p:txBody>
          <a:bodyPr/>
          <a:lstStyle/>
          <a:p>
            <a:r>
              <a:rPr lang="en-US" dirty="0" smtClean="0"/>
              <a:t>Tobacco Screening</a:t>
            </a:r>
            <a:endParaRPr lang="en-US" dirty="0"/>
          </a:p>
        </p:txBody>
      </p:sp>
      <p:sp>
        <p:nvSpPr>
          <p:cNvPr id="3" name="Content Placeholder 2"/>
          <p:cNvSpPr>
            <a:spLocks noGrp="1"/>
          </p:cNvSpPr>
          <p:nvPr>
            <p:ph idx="1"/>
          </p:nvPr>
        </p:nvSpPr>
        <p:spPr>
          <a:xfrm>
            <a:off x="762000" y="685800"/>
            <a:ext cx="7543800" cy="4495800"/>
          </a:xfrm>
        </p:spPr>
        <p:txBody>
          <a:bodyPr>
            <a:normAutofit/>
          </a:bodyPr>
          <a:lstStyle/>
          <a:p>
            <a:r>
              <a:rPr lang="en-US" dirty="0" smtClean="0"/>
              <a:t>Tobacco screening on </a:t>
            </a:r>
            <a:r>
              <a:rPr lang="en-US" dirty="0"/>
              <a:t>or after 10/01/2018</a:t>
            </a:r>
            <a:r>
              <a:rPr lang="en-US" dirty="0" smtClean="0"/>
              <a:t> </a:t>
            </a:r>
            <a:r>
              <a:rPr lang="en-US" dirty="0"/>
              <a:t>must be completed by an acceptable provider using the National Clinical Reminder for Tobacco </a:t>
            </a:r>
            <a:r>
              <a:rPr lang="en-US" dirty="0" smtClean="0"/>
              <a:t>Use</a:t>
            </a:r>
            <a:endParaRPr lang="en-US" dirty="0"/>
          </a:p>
          <a:p>
            <a:r>
              <a:rPr lang="en-US" dirty="0" smtClean="0"/>
              <a:t>Since this requirement has now been in place for one year, the time frame in the CGPI tobacco screening and cessation questions now reads “during the past year” i.e. &lt;= 1 year prior to stdybeg and &lt;=stdyend</a:t>
            </a:r>
          </a:p>
          <a:p>
            <a:r>
              <a:rPr lang="en-US" dirty="0" smtClean="0"/>
              <a:t>All of the “old” tobacco screening questions have been removed; </a:t>
            </a:r>
            <a:r>
              <a:rPr lang="en-US" b="1" dirty="0" smtClean="0"/>
              <a:t>only the National Clinical Reminder is acceptable and all data collection questions refer to the National Clinical Reminder</a:t>
            </a:r>
            <a:endParaRPr lang="en-US" dirty="0"/>
          </a:p>
        </p:txBody>
      </p:sp>
    </p:spTree>
    <p:extLst>
      <p:ext uri="{BB962C8B-B14F-4D97-AF65-F5344CB8AC3E}">
        <p14:creationId xmlns:p14="http://schemas.microsoft.com/office/powerpoint/2010/main" val="8459241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Reminder</a:t>
            </a:r>
            <a:endParaRPr lang="en-US" dirty="0"/>
          </a:p>
        </p:txBody>
      </p:sp>
      <p:sp>
        <p:nvSpPr>
          <p:cNvPr id="3" name="Content Placeholder 2"/>
          <p:cNvSpPr>
            <a:spLocks noGrp="1"/>
          </p:cNvSpPr>
          <p:nvPr>
            <p:ph idx="1"/>
          </p:nvPr>
        </p:nvSpPr>
        <p:spPr/>
        <p:txBody>
          <a:bodyPr/>
          <a:lstStyle/>
          <a:p>
            <a:r>
              <a:rPr lang="en-US" dirty="0" smtClean="0"/>
              <a:t>The following slide contains examples of the documentation you might see in the medical record when the National Clinical Reminder for Tobacco Use has been used for screening</a:t>
            </a:r>
          </a:p>
          <a:p>
            <a:r>
              <a:rPr lang="en-US" dirty="0" smtClean="0"/>
              <a:t>Please be sure you are not missing this documentation; remember </a:t>
            </a:r>
            <a:r>
              <a:rPr lang="en-US" b="1" dirty="0" smtClean="0"/>
              <a:t>the question </a:t>
            </a:r>
            <a:r>
              <a:rPr lang="en-US" b="1" u="sng" dirty="0" smtClean="0"/>
              <a:t>does not</a:t>
            </a:r>
            <a:r>
              <a:rPr lang="en-US" b="1" dirty="0" smtClean="0"/>
              <a:t> appear in the documentation</a:t>
            </a:r>
            <a:endParaRPr lang="en-US" b="1" dirty="0"/>
          </a:p>
        </p:txBody>
      </p:sp>
    </p:spTree>
    <p:extLst>
      <p:ext uri="{BB962C8B-B14F-4D97-AF65-F5344CB8AC3E}">
        <p14:creationId xmlns:p14="http://schemas.microsoft.com/office/powerpoint/2010/main" val="12120196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dirty="0" smtClean="0"/>
              <a:t>The purpose of this presentation is to:</a:t>
            </a:r>
          </a:p>
          <a:p>
            <a:pPr lvl="1"/>
            <a:r>
              <a:rPr lang="en-US" dirty="0" smtClean="0"/>
              <a:t>Highlight changes to the data collection instruments for 1Q FY2020</a:t>
            </a:r>
          </a:p>
          <a:p>
            <a:pPr lvl="1"/>
            <a:r>
              <a:rPr lang="en-US" dirty="0" smtClean="0"/>
              <a:t>Provide an overview of changes to scoring and exit reports</a:t>
            </a:r>
          </a:p>
          <a:p>
            <a:pPr lvl="1"/>
            <a:r>
              <a:rPr lang="en-US" dirty="0" smtClean="0"/>
              <a:t>Clarify potentially problematic abstraction areas</a:t>
            </a:r>
          </a:p>
          <a:p>
            <a:pPr lvl="1"/>
            <a:endParaRPr lang="en-US" dirty="0" smtClean="0"/>
          </a:p>
          <a:p>
            <a:pPr lvl="1"/>
            <a:endParaRPr lang="en-US" dirty="0"/>
          </a:p>
        </p:txBody>
      </p:sp>
    </p:spTree>
    <p:extLst>
      <p:ext uri="{BB962C8B-B14F-4D97-AF65-F5344CB8AC3E}">
        <p14:creationId xmlns:p14="http://schemas.microsoft.com/office/powerpoint/2010/main" val="12357242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National CR for Tobacco Use</a:t>
            </a:r>
            <a:endParaRPr lang="en-US" sz="4400" dirty="0"/>
          </a:p>
        </p:txBody>
      </p:sp>
      <p:sp>
        <p:nvSpPr>
          <p:cNvPr id="3" name="Content Placeholder 2"/>
          <p:cNvSpPr>
            <a:spLocks noGrp="1"/>
          </p:cNvSpPr>
          <p:nvPr>
            <p:ph idx="1"/>
          </p:nvPr>
        </p:nvSpPr>
        <p:spPr>
          <a:xfrm>
            <a:off x="609600" y="685800"/>
            <a:ext cx="7543800" cy="4419600"/>
          </a:xfrm>
        </p:spPr>
        <p:txBody>
          <a:bodyPr>
            <a:normAutofit fontScale="25000" lnSpcReduction="20000"/>
          </a:bodyPr>
          <a:lstStyle/>
          <a:p>
            <a:r>
              <a:rPr lang="en-US" sz="6400" b="1" dirty="0"/>
              <a:t>EXAMPLES OF PROGRESS NOTE </a:t>
            </a:r>
            <a:r>
              <a:rPr lang="en-US" sz="6400" b="1" dirty="0" smtClean="0"/>
              <a:t>DOCUMENTATION of NATIONAL CLINICAL REMINDER FOR TOBACCO USE </a:t>
            </a:r>
            <a:r>
              <a:rPr lang="en-US" sz="6400" b="1" dirty="0"/>
              <a:t>IN CPRS:</a:t>
            </a:r>
            <a:endParaRPr lang="en-US" sz="6400" dirty="0"/>
          </a:p>
          <a:p>
            <a:pPr lvl="1"/>
            <a:r>
              <a:rPr lang="en-US" sz="6400" b="1" dirty="0"/>
              <a:t>Tobacco Use Screening:</a:t>
            </a:r>
            <a:endParaRPr lang="en-US" sz="6400" dirty="0"/>
          </a:p>
          <a:p>
            <a:pPr marL="640080" lvl="2" indent="0">
              <a:buNone/>
            </a:pPr>
            <a:r>
              <a:rPr lang="en-US" sz="6400" b="1" dirty="0"/>
              <a:t>    The patient uses tobacco every day.</a:t>
            </a:r>
            <a:endParaRPr lang="en-US" sz="6400" dirty="0"/>
          </a:p>
          <a:p>
            <a:pPr marL="365760" lvl="1" indent="0" fontAlgn="base" hangingPunct="0">
              <a:buNone/>
            </a:pPr>
            <a:r>
              <a:rPr lang="en-US" sz="6400" b="1" dirty="0"/>
              <a:t>OR</a:t>
            </a:r>
            <a:endParaRPr lang="en-US" sz="6400" dirty="0"/>
          </a:p>
          <a:p>
            <a:pPr lvl="1"/>
            <a:r>
              <a:rPr lang="en-US" sz="6400" b="1" dirty="0"/>
              <a:t>Tobacco Use Screening:</a:t>
            </a:r>
            <a:endParaRPr lang="en-US" sz="6400" dirty="0"/>
          </a:p>
          <a:p>
            <a:pPr marL="640080" lvl="2" indent="0">
              <a:buNone/>
            </a:pPr>
            <a:r>
              <a:rPr lang="en-US" sz="6400" b="1" dirty="0"/>
              <a:t>   The patient uses tobacco some days.</a:t>
            </a:r>
            <a:endParaRPr lang="en-US" sz="6400" dirty="0"/>
          </a:p>
          <a:p>
            <a:pPr marL="365760" lvl="1" indent="0" fontAlgn="base" hangingPunct="0">
              <a:buNone/>
            </a:pPr>
            <a:r>
              <a:rPr lang="en-US" sz="6400" b="1" dirty="0"/>
              <a:t>OR</a:t>
            </a:r>
            <a:endParaRPr lang="en-US" sz="6400" dirty="0"/>
          </a:p>
          <a:p>
            <a:pPr lvl="1"/>
            <a:r>
              <a:rPr lang="en-US" sz="6400" b="1" dirty="0"/>
              <a:t>Tobacco Use Screening:</a:t>
            </a:r>
            <a:endParaRPr lang="en-US" sz="6400" dirty="0"/>
          </a:p>
          <a:p>
            <a:pPr marL="365760" lvl="1" indent="0">
              <a:buNone/>
            </a:pPr>
            <a:r>
              <a:rPr lang="en-US" sz="6400" b="1" dirty="0"/>
              <a:t>        The patient is a </a:t>
            </a:r>
            <a:r>
              <a:rPr lang="en-US" sz="6400" b="1" u="sng" dirty="0"/>
              <a:t>former </a:t>
            </a:r>
            <a:r>
              <a:rPr lang="en-US" sz="6400" b="1" dirty="0"/>
              <a:t>tobacco user.</a:t>
            </a:r>
            <a:endParaRPr lang="en-US" sz="6400" dirty="0"/>
          </a:p>
          <a:p>
            <a:pPr marL="896112" lvl="3" indent="0">
              <a:buNone/>
            </a:pPr>
            <a:r>
              <a:rPr lang="en-US" sz="6400" b="1" dirty="0"/>
              <a:t> The patient quit less than one year ago.</a:t>
            </a:r>
            <a:endParaRPr lang="en-US" sz="6400" dirty="0"/>
          </a:p>
          <a:p>
            <a:pPr marL="365760" lvl="1" indent="0" fontAlgn="base" hangingPunct="0">
              <a:buNone/>
            </a:pPr>
            <a:r>
              <a:rPr lang="en-US" sz="6400" b="1" dirty="0"/>
              <a:t>OR</a:t>
            </a:r>
            <a:endParaRPr lang="en-US" sz="6400" dirty="0"/>
          </a:p>
          <a:p>
            <a:pPr lvl="1"/>
            <a:r>
              <a:rPr lang="en-US" sz="6400" b="1" dirty="0" smtClean="0"/>
              <a:t>Tobacco Use Screening:</a:t>
            </a:r>
            <a:endParaRPr lang="en-US" sz="6400" dirty="0" smtClean="0"/>
          </a:p>
          <a:p>
            <a:pPr marL="365760" lvl="1" indent="0">
              <a:buNone/>
            </a:pPr>
            <a:r>
              <a:rPr lang="en-US" sz="6400" b="1" dirty="0" smtClean="0"/>
              <a:t>        The patient has </a:t>
            </a:r>
            <a:r>
              <a:rPr lang="en-US" sz="6400" b="1" u="sng" dirty="0" smtClean="0"/>
              <a:t>never</a:t>
            </a:r>
            <a:r>
              <a:rPr lang="en-US" sz="6400" b="1" dirty="0" smtClean="0"/>
              <a:t> used tobacco.</a:t>
            </a:r>
            <a:endParaRPr lang="en-US" sz="6400" dirty="0" smtClean="0"/>
          </a:p>
          <a:p>
            <a:pPr marL="365760" lvl="1" indent="0" fontAlgn="base" hangingPunct="0">
              <a:buNone/>
            </a:pPr>
            <a:r>
              <a:rPr lang="en-US" sz="6400" b="1" dirty="0" smtClean="0"/>
              <a:t>OR</a:t>
            </a:r>
            <a:endParaRPr lang="en-US" sz="6400" dirty="0" smtClean="0"/>
          </a:p>
          <a:p>
            <a:pPr lvl="1"/>
            <a:r>
              <a:rPr lang="en-US" sz="6400" b="1" dirty="0" smtClean="0">
                <a:solidFill>
                  <a:srgbClr val="FF0000"/>
                </a:solidFill>
              </a:rPr>
              <a:t>Tobacco Use Screening:</a:t>
            </a:r>
            <a:endParaRPr lang="en-US" sz="6400" dirty="0" smtClean="0">
              <a:solidFill>
                <a:srgbClr val="FF0000"/>
              </a:solidFill>
            </a:endParaRPr>
          </a:p>
          <a:p>
            <a:pPr marL="365760" lvl="1" indent="0">
              <a:buNone/>
            </a:pPr>
            <a:r>
              <a:rPr lang="en-US" sz="6400" b="1" dirty="0" smtClean="0">
                <a:solidFill>
                  <a:srgbClr val="FF0000"/>
                </a:solidFill>
              </a:rPr>
              <a:t>        The patient declines to say if they use tobacco. </a:t>
            </a:r>
          </a:p>
          <a:p>
            <a:pPr marL="365760" lvl="1" indent="0">
              <a:buNone/>
            </a:pPr>
            <a:r>
              <a:rPr lang="en-US" sz="6400" b="1" dirty="0" smtClean="0">
                <a:solidFill>
                  <a:srgbClr val="FF0000"/>
                </a:solidFill>
              </a:rPr>
              <a:t>         (FAILS – reminder reset)</a:t>
            </a:r>
            <a:endParaRPr lang="en-US" sz="6400" dirty="0" smtClean="0">
              <a:solidFill>
                <a:srgbClr val="FF0000"/>
              </a:solidFill>
            </a:endParaRPr>
          </a:p>
          <a:p>
            <a:endParaRPr lang="en-US" dirty="0"/>
          </a:p>
        </p:txBody>
      </p:sp>
    </p:spTree>
    <p:extLst>
      <p:ext uri="{BB962C8B-B14F-4D97-AF65-F5344CB8AC3E}">
        <p14:creationId xmlns:p14="http://schemas.microsoft.com/office/powerpoint/2010/main" val="20320530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181600"/>
            <a:ext cx="6781800" cy="990600"/>
          </a:xfrm>
        </p:spPr>
        <p:txBody>
          <a:bodyPr/>
          <a:lstStyle/>
          <a:p>
            <a:r>
              <a:rPr lang="en-US" dirty="0" smtClean="0"/>
              <a:t>HPV</a:t>
            </a:r>
            <a:endParaRPr lang="en-US" dirty="0"/>
          </a:p>
        </p:txBody>
      </p:sp>
      <p:sp>
        <p:nvSpPr>
          <p:cNvPr id="3" name="Content Placeholder 2"/>
          <p:cNvSpPr>
            <a:spLocks noGrp="1"/>
          </p:cNvSpPr>
          <p:nvPr>
            <p:ph idx="1"/>
          </p:nvPr>
        </p:nvSpPr>
        <p:spPr>
          <a:xfrm>
            <a:off x="762000" y="685800"/>
            <a:ext cx="7543800" cy="4495800"/>
          </a:xfrm>
        </p:spPr>
        <p:txBody>
          <a:bodyPr>
            <a:normAutofit fontScale="92500" lnSpcReduction="10000"/>
          </a:bodyPr>
          <a:lstStyle/>
          <a:p>
            <a:r>
              <a:rPr lang="en-US" dirty="0" smtClean="0"/>
              <a:t>The HPV questions have been revised to ask if a </a:t>
            </a:r>
            <a:r>
              <a:rPr lang="en-US" b="1" dirty="0" smtClean="0"/>
              <a:t>high risk </a:t>
            </a:r>
            <a:r>
              <a:rPr lang="en-US" dirty="0" smtClean="0"/>
              <a:t>human papillomavirus (</a:t>
            </a:r>
            <a:r>
              <a:rPr lang="en-US" b="1" dirty="0" smtClean="0"/>
              <a:t>hrHPV</a:t>
            </a:r>
            <a:r>
              <a:rPr lang="en-US" dirty="0" smtClean="0"/>
              <a:t>)/HPV test was performed</a:t>
            </a:r>
          </a:p>
          <a:p>
            <a:pPr lvl="1"/>
            <a:r>
              <a:rPr lang="en-US" dirty="0"/>
              <a:t>A cervical high-risk human papillomavirus test (hrHPV) is a test for a specific type of HPV, which is the likely cause of abnormal cell </a:t>
            </a:r>
            <a:r>
              <a:rPr lang="en-US" dirty="0" smtClean="0"/>
              <a:t>growth</a:t>
            </a:r>
          </a:p>
          <a:p>
            <a:pPr lvl="1"/>
            <a:r>
              <a:rPr lang="en-US" dirty="0" smtClean="0"/>
              <a:t>The test name has been revised in all questions/rules for this series of questions</a:t>
            </a:r>
          </a:p>
          <a:p>
            <a:r>
              <a:rPr lang="en-US" b="1" dirty="0" smtClean="0"/>
              <a:t>Generic </a:t>
            </a:r>
            <a:r>
              <a:rPr lang="en-US" b="1" dirty="0"/>
              <a:t>documentation of “HPV test” can be counted as evidence of hrHPV </a:t>
            </a:r>
            <a:r>
              <a:rPr lang="en-US" b="1" dirty="0" smtClean="0"/>
              <a:t>test</a:t>
            </a:r>
          </a:p>
          <a:p>
            <a:r>
              <a:rPr lang="en-US" b="1" dirty="0" smtClean="0"/>
              <a:t>Addition to hpvtest definition/decision rules:</a:t>
            </a:r>
          </a:p>
          <a:p>
            <a:pPr lvl="1"/>
            <a:r>
              <a:rPr lang="en-US" dirty="0"/>
              <a:t>Do not count cervical biopsies because they are diagnostic and therapeutic only and are not valid for primary cervical cancer screening</a:t>
            </a:r>
          </a:p>
          <a:p>
            <a:endParaRPr lang="en-US" dirty="0"/>
          </a:p>
        </p:txBody>
      </p:sp>
    </p:spTree>
    <p:extLst>
      <p:ext uri="{BB962C8B-B14F-4D97-AF65-F5344CB8AC3E}">
        <p14:creationId xmlns:p14="http://schemas.microsoft.com/office/powerpoint/2010/main" val="29334836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 Module Reminders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Please note the following reminders from quality control monitoring of PI module questions</a:t>
            </a:r>
          </a:p>
          <a:p>
            <a:r>
              <a:rPr lang="en-US" b="1" dirty="0" smtClean="0"/>
              <a:t>Pvtcolrpt</a:t>
            </a:r>
            <a:r>
              <a:rPr lang="en-US" dirty="0" smtClean="0"/>
              <a:t>: Look in Vista Imaging and JLV for colonoscopy reports from outsider providers</a:t>
            </a:r>
          </a:p>
          <a:p>
            <a:r>
              <a:rPr lang="en-US" b="1" dirty="0" smtClean="0"/>
              <a:t>Colslfrpt</a:t>
            </a:r>
            <a:r>
              <a:rPr lang="en-US" dirty="0" smtClean="0"/>
              <a:t>: In order to select 1, documentation must clearly indicate the report was a self-report; select 99 if you are unable to determine</a:t>
            </a:r>
          </a:p>
          <a:p>
            <a:r>
              <a:rPr lang="en-US" b="1" dirty="0" smtClean="0"/>
              <a:t>Sigmoid5</a:t>
            </a:r>
            <a:r>
              <a:rPr lang="en-US" dirty="0" smtClean="0"/>
              <a:t>: Be alert for documentation of refusals: </a:t>
            </a:r>
            <a:r>
              <a:rPr lang="en-US" dirty="0"/>
              <a:t>If the record states only “refuses colon cancer screening,” with no other documentation, answer “98.”</a:t>
            </a:r>
            <a:endParaRPr lang="en-US" dirty="0" smtClean="0"/>
          </a:p>
          <a:p>
            <a:r>
              <a:rPr lang="en-US" b="1" dirty="0" smtClean="0"/>
              <a:t>Paplab</a:t>
            </a:r>
            <a:r>
              <a:rPr lang="en-US" dirty="0" smtClean="0"/>
              <a:t>: look for Pap reports in the lab package only; look in lab package at another VA; do not use </a:t>
            </a:r>
            <a:r>
              <a:rPr lang="en-US" i="1" dirty="0" smtClean="0"/>
              <a:t>scanned</a:t>
            </a:r>
            <a:r>
              <a:rPr lang="en-US" dirty="0" smtClean="0"/>
              <a:t> reports</a:t>
            </a:r>
          </a:p>
          <a:p>
            <a:endParaRPr lang="en-US" dirty="0"/>
          </a:p>
        </p:txBody>
      </p:sp>
    </p:spTree>
    <p:extLst>
      <p:ext uri="{BB962C8B-B14F-4D97-AF65-F5344CB8AC3E}">
        <p14:creationId xmlns:p14="http://schemas.microsoft.com/office/powerpoint/2010/main" val="20572463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OP Medication Reconciliation </a:t>
            </a:r>
            <a:endParaRPr lang="en-US" sz="4000" dirty="0"/>
          </a:p>
        </p:txBody>
      </p:sp>
      <p:sp>
        <p:nvSpPr>
          <p:cNvPr id="3" name="Content Placeholder 2"/>
          <p:cNvSpPr>
            <a:spLocks noGrp="1"/>
          </p:cNvSpPr>
          <p:nvPr>
            <p:ph idx="1"/>
          </p:nvPr>
        </p:nvSpPr>
        <p:spPr/>
        <p:txBody>
          <a:bodyPr/>
          <a:lstStyle/>
          <a:p>
            <a:r>
              <a:rPr lang="en-US" dirty="0" smtClean="0"/>
              <a:t>The highlighted areas in the questions optmed and opmedrev are not changes, rather they are important clarifications to the existing rules</a:t>
            </a:r>
            <a:endParaRPr lang="en-US" dirty="0"/>
          </a:p>
        </p:txBody>
      </p:sp>
    </p:spTree>
    <p:extLst>
      <p:ext uri="{BB962C8B-B14F-4D97-AF65-F5344CB8AC3E}">
        <p14:creationId xmlns:p14="http://schemas.microsoft.com/office/powerpoint/2010/main" val="21987041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181600"/>
            <a:ext cx="6781800" cy="990600"/>
          </a:xfrm>
        </p:spPr>
        <p:txBody>
          <a:bodyPr/>
          <a:lstStyle/>
          <a:p>
            <a:r>
              <a:rPr lang="en-US" dirty="0" smtClean="0"/>
              <a:t>Optmed8-Allergies</a:t>
            </a:r>
            <a:endParaRPr lang="en-US" dirty="0"/>
          </a:p>
        </p:txBody>
      </p:sp>
      <p:sp>
        <p:nvSpPr>
          <p:cNvPr id="3" name="Content Placeholder 2"/>
          <p:cNvSpPr>
            <a:spLocks noGrp="1"/>
          </p:cNvSpPr>
          <p:nvPr>
            <p:ph idx="1"/>
          </p:nvPr>
        </p:nvSpPr>
        <p:spPr>
          <a:xfrm>
            <a:off x="762000" y="685800"/>
            <a:ext cx="7543800" cy="4343400"/>
          </a:xfrm>
        </p:spPr>
        <p:txBody>
          <a:bodyPr>
            <a:normAutofit fontScale="85000" lnSpcReduction="20000"/>
          </a:bodyPr>
          <a:lstStyle/>
          <a:p>
            <a:pPr lvl="0"/>
            <a:r>
              <a:rPr lang="en-US" b="1" dirty="0"/>
              <a:t>In order to select “yes” for optmed8, both Remote Facility AND Local Facility Patient Allergies must be documented.</a:t>
            </a:r>
          </a:p>
          <a:p>
            <a:pPr lvl="0"/>
            <a:r>
              <a:rPr lang="en-US" dirty="0"/>
              <a:t>If the site is using their own template, there must be at least one allergy listed or an indication that the patient has no known drug allergies (NKDA) for the </a:t>
            </a:r>
            <a:r>
              <a:rPr lang="en-US" b="1" dirty="0"/>
              <a:t>Remote and Local</a:t>
            </a:r>
            <a:r>
              <a:rPr lang="en-US" dirty="0"/>
              <a:t> </a:t>
            </a:r>
            <a:r>
              <a:rPr lang="en-US" dirty="0" smtClean="0"/>
              <a:t>Facility</a:t>
            </a:r>
          </a:p>
          <a:p>
            <a:pPr lvl="1"/>
            <a:r>
              <a:rPr lang="en-US" dirty="0" smtClean="0"/>
              <a:t>At </a:t>
            </a:r>
            <a:r>
              <a:rPr lang="en-US" dirty="0"/>
              <a:t>a minimum the documentation should read: </a:t>
            </a:r>
            <a:r>
              <a:rPr lang="en-US" b="1" dirty="0"/>
              <a:t>Allergies:  Remote Facility - NKDA AND Local Facility – NKDA.</a:t>
            </a:r>
            <a:r>
              <a:rPr lang="en-US" dirty="0"/>
              <a:t> </a:t>
            </a:r>
          </a:p>
          <a:p>
            <a:pPr lvl="0"/>
            <a:r>
              <a:rPr lang="en-US" dirty="0"/>
              <a:t> If the site is using the EMLR Data Object (DO),  the Allergy Health Summary Component - MRT5 should include: </a:t>
            </a:r>
            <a:endParaRPr lang="en-US" dirty="0" smtClean="0"/>
          </a:p>
          <a:p>
            <a:pPr lvl="1"/>
            <a:r>
              <a:rPr lang="en-US" dirty="0" smtClean="0"/>
              <a:t>Local </a:t>
            </a:r>
            <a:r>
              <a:rPr lang="en-US" dirty="0"/>
              <a:t>and Remote VA Allergies and Adverse Drug Reactions (</a:t>
            </a:r>
            <a:r>
              <a:rPr lang="en-US" dirty="0" smtClean="0"/>
              <a:t>ADRs)</a:t>
            </a:r>
          </a:p>
          <a:p>
            <a:pPr lvl="1"/>
            <a:r>
              <a:rPr lang="en-US" dirty="0" smtClean="0"/>
              <a:t>If </a:t>
            </a:r>
            <a:r>
              <a:rPr lang="en-US" dirty="0"/>
              <a:t>the MRT5 indicates “No Records Found” or “No Data Found” or a warning that data is not available for “Local Allergies”; then at least Local allergies must be addressed separately </a:t>
            </a:r>
            <a:r>
              <a:rPr lang="en-US" b="1" u="sng" dirty="0"/>
              <a:t>within the same note</a:t>
            </a:r>
            <a:r>
              <a:rPr lang="en-US" dirty="0"/>
              <a:t> as the essential medication list for review (e.g., patient states he is allergic to Penicillin or has no known drug allergies, etc.). </a:t>
            </a:r>
          </a:p>
        </p:txBody>
      </p:sp>
    </p:spTree>
    <p:extLst>
      <p:ext uri="{BB962C8B-B14F-4D97-AF65-F5344CB8AC3E}">
        <p14:creationId xmlns:p14="http://schemas.microsoft.com/office/powerpoint/2010/main" val="340046926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Example of Allergy Documentation</a:t>
            </a:r>
            <a:endParaRPr lang="en-US" sz="3600" dirty="0"/>
          </a:p>
        </p:txBody>
      </p:sp>
      <p:sp>
        <p:nvSpPr>
          <p:cNvPr id="4" name="Content Placeholder 3"/>
          <p:cNvSpPr>
            <a:spLocks noGrp="1"/>
          </p:cNvSpPr>
          <p:nvPr>
            <p:ph idx="1"/>
          </p:nvPr>
        </p:nvSpPr>
        <p:spPr/>
        <p:txBody>
          <a:bodyPr>
            <a:normAutofit/>
          </a:bodyPr>
          <a:lstStyle/>
          <a:p>
            <a:pPr marL="0" indent="0">
              <a:buNone/>
            </a:pPr>
            <a:r>
              <a:rPr lang="en-US" sz="2000" dirty="0" smtClean="0"/>
              <a:t>This is an example of EMLR DO documentation of remote and local allergies and is acceptable to answer 1 to optmed8</a:t>
            </a:r>
          </a:p>
          <a:p>
            <a:pPr marL="0" indent="0">
              <a:buNone/>
            </a:pPr>
            <a:endParaRPr lang="en-US" sz="1400" dirty="0"/>
          </a:p>
          <a:p>
            <a:pPr marL="0" indent="0">
              <a:buNone/>
            </a:pPr>
            <a:r>
              <a:rPr lang="en-US" sz="1400" dirty="0" smtClean="0">
                <a:solidFill>
                  <a:schemeClr val="tx1"/>
                </a:solidFill>
              </a:rPr>
              <a:t>Outpatient Visit</a:t>
            </a:r>
          </a:p>
          <a:p>
            <a:pPr marL="0" indent="0">
              <a:buNone/>
            </a:pPr>
            <a:r>
              <a:rPr lang="en-US" sz="1400" dirty="0" smtClean="0">
                <a:solidFill>
                  <a:schemeClr val="tx1"/>
                </a:solidFill>
              </a:rPr>
              <a:t>MEDICATION RECONCILIATION</a:t>
            </a:r>
          </a:p>
          <a:p>
            <a:pPr marL="0" indent="0">
              <a:buNone/>
            </a:pPr>
            <a:r>
              <a:rPr lang="en-US" sz="1400" dirty="0" smtClean="0">
                <a:solidFill>
                  <a:schemeClr val="tx1"/>
                </a:solidFill>
              </a:rPr>
              <a:t>MRT5 – Allergies/ADRs</a:t>
            </a:r>
          </a:p>
          <a:p>
            <a:pPr marL="0" indent="0">
              <a:buNone/>
            </a:pPr>
            <a:endParaRPr lang="en-US" sz="1400" dirty="0" smtClean="0">
              <a:solidFill>
                <a:schemeClr val="tx1"/>
              </a:solidFill>
            </a:endParaRPr>
          </a:p>
          <a:p>
            <a:pPr marL="0" indent="0">
              <a:buNone/>
            </a:pPr>
            <a:r>
              <a:rPr lang="en-US" sz="1400" dirty="0" smtClean="0">
                <a:solidFill>
                  <a:schemeClr val="tx1"/>
                </a:solidFill>
              </a:rPr>
              <a:t>FACILITY			ALLERGY/ADR</a:t>
            </a:r>
          </a:p>
          <a:p>
            <a:pPr marL="0" indent="0">
              <a:buNone/>
            </a:pPr>
            <a:r>
              <a:rPr lang="en-US" sz="1400" dirty="0" smtClean="0">
                <a:solidFill>
                  <a:schemeClr val="tx1"/>
                </a:solidFill>
              </a:rPr>
              <a:t>--------------			----------------------</a:t>
            </a:r>
            <a:endParaRPr lang="en-US" sz="1400" dirty="0">
              <a:solidFill>
                <a:schemeClr val="tx1"/>
              </a:solidFill>
            </a:endParaRPr>
          </a:p>
          <a:p>
            <a:pPr marL="0" indent="0">
              <a:buNone/>
            </a:pPr>
            <a:r>
              <a:rPr lang="en-US" sz="1400" dirty="0" smtClean="0">
                <a:solidFill>
                  <a:schemeClr val="tx1"/>
                </a:solidFill>
              </a:rPr>
              <a:t>Your VA HCS		lisinopril</a:t>
            </a:r>
          </a:p>
          <a:p>
            <a:pPr marL="0" indent="0">
              <a:buNone/>
            </a:pPr>
            <a:r>
              <a:rPr lang="en-US" sz="1400" dirty="0" smtClean="0">
                <a:solidFill>
                  <a:schemeClr val="tx1"/>
                </a:solidFill>
              </a:rPr>
              <a:t>Your VA HCS		PCN</a:t>
            </a:r>
          </a:p>
          <a:p>
            <a:pPr marL="0" indent="0">
              <a:buNone/>
            </a:pPr>
            <a:r>
              <a:rPr lang="en-US" sz="1400" dirty="0" smtClean="0">
                <a:solidFill>
                  <a:schemeClr val="tx1"/>
                </a:solidFill>
              </a:rPr>
              <a:t>Remote1 VA HCS 		atenolol </a:t>
            </a:r>
          </a:p>
          <a:p>
            <a:pPr marL="0" indent="0">
              <a:buNone/>
            </a:pPr>
            <a:r>
              <a:rPr lang="en-US" sz="1400" dirty="0" smtClean="0">
                <a:solidFill>
                  <a:schemeClr val="tx1"/>
                </a:solidFill>
              </a:rPr>
              <a:t>Remote 2 VA HCS		azithromycin</a:t>
            </a:r>
            <a:endParaRPr lang="en-US" sz="1400" dirty="0">
              <a:solidFill>
                <a:schemeClr val="tx1"/>
              </a:solidFill>
            </a:endParaRPr>
          </a:p>
        </p:txBody>
      </p:sp>
    </p:spTree>
    <p:extLst>
      <p:ext uri="{BB962C8B-B14F-4D97-AF65-F5344CB8AC3E}">
        <p14:creationId xmlns:p14="http://schemas.microsoft.com/office/powerpoint/2010/main" val="12981479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Example of Allergy Documentation</a:t>
            </a:r>
            <a:endParaRPr lang="en-US" sz="3600" dirty="0"/>
          </a:p>
        </p:txBody>
      </p:sp>
      <p:sp>
        <p:nvSpPr>
          <p:cNvPr id="4" name="Content Placeholder 3"/>
          <p:cNvSpPr>
            <a:spLocks noGrp="1"/>
          </p:cNvSpPr>
          <p:nvPr>
            <p:ph idx="1"/>
          </p:nvPr>
        </p:nvSpPr>
        <p:spPr/>
        <p:txBody>
          <a:bodyPr>
            <a:normAutofit/>
          </a:bodyPr>
          <a:lstStyle/>
          <a:p>
            <a:pPr marL="0" indent="0">
              <a:buNone/>
            </a:pPr>
            <a:r>
              <a:rPr lang="en-US" sz="2000" dirty="0" smtClean="0"/>
              <a:t>This is an example of EMLR DO documentation of remote and local allergies when no records were found or no data was found for remote allergies and is also acceptable to answer 1 to optmed8</a:t>
            </a:r>
          </a:p>
          <a:p>
            <a:pPr marL="0" indent="0">
              <a:buNone/>
            </a:pPr>
            <a:endParaRPr lang="en-US" sz="1400" dirty="0"/>
          </a:p>
          <a:p>
            <a:pPr marL="0" indent="0">
              <a:buNone/>
            </a:pPr>
            <a:r>
              <a:rPr lang="en-US" sz="1400" dirty="0" smtClean="0">
                <a:solidFill>
                  <a:schemeClr val="tx1"/>
                </a:solidFill>
              </a:rPr>
              <a:t>Outpatient Visit</a:t>
            </a:r>
          </a:p>
          <a:p>
            <a:pPr marL="0" indent="0">
              <a:buNone/>
            </a:pPr>
            <a:r>
              <a:rPr lang="en-US" sz="1400" dirty="0" smtClean="0">
                <a:solidFill>
                  <a:schemeClr val="tx1"/>
                </a:solidFill>
              </a:rPr>
              <a:t>MEDICATION RECONCILIATION</a:t>
            </a:r>
          </a:p>
          <a:p>
            <a:pPr marL="0" indent="0">
              <a:buNone/>
            </a:pPr>
            <a:r>
              <a:rPr lang="en-US" sz="1400" dirty="0" smtClean="0">
                <a:solidFill>
                  <a:schemeClr val="tx1"/>
                </a:solidFill>
              </a:rPr>
              <a:t>MRT5 – Allergies/ADRs</a:t>
            </a:r>
          </a:p>
          <a:p>
            <a:pPr marL="0" indent="0">
              <a:buNone/>
            </a:pPr>
            <a:endParaRPr lang="en-US" sz="1400" dirty="0" smtClean="0">
              <a:solidFill>
                <a:schemeClr val="tx1"/>
              </a:solidFill>
            </a:endParaRPr>
          </a:p>
          <a:p>
            <a:pPr marL="0" indent="0">
              <a:buNone/>
            </a:pPr>
            <a:r>
              <a:rPr lang="en-US" sz="1400" dirty="0" smtClean="0">
                <a:solidFill>
                  <a:schemeClr val="tx1"/>
                </a:solidFill>
              </a:rPr>
              <a:t>FACILITY			ALLERGY/ADR</a:t>
            </a:r>
          </a:p>
          <a:p>
            <a:pPr marL="0" indent="0">
              <a:buNone/>
            </a:pPr>
            <a:r>
              <a:rPr lang="en-US" sz="1400" dirty="0" smtClean="0">
                <a:solidFill>
                  <a:schemeClr val="tx1"/>
                </a:solidFill>
              </a:rPr>
              <a:t>--------------			----------------------</a:t>
            </a:r>
          </a:p>
          <a:p>
            <a:pPr marL="0" indent="0">
              <a:buNone/>
            </a:pPr>
            <a:r>
              <a:rPr lang="en-US" sz="1400" b="1" dirty="0" smtClean="0">
                <a:solidFill>
                  <a:schemeClr val="tx1"/>
                </a:solidFill>
              </a:rPr>
              <a:t>No Remote Allergy/ADR Data available for this patient</a:t>
            </a:r>
            <a:endParaRPr lang="en-US" sz="1400" b="1" dirty="0">
              <a:solidFill>
                <a:schemeClr val="tx1"/>
              </a:solidFill>
            </a:endParaRPr>
          </a:p>
          <a:p>
            <a:pPr marL="0" indent="0">
              <a:buNone/>
            </a:pPr>
            <a:r>
              <a:rPr lang="en-US" sz="1400" dirty="0" smtClean="0">
                <a:solidFill>
                  <a:schemeClr val="tx1"/>
                </a:solidFill>
              </a:rPr>
              <a:t>Your VA HCS		lisinopril</a:t>
            </a:r>
          </a:p>
          <a:p>
            <a:pPr marL="0" indent="0">
              <a:buNone/>
            </a:pPr>
            <a:r>
              <a:rPr lang="en-US" sz="1400" dirty="0" smtClean="0">
                <a:solidFill>
                  <a:schemeClr val="tx1"/>
                </a:solidFill>
              </a:rPr>
              <a:t>Your VA HCS		PCN</a:t>
            </a:r>
          </a:p>
        </p:txBody>
      </p:sp>
      <p:cxnSp>
        <p:nvCxnSpPr>
          <p:cNvPr id="5" name="Straight Arrow Connector 4"/>
          <p:cNvCxnSpPr/>
          <p:nvPr/>
        </p:nvCxnSpPr>
        <p:spPr>
          <a:xfrm flipH="1">
            <a:off x="5334000" y="3733800"/>
            <a:ext cx="1752600"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06577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opmedrev</a:t>
            </a:r>
            <a:endParaRPr lang="en-US" dirty="0"/>
          </a:p>
        </p:txBody>
      </p:sp>
      <p:sp>
        <p:nvSpPr>
          <p:cNvPr id="3" name="Content Placeholder 2"/>
          <p:cNvSpPr>
            <a:spLocks noGrp="1"/>
          </p:cNvSpPr>
          <p:nvPr>
            <p:ph idx="1"/>
          </p:nvPr>
        </p:nvSpPr>
        <p:spPr/>
        <p:txBody>
          <a:bodyPr/>
          <a:lstStyle/>
          <a:p>
            <a:r>
              <a:rPr lang="en-US" dirty="0" smtClean="0"/>
              <a:t>There is a clarification to the definition/decision rules to question 4 opmedrev</a:t>
            </a:r>
          </a:p>
          <a:p>
            <a:pPr lvl="0"/>
            <a:r>
              <a:rPr lang="en-US" dirty="0"/>
              <a:t>If there is documentation that the health care team member reviewed the available essential medication list components with the patient/caregiver, select “3”. </a:t>
            </a:r>
            <a:endParaRPr lang="en-US" sz="2800" dirty="0"/>
          </a:p>
          <a:p>
            <a:pPr lvl="1"/>
            <a:r>
              <a:rPr lang="en-US" b="1" dirty="0"/>
              <a:t>Documentation may be in the same note as the essential medication list for review (EMLR), </a:t>
            </a:r>
            <a:r>
              <a:rPr lang="en-US" b="1" u="sng" dirty="0"/>
              <a:t>or in a separate note</a:t>
            </a:r>
            <a:r>
              <a:rPr lang="en-US" b="1" dirty="0"/>
              <a:t>. </a:t>
            </a:r>
            <a:endParaRPr lang="en-US" sz="3400" b="1" dirty="0"/>
          </a:p>
          <a:p>
            <a:pPr marL="0" indent="0">
              <a:buNone/>
            </a:pPr>
            <a:endParaRPr lang="en-US" dirty="0"/>
          </a:p>
        </p:txBody>
      </p:sp>
    </p:spTree>
    <p:extLst>
      <p:ext uri="{BB962C8B-B14F-4D97-AF65-F5344CB8AC3E}">
        <p14:creationId xmlns:p14="http://schemas.microsoft.com/office/powerpoint/2010/main" val="240834831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CGPI Mental Health </a:t>
            </a:r>
            <a:endParaRPr lang="en-US" dirty="0"/>
          </a:p>
        </p:txBody>
      </p:sp>
      <p:sp>
        <p:nvSpPr>
          <p:cNvPr id="3" name="Content Placeholder 2"/>
          <p:cNvSpPr>
            <a:spLocks noGrp="1"/>
          </p:cNvSpPr>
          <p:nvPr>
            <p:ph idx="1"/>
          </p:nvPr>
        </p:nvSpPr>
        <p:spPr/>
        <p:txBody>
          <a:bodyPr/>
          <a:lstStyle/>
          <a:p>
            <a:r>
              <a:rPr lang="en-US" dirty="0" smtClean="0"/>
              <a:t>There are many changes to the Mental Health module</a:t>
            </a:r>
          </a:p>
          <a:p>
            <a:r>
              <a:rPr lang="en-US" dirty="0" smtClean="0"/>
              <a:t>Be sure to review all highlighted areas carefully</a:t>
            </a:r>
            <a:endParaRPr lang="en-US" dirty="0"/>
          </a:p>
        </p:txBody>
      </p:sp>
    </p:spTree>
    <p:extLst>
      <p:ext uri="{BB962C8B-B14F-4D97-AF65-F5344CB8AC3E}">
        <p14:creationId xmlns:p14="http://schemas.microsoft.com/office/powerpoint/2010/main" val="247382000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Audit-C</a:t>
            </a:r>
            <a:endParaRPr lang="en-US" dirty="0"/>
          </a:p>
        </p:txBody>
      </p:sp>
      <p:sp>
        <p:nvSpPr>
          <p:cNvPr id="3" name="Content Placeholder 2"/>
          <p:cNvSpPr>
            <a:spLocks noGrp="1"/>
          </p:cNvSpPr>
          <p:nvPr>
            <p:ph idx="1"/>
          </p:nvPr>
        </p:nvSpPr>
        <p:spPr/>
        <p:txBody>
          <a:bodyPr>
            <a:normAutofit lnSpcReduction="10000"/>
          </a:bodyPr>
          <a:lstStyle/>
          <a:p>
            <a:r>
              <a:rPr lang="en-US" dirty="0" smtClean="0"/>
              <a:t>Acceptable settings for screening for alcohol use have been added to the definition/decision rules for q6 scrnaudc</a:t>
            </a:r>
          </a:p>
          <a:p>
            <a:r>
              <a:rPr lang="en-US" b="1" dirty="0"/>
              <a:t>Acceptable setting for alcohol screening:  </a:t>
            </a:r>
            <a:r>
              <a:rPr lang="en-US" dirty="0"/>
              <a:t>outpatient encounter, screening by telephone, and televideo (real time) with face-to-face encounter between the provider and patient, </a:t>
            </a:r>
            <a:r>
              <a:rPr lang="en-US" b="1" dirty="0"/>
              <a:t>inpatient hospitalization </a:t>
            </a:r>
          </a:p>
          <a:p>
            <a:r>
              <a:rPr lang="en-US" dirty="0" smtClean="0"/>
              <a:t>Note that inpatient hospitalization has also been added as an acceptable setting for depression screening and PTSD screening</a:t>
            </a:r>
          </a:p>
          <a:p>
            <a:endParaRPr lang="en-US" dirty="0"/>
          </a:p>
        </p:txBody>
      </p:sp>
    </p:spTree>
    <p:extLst>
      <p:ext uri="{BB962C8B-B14F-4D97-AF65-F5344CB8AC3E}">
        <p14:creationId xmlns:p14="http://schemas.microsoft.com/office/powerpoint/2010/main" val="78364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Many Changes</a:t>
            </a:r>
            <a:endParaRPr lang="en-US" dirty="0"/>
          </a:p>
        </p:txBody>
      </p:sp>
      <p:sp>
        <p:nvSpPr>
          <p:cNvPr id="3" name="Content Placeholder 2"/>
          <p:cNvSpPr>
            <a:spLocks noGrp="1"/>
          </p:cNvSpPr>
          <p:nvPr>
            <p:ph idx="1"/>
          </p:nvPr>
        </p:nvSpPr>
        <p:spPr>
          <a:xfrm>
            <a:off x="762000" y="533400"/>
            <a:ext cx="7543800" cy="4343400"/>
          </a:xfrm>
        </p:spPr>
        <p:txBody>
          <a:bodyPr>
            <a:normAutofit/>
          </a:bodyPr>
          <a:lstStyle/>
          <a:p>
            <a:r>
              <a:rPr lang="en-US" dirty="0" smtClean="0"/>
              <a:t>As usual, 1Q brings many changes to the data collection instruments including</a:t>
            </a:r>
          </a:p>
          <a:p>
            <a:pPr lvl="1"/>
            <a:r>
              <a:rPr lang="en-US" dirty="0" smtClean="0"/>
              <a:t>New questions</a:t>
            </a:r>
          </a:p>
          <a:p>
            <a:pPr lvl="1"/>
            <a:r>
              <a:rPr lang="en-US" dirty="0" smtClean="0"/>
              <a:t>Changes to existing questions</a:t>
            </a:r>
          </a:p>
          <a:p>
            <a:pPr lvl="1"/>
            <a:r>
              <a:rPr lang="en-US" dirty="0" smtClean="0"/>
              <a:t>Retired questions</a:t>
            </a:r>
          </a:p>
          <a:p>
            <a:r>
              <a:rPr lang="en-US" dirty="0" smtClean="0"/>
              <a:t>Measures also have changes</a:t>
            </a:r>
          </a:p>
          <a:p>
            <a:pPr lvl="1"/>
            <a:r>
              <a:rPr lang="en-US" dirty="0" smtClean="0"/>
              <a:t>Some measures have been retired</a:t>
            </a:r>
          </a:p>
          <a:p>
            <a:pPr lvl="1"/>
            <a:r>
              <a:rPr lang="en-US" dirty="0" smtClean="0"/>
              <a:t>There are changes to some scoring algorithms</a:t>
            </a:r>
          </a:p>
          <a:p>
            <a:r>
              <a:rPr lang="en-US" dirty="0"/>
              <a:t>Please be sure to review all highlighted areas as some minor changes are not noted in this </a:t>
            </a:r>
            <a:r>
              <a:rPr lang="en-US" dirty="0" smtClean="0"/>
              <a:t>presentation</a:t>
            </a:r>
            <a:endParaRPr lang="en-US" dirty="0"/>
          </a:p>
        </p:txBody>
      </p:sp>
    </p:spTree>
    <p:extLst>
      <p:ext uri="{BB962C8B-B14F-4D97-AF65-F5344CB8AC3E}">
        <p14:creationId xmlns:p14="http://schemas.microsoft.com/office/powerpoint/2010/main" val="15328582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Depression Screening</a:t>
            </a:r>
            <a:endParaRPr lang="en-US" dirty="0"/>
          </a:p>
        </p:txBody>
      </p:sp>
      <p:sp>
        <p:nvSpPr>
          <p:cNvPr id="3" name="Content Placeholder 2"/>
          <p:cNvSpPr>
            <a:spLocks noGrp="1"/>
          </p:cNvSpPr>
          <p:nvPr>
            <p:ph idx="1"/>
          </p:nvPr>
        </p:nvSpPr>
        <p:spPr/>
        <p:txBody>
          <a:bodyPr/>
          <a:lstStyle/>
          <a:p>
            <a:r>
              <a:rPr lang="en-US" dirty="0"/>
              <a:t>O</a:t>
            </a:r>
            <a:r>
              <a:rPr lang="en-US" dirty="0" smtClean="0"/>
              <a:t>n and </a:t>
            </a:r>
            <a:r>
              <a:rPr lang="en-US" dirty="0"/>
              <a:t>after 10/01/2018, the VHA will only accept </a:t>
            </a:r>
            <a:r>
              <a:rPr lang="en-US" dirty="0" smtClean="0"/>
              <a:t>depression screening </a:t>
            </a:r>
            <a:r>
              <a:rPr lang="en-US" dirty="0"/>
              <a:t>completed with the PHQ-2 +</a:t>
            </a:r>
            <a:r>
              <a:rPr lang="en-US" dirty="0" smtClean="0"/>
              <a:t>I9</a:t>
            </a:r>
            <a:endParaRPr lang="en-US" dirty="0"/>
          </a:p>
          <a:p>
            <a:r>
              <a:rPr lang="en-US" dirty="0" smtClean="0"/>
              <a:t>The questions about the PHQ-2 have been removed as well as the question about the suicide risk evaluation question that was asked when the PHQ-2 was positive</a:t>
            </a:r>
            <a:endParaRPr lang="en-US" dirty="0"/>
          </a:p>
        </p:txBody>
      </p:sp>
    </p:spTree>
    <p:extLst>
      <p:ext uri="{BB962C8B-B14F-4D97-AF65-F5344CB8AC3E}">
        <p14:creationId xmlns:p14="http://schemas.microsoft.com/office/powerpoint/2010/main" val="162380614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Columbia Screener</a:t>
            </a:r>
            <a:endParaRPr lang="en-US" dirty="0"/>
          </a:p>
        </p:txBody>
      </p:sp>
      <p:sp>
        <p:nvSpPr>
          <p:cNvPr id="3" name="Content Placeholder 2"/>
          <p:cNvSpPr>
            <a:spLocks noGrp="1"/>
          </p:cNvSpPr>
          <p:nvPr>
            <p:ph idx="1"/>
          </p:nvPr>
        </p:nvSpPr>
        <p:spPr/>
        <p:txBody>
          <a:bodyPr>
            <a:normAutofit lnSpcReduction="10000"/>
          </a:bodyPr>
          <a:lstStyle/>
          <a:p>
            <a:r>
              <a:rPr lang="en-US" dirty="0" smtClean="0"/>
              <a:t>For </a:t>
            </a:r>
            <a:r>
              <a:rPr lang="en-US" b="1" dirty="0" smtClean="0"/>
              <a:t>informational purposes </a:t>
            </a:r>
            <a:r>
              <a:rPr lang="en-US" dirty="0" smtClean="0"/>
              <a:t>we will be capturing the Columbia screener completed on the day of </a:t>
            </a:r>
            <a:r>
              <a:rPr lang="en-US" b="1" dirty="0" smtClean="0"/>
              <a:t>or the day after </a:t>
            </a:r>
            <a:r>
              <a:rPr lang="en-US" dirty="0" smtClean="0"/>
              <a:t>the positive Primary Suicide Risk Screen (item 9/question #3 of the PHQ-2+I9 screen)</a:t>
            </a:r>
          </a:p>
          <a:p>
            <a:r>
              <a:rPr lang="en-US" dirty="0" smtClean="0"/>
              <a:t>The timeframe inserted into q29 (cssrs) will reflect this change</a:t>
            </a:r>
          </a:p>
          <a:p>
            <a:r>
              <a:rPr lang="en-US" dirty="0" smtClean="0"/>
              <a:t>You will enter the </a:t>
            </a:r>
            <a:r>
              <a:rPr lang="en-US" i="1" dirty="0" smtClean="0"/>
              <a:t>earliest</a:t>
            </a:r>
            <a:r>
              <a:rPr lang="en-US" dirty="0" smtClean="0"/>
              <a:t> date the C-SSRS screener was completed in question 30</a:t>
            </a:r>
          </a:p>
          <a:p>
            <a:pPr lvl="1"/>
            <a:r>
              <a:rPr lang="en-US" dirty="0" smtClean="0"/>
              <a:t>Only a C-SSRS done on the day of the positive Primary Suicide Risk Screen “counts” in applicable measures</a:t>
            </a:r>
            <a:endParaRPr lang="en-US" dirty="0"/>
          </a:p>
        </p:txBody>
      </p:sp>
    </p:spTree>
    <p:extLst>
      <p:ext uri="{BB962C8B-B14F-4D97-AF65-F5344CB8AC3E}">
        <p14:creationId xmlns:p14="http://schemas.microsoft.com/office/powerpoint/2010/main" val="356960068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Comprehensive Suicide Risk Evaluation</a:t>
            </a:r>
            <a:endParaRPr lang="en-US" dirty="0"/>
          </a:p>
        </p:txBody>
      </p:sp>
      <p:sp>
        <p:nvSpPr>
          <p:cNvPr id="3" name="Content Placeholder 2"/>
          <p:cNvSpPr>
            <a:spLocks noGrp="1"/>
          </p:cNvSpPr>
          <p:nvPr>
            <p:ph idx="1"/>
          </p:nvPr>
        </p:nvSpPr>
        <p:spPr/>
        <p:txBody>
          <a:bodyPr/>
          <a:lstStyle/>
          <a:p>
            <a:r>
              <a:rPr lang="en-US" dirty="0" smtClean="0"/>
              <a:t>If the C-SSRS screener was done on the same date as the phq9dt, you will go to the Comprehensive Suicide Risk Evaluation questions, which have been revised</a:t>
            </a:r>
            <a:endParaRPr lang="en-US" dirty="0"/>
          </a:p>
        </p:txBody>
      </p:sp>
    </p:spTree>
    <p:extLst>
      <p:ext uri="{BB962C8B-B14F-4D97-AF65-F5344CB8AC3E}">
        <p14:creationId xmlns:p14="http://schemas.microsoft.com/office/powerpoint/2010/main" val="399812350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Vacsraint1-27, 99</a:t>
            </a:r>
            <a:endParaRPr lang="en-US" dirty="0"/>
          </a:p>
        </p:txBody>
      </p:sp>
      <p:sp>
        <p:nvSpPr>
          <p:cNvPr id="3" name="Content Placeholder 2"/>
          <p:cNvSpPr>
            <a:spLocks noGrp="1"/>
          </p:cNvSpPr>
          <p:nvPr>
            <p:ph idx="1"/>
          </p:nvPr>
        </p:nvSpPr>
        <p:spPr/>
        <p:txBody>
          <a:bodyPr>
            <a:normAutofit lnSpcReduction="10000"/>
          </a:bodyPr>
          <a:lstStyle/>
          <a:p>
            <a:r>
              <a:rPr lang="en-US" dirty="0" smtClean="0"/>
              <a:t>There are changes to the answer options for the question vacsraint (q46)</a:t>
            </a:r>
          </a:p>
          <a:p>
            <a:pPr lvl="1"/>
            <a:r>
              <a:rPr lang="en-US" dirty="0" smtClean="0"/>
              <a:t>This question is now looking for General Strategies for Managing Risk in </a:t>
            </a:r>
            <a:r>
              <a:rPr lang="en-US" b="1" u="sng" dirty="0" smtClean="0"/>
              <a:t>any</a:t>
            </a:r>
            <a:r>
              <a:rPr lang="en-US" dirty="0" smtClean="0"/>
              <a:t> setting</a:t>
            </a:r>
          </a:p>
          <a:p>
            <a:r>
              <a:rPr lang="en-US" dirty="0" smtClean="0"/>
              <a:t>You will find that some options have different numbers and some of the </a:t>
            </a:r>
            <a:r>
              <a:rPr lang="en-US" dirty="0"/>
              <a:t>previous </a:t>
            </a:r>
            <a:r>
              <a:rPr lang="en-US" dirty="0" smtClean="0"/>
              <a:t>options are no longer part of this question</a:t>
            </a:r>
          </a:p>
          <a:p>
            <a:r>
              <a:rPr lang="en-US" dirty="0" smtClean="0"/>
              <a:t>You will need to review all of the possible options carefully so you are aware of what interventions to look for in the record</a:t>
            </a:r>
            <a:endParaRPr lang="en-US" dirty="0"/>
          </a:p>
        </p:txBody>
      </p:sp>
    </p:spTree>
    <p:extLst>
      <p:ext uri="{BB962C8B-B14F-4D97-AF65-F5344CB8AC3E}">
        <p14:creationId xmlns:p14="http://schemas.microsoft.com/office/powerpoint/2010/main" val="368371966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Vacsraint7, 8, 9</a:t>
            </a:r>
            <a:endParaRPr lang="en-US" dirty="0"/>
          </a:p>
        </p:txBody>
      </p:sp>
      <p:sp>
        <p:nvSpPr>
          <p:cNvPr id="3" name="Content Placeholder 2"/>
          <p:cNvSpPr>
            <a:spLocks noGrp="1"/>
          </p:cNvSpPr>
          <p:nvPr>
            <p:ph idx="1"/>
          </p:nvPr>
        </p:nvSpPr>
        <p:spPr/>
        <p:txBody>
          <a:bodyPr/>
          <a:lstStyle/>
          <a:p>
            <a:r>
              <a:rPr lang="en-US" dirty="0" smtClean="0"/>
              <a:t>If you selected vacsraint</a:t>
            </a:r>
            <a:r>
              <a:rPr lang="en-US" b="1" dirty="0" smtClean="0"/>
              <a:t>7, 8</a:t>
            </a:r>
            <a:r>
              <a:rPr lang="en-US" dirty="0" smtClean="0"/>
              <a:t>, and/or </a:t>
            </a:r>
            <a:r>
              <a:rPr lang="en-US" b="1" dirty="0" smtClean="0"/>
              <a:t>9</a:t>
            </a:r>
            <a:r>
              <a:rPr lang="en-US" dirty="0" smtClean="0"/>
              <a:t> you will enter any additional comments/intervention as documented in the record by the acceptable provider in the text boxes in question 47</a:t>
            </a:r>
            <a:endParaRPr lang="en-US" dirty="0"/>
          </a:p>
        </p:txBody>
      </p:sp>
    </p:spTree>
    <p:extLst>
      <p:ext uri="{BB962C8B-B14F-4D97-AF65-F5344CB8AC3E}">
        <p14:creationId xmlns:p14="http://schemas.microsoft.com/office/powerpoint/2010/main" val="273457789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Opcsraint1-10, 99</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Question 48 is new and directs you to look for documentation of </a:t>
            </a:r>
            <a:r>
              <a:rPr lang="en-US" b="1" dirty="0" smtClean="0"/>
              <a:t>General Strategies for Managing Risk in the </a:t>
            </a:r>
            <a:r>
              <a:rPr lang="en-US" b="1" u="sng" dirty="0" smtClean="0"/>
              <a:t>Outpatient</a:t>
            </a:r>
            <a:r>
              <a:rPr lang="en-US" b="1" dirty="0" smtClean="0"/>
              <a:t> setting</a:t>
            </a:r>
          </a:p>
          <a:p>
            <a:r>
              <a:rPr lang="en-US" dirty="0"/>
              <a:t>T</a:t>
            </a:r>
            <a:r>
              <a:rPr lang="en-US" dirty="0" smtClean="0"/>
              <a:t>hese interventions were formerly in the vacsraint question</a:t>
            </a:r>
          </a:p>
          <a:p>
            <a:r>
              <a:rPr lang="en-US" dirty="0" smtClean="0"/>
              <a:t>Abstraction rules mirror those for the vacsraint question:</a:t>
            </a:r>
          </a:p>
          <a:p>
            <a:pPr lvl="1"/>
            <a:r>
              <a:rPr lang="en-US" dirty="0"/>
              <a:t>The wording in the option does not have to exactly match the intervention in the record; however, the intent must be the same</a:t>
            </a:r>
            <a:endParaRPr lang="en-US" dirty="0" smtClean="0"/>
          </a:p>
          <a:p>
            <a:pPr lvl="1"/>
            <a:r>
              <a:rPr lang="en-US" b="1" dirty="0"/>
              <a:t>If the provider does not have any documentation in the text box for the applicable options, do not select that option as an </a:t>
            </a:r>
            <a:r>
              <a:rPr lang="en-US" b="1" dirty="0" smtClean="0"/>
              <a:t>intervention</a:t>
            </a:r>
            <a:endParaRPr lang="en-US" b="1" dirty="0"/>
          </a:p>
          <a:p>
            <a:pPr lvl="1"/>
            <a:r>
              <a:rPr lang="en-US" dirty="0" smtClean="0"/>
              <a:t>You may only use documentation from an </a:t>
            </a:r>
            <a:r>
              <a:rPr lang="en-US" b="1" i="1" dirty="0" smtClean="0"/>
              <a:t>acceptable</a:t>
            </a:r>
            <a:r>
              <a:rPr lang="en-US" dirty="0" smtClean="0"/>
              <a:t> provider</a:t>
            </a:r>
            <a:endParaRPr lang="en-US" dirty="0"/>
          </a:p>
        </p:txBody>
      </p:sp>
    </p:spTree>
    <p:extLst>
      <p:ext uri="{BB962C8B-B14F-4D97-AF65-F5344CB8AC3E}">
        <p14:creationId xmlns:p14="http://schemas.microsoft.com/office/powerpoint/2010/main" val="302799046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Inpatient or Residential Treatment</a:t>
            </a:r>
            <a:endParaRPr lang="en-US" sz="3600" dirty="0"/>
          </a:p>
        </p:txBody>
      </p:sp>
      <p:sp>
        <p:nvSpPr>
          <p:cNvPr id="3" name="Content Placeholder 2"/>
          <p:cNvSpPr>
            <a:spLocks noGrp="1"/>
          </p:cNvSpPr>
          <p:nvPr>
            <p:ph idx="1"/>
          </p:nvPr>
        </p:nvSpPr>
        <p:spPr/>
        <p:txBody>
          <a:bodyPr>
            <a:normAutofit fontScale="92500" lnSpcReduction="20000"/>
          </a:bodyPr>
          <a:lstStyle/>
          <a:p>
            <a:endParaRPr lang="en-US" dirty="0" smtClean="0"/>
          </a:p>
          <a:p>
            <a:r>
              <a:rPr lang="en-US" dirty="0" smtClean="0"/>
              <a:t>Question 49 (inmhadm) is also new</a:t>
            </a:r>
          </a:p>
          <a:p>
            <a:pPr lvl="1"/>
            <a:r>
              <a:rPr lang="en-US" b="1" dirty="0"/>
              <a:t>On (computer to display phqi9dt), the same calendar day as the positive C-SSRS and/or positive Primary Suicide Risk Screen (item 9/question #3 of the PHQ-2 +I9 screen), is there evidence the patient was admitted to inpatient or residential treatment for mental health care</a:t>
            </a:r>
            <a:r>
              <a:rPr lang="en-US" b="1" dirty="0" smtClean="0"/>
              <a:t>?</a:t>
            </a:r>
          </a:p>
          <a:p>
            <a:r>
              <a:rPr lang="en-US" dirty="0"/>
              <a:t>If the provider that completed the CSRE template admits the patient to inpatient or residential treatment for mental health </a:t>
            </a:r>
            <a:r>
              <a:rPr lang="en-US" b="1" u="sng" dirty="0"/>
              <a:t>OR</a:t>
            </a:r>
            <a:r>
              <a:rPr lang="en-US" dirty="0"/>
              <a:t> sends the patient to the Emergency Department for inpatient admission, select value </a:t>
            </a:r>
            <a:r>
              <a:rPr lang="en-US" dirty="0" smtClean="0"/>
              <a:t>1</a:t>
            </a:r>
          </a:p>
          <a:p>
            <a:r>
              <a:rPr lang="en-US" b="1" dirty="0" smtClean="0"/>
              <a:t>If the answer to this question is yes, you will go to question 50, also a new question</a:t>
            </a:r>
            <a:endParaRPr lang="en-US" b="1" dirty="0"/>
          </a:p>
          <a:p>
            <a:endParaRPr lang="en-US" dirty="0"/>
          </a:p>
        </p:txBody>
      </p:sp>
    </p:spTree>
    <p:extLst>
      <p:ext uri="{BB962C8B-B14F-4D97-AF65-F5344CB8AC3E}">
        <p14:creationId xmlns:p14="http://schemas.microsoft.com/office/powerpoint/2010/main" val="131999184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Incsraint1-12, 99</a:t>
            </a:r>
            <a:endParaRPr lang="en-US" dirty="0"/>
          </a:p>
        </p:txBody>
      </p:sp>
      <p:sp>
        <p:nvSpPr>
          <p:cNvPr id="3" name="Content Placeholder 2"/>
          <p:cNvSpPr>
            <a:spLocks noGrp="1"/>
          </p:cNvSpPr>
          <p:nvPr>
            <p:ph idx="1"/>
          </p:nvPr>
        </p:nvSpPr>
        <p:spPr/>
        <p:txBody>
          <a:bodyPr/>
          <a:lstStyle/>
          <a:p>
            <a:r>
              <a:rPr lang="en-US" dirty="0" smtClean="0"/>
              <a:t>The purpose of question 50 is to capture documentation of General Strategies for Managing Risk </a:t>
            </a:r>
            <a:r>
              <a:rPr lang="en-US" b="1" dirty="0" smtClean="0"/>
              <a:t>in the inpatient or residential treatment setting</a:t>
            </a:r>
          </a:p>
          <a:p>
            <a:r>
              <a:rPr lang="en-US" dirty="0" smtClean="0"/>
              <a:t>Select all interventions documented by the acceptable provider in the CSRE template</a:t>
            </a:r>
          </a:p>
          <a:p>
            <a:r>
              <a:rPr lang="en-US" b="1" dirty="0"/>
              <a:t>This template may be completed in the Emergency Department prior to admission for inpatient or residential treatment.</a:t>
            </a:r>
            <a:endParaRPr lang="en-US" dirty="0"/>
          </a:p>
          <a:p>
            <a:endParaRPr lang="en-US" dirty="0"/>
          </a:p>
        </p:txBody>
      </p:sp>
    </p:spTree>
    <p:extLst>
      <p:ext uri="{BB962C8B-B14F-4D97-AF65-F5344CB8AC3E}">
        <p14:creationId xmlns:p14="http://schemas.microsoft.com/office/powerpoint/2010/main" val="184216501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200" dirty="0"/>
              <a:t>General Strategies for Managing Risk in the inpatient or residential treatment setting</a:t>
            </a:r>
          </a:p>
        </p:txBody>
      </p:sp>
      <p:sp>
        <p:nvSpPr>
          <p:cNvPr id="7" name="Text Placeholder 6"/>
          <p:cNvSpPr>
            <a:spLocks noGrp="1"/>
          </p:cNvSpPr>
          <p:nvPr>
            <p:ph type="body" idx="1"/>
          </p:nvPr>
        </p:nvSpPr>
        <p:spPr>
          <a:xfrm>
            <a:off x="762000" y="609600"/>
            <a:ext cx="7543800" cy="639762"/>
          </a:xfrm>
        </p:spPr>
        <p:txBody>
          <a:bodyPr/>
          <a:lstStyle/>
          <a:p>
            <a:r>
              <a:rPr lang="en-US" dirty="0" smtClean="0"/>
              <a:t>Question 50  Select all that apply:</a:t>
            </a:r>
            <a:endParaRPr lang="en-US" dirty="0"/>
          </a:p>
        </p:txBody>
      </p:sp>
      <p:sp>
        <p:nvSpPr>
          <p:cNvPr id="5" name="Content Placeholder 4"/>
          <p:cNvSpPr>
            <a:spLocks noGrp="1"/>
          </p:cNvSpPr>
          <p:nvPr>
            <p:ph sz="half" idx="2"/>
          </p:nvPr>
        </p:nvSpPr>
        <p:spPr/>
        <p:txBody>
          <a:bodyPr>
            <a:normAutofit fontScale="55000" lnSpcReduction="20000"/>
          </a:bodyPr>
          <a:lstStyle/>
          <a:p>
            <a:r>
              <a:rPr lang="en-US" dirty="0"/>
              <a:t>1</a:t>
            </a:r>
            <a:r>
              <a:rPr lang="en-US" dirty="0" smtClean="0"/>
              <a:t>. </a:t>
            </a:r>
            <a:r>
              <a:rPr lang="en-US" dirty="0"/>
              <a:t>Initiate unit-specific suicide precautions protocol</a:t>
            </a:r>
          </a:p>
          <a:p>
            <a:r>
              <a:rPr lang="en-US" dirty="0"/>
              <a:t>2. Initiate more frequent rounding: q _____ minute rounding</a:t>
            </a:r>
          </a:p>
          <a:p>
            <a:r>
              <a:rPr lang="en-US" dirty="0"/>
              <a:t>3. Initiate one-to-one constant observation per facility policy</a:t>
            </a:r>
          </a:p>
          <a:p>
            <a:r>
              <a:rPr lang="en-US" dirty="0"/>
              <a:t>4. Assign bedroom close to unit work station</a:t>
            </a:r>
          </a:p>
          <a:p>
            <a:r>
              <a:rPr lang="en-US" dirty="0"/>
              <a:t>5. Offer behavioral activation resources during inpatient stay which may include journaling, bibliotherapy, increased group participation, and/or exercise</a:t>
            </a:r>
          </a:p>
          <a:p>
            <a:r>
              <a:rPr lang="en-US" dirty="0"/>
              <a:t>6. Increased symptom monitoring</a:t>
            </a:r>
          </a:p>
          <a:p>
            <a:r>
              <a:rPr lang="en-US" dirty="0"/>
              <a:t>7. Engage Veteran in recovery plan during inpatient treatment</a:t>
            </a:r>
          </a:p>
          <a:p>
            <a:endParaRPr lang="en-US" dirty="0"/>
          </a:p>
        </p:txBody>
      </p:sp>
      <p:sp>
        <p:nvSpPr>
          <p:cNvPr id="6" name="Content Placeholder 5"/>
          <p:cNvSpPr>
            <a:spLocks noGrp="1"/>
          </p:cNvSpPr>
          <p:nvPr>
            <p:ph sz="quarter" idx="4"/>
          </p:nvPr>
        </p:nvSpPr>
        <p:spPr/>
        <p:txBody>
          <a:bodyPr>
            <a:normAutofit fontScale="55000" lnSpcReduction="20000"/>
          </a:bodyPr>
          <a:lstStyle/>
          <a:p>
            <a:r>
              <a:rPr lang="en-US" dirty="0"/>
              <a:t>8. Engage Veteran in interdisciplinary treatment planning during inpatient treatment</a:t>
            </a:r>
          </a:p>
          <a:p>
            <a:r>
              <a:rPr lang="en-US" dirty="0"/>
              <a:t>9. Engage Veteran in safety plan during inpatient treatment</a:t>
            </a:r>
          </a:p>
          <a:p>
            <a:r>
              <a:rPr lang="en-US" dirty="0"/>
              <a:t>10. For Veterans not at high risk for suicide, prior to discharge ensure that a minimum of 3 mental health visits are scheduled within 30 days of discharge. Date and time of first appointment:</a:t>
            </a:r>
          </a:p>
          <a:p>
            <a:r>
              <a:rPr lang="en-US" dirty="0"/>
              <a:t>11. For Veterans at high risk for suicide, prior to discharge ensure that a minimum of 4 follow-up appointments are scheduled within 30 days of discharge. Date and time of first appointment:</a:t>
            </a:r>
          </a:p>
          <a:p>
            <a:r>
              <a:rPr lang="en-US" dirty="0"/>
              <a:t>12. Other</a:t>
            </a:r>
          </a:p>
          <a:p>
            <a:r>
              <a:rPr lang="en-US" dirty="0"/>
              <a:t>99. No interventions documented by the provider</a:t>
            </a:r>
          </a:p>
        </p:txBody>
      </p:sp>
    </p:spTree>
    <p:extLst>
      <p:ext uri="{BB962C8B-B14F-4D97-AF65-F5344CB8AC3E}">
        <p14:creationId xmlns:p14="http://schemas.microsoft.com/office/powerpoint/2010/main" val="68949917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Incsraint Rules</a:t>
            </a:r>
            <a:endParaRPr lang="en-US" dirty="0"/>
          </a:p>
        </p:txBody>
      </p:sp>
      <p:sp>
        <p:nvSpPr>
          <p:cNvPr id="8" name="Content Placeholder 7"/>
          <p:cNvSpPr>
            <a:spLocks noGrp="1"/>
          </p:cNvSpPr>
          <p:nvPr>
            <p:ph idx="1"/>
          </p:nvPr>
        </p:nvSpPr>
        <p:spPr/>
        <p:txBody>
          <a:bodyPr/>
          <a:lstStyle/>
          <a:p>
            <a:r>
              <a:rPr lang="en-US" dirty="0"/>
              <a:t>Abstraction </a:t>
            </a:r>
            <a:r>
              <a:rPr lang="en-US" dirty="0" smtClean="0"/>
              <a:t>rules for incsraint </a:t>
            </a:r>
            <a:r>
              <a:rPr lang="en-US" dirty="0"/>
              <a:t>mirror those for the </a:t>
            </a:r>
            <a:r>
              <a:rPr lang="en-US" dirty="0" smtClean="0"/>
              <a:t>vacsraint and opcsraint questions:</a:t>
            </a:r>
            <a:endParaRPr lang="en-US" dirty="0"/>
          </a:p>
          <a:p>
            <a:pPr lvl="1"/>
            <a:r>
              <a:rPr lang="en-US" dirty="0"/>
              <a:t>The wording in the option does not have to exactly match the intervention in the record; however, the intent must be the same</a:t>
            </a:r>
          </a:p>
          <a:p>
            <a:pPr lvl="1"/>
            <a:r>
              <a:rPr lang="en-US" dirty="0"/>
              <a:t>If the provider does not have any documentation in the text box for the applicable options, do not select that option as an intervention</a:t>
            </a:r>
          </a:p>
          <a:p>
            <a:pPr lvl="1"/>
            <a:r>
              <a:rPr lang="en-US" dirty="0"/>
              <a:t>You may only use documentation from an </a:t>
            </a:r>
            <a:r>
              <a:rPr lang="en-US" b="1" i="1" dirty="0"/>
              <a:t>acceptable</a:t>
            </a:r>
            <a:r>
              <a:rPr lang="en-US" dirty="0"/>
              <a:t> provider</a:t>
            </a:r>
          </a:p>
          <a:p>
            <a:endParaRPr lang="en-US" dirty="0"/>
          </a:p>
        </p:txBody>
      </p:sp>
    </p:spTree>
    <p:extLst>
      <p:ext uri="{BB962C8B-B14F-4D97-AF65-F5344CB8AC3E}">
        <p14:creationId xmlns:p14="http://schemas.microsoft.com/office/powerpoint/2010/main" val="6869098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CGPI</a:t>
            </a:r>
            <a:endParaRPr lang="en-US" dirty="0"/>
          </a:p>
        </p:txBody>
      </p:sp>
      <p:sp>
        <p:nvSpPr>
          <p:cNvPr id="5" name="Text Placeholder 4"/>
          <p:cNvSpPr>
            <a:spLocks noGrp="1"/>
          </p:cNvSpPr>
          <p:nvPr>
            <p:ph type="body" idx="1"/>
          </p:nvPr>
        </p:nvSpPr>
        <p:spPr/>
        <p:txBody>
          <a:bodyPr>
            <a:normAutofit fontScale="92500" lnSpcReduction="10000"/>
          </a:bodyPr>
          <a:lstStyle/>
          <a:p>
            <a:r>
              <a:rPr lang="en-US" dirty="0" smtClean="0"/>
              <a:t>Data Collection and Scoring Changes </a:t>
            </a:r>
          </a:p>
          <a:p>
            <a:r>
              <a:rPr lang="en-US" dirty="0"/>
              <a:t>1</a:t>
            </a:r>
            <a:r>
              <a:rPr lang="en-US" dirty="0" smtClean="0"/>
              <a:t>Q FY2020</a:t>
            </a:r>
            <a:endParaRPr lang="en-US" dirty="0"/>
          </a:p>
        </p:txBody>
      </p:sp>
    </p:spTree>
    <p:extLst>
      <p:ext uri="{BB962C8B-B14F-4D97-AF65-F5344CB8AC3E}">
        <p14:creationId xmlns:p14="http://schemas.microsoft.com/office/powerpoint/2010/main" val="319937422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PTSD</a:t>
            </a:r>
            <a:endParaRPr lang="en-US" dirty="0"/>
          </a:p>
        </p:txBody>
      </p:sp>
      <p:sp>
        <p:nvSpPr>
          <p:cNvPr id="3" name="Content Placeholder 2"/>
          <p:cNvSpPr>
            <a:spLocks noGrp="1"/>
          </p:cNvSpPr>
          <p:nvPr>
            <p:ph idx="1"/>
          </p:nvPr>
        </p:nvSpPr>
        <p:spPr/>
        <p:txBody>
          <a:bodyPr/>
          <a:lstStyle/>
          <a:p>
            <a:r>
              <a:rPr lang="en-US" dirty="0" smtClean="0"/>
              <a:t>The changes to the PTSD section of the Mental Health module are virtually the same as those just noted for the depression screening series of questions</a:t>
            </a:r>
          </a:p>
          <a:p>
            <a:r>
              <a:rPr lang="en-US" dirty="0" smtClean="0"/>
              <a:t>There are still two scenarios for screening however, since screening for PTSD may be completed within the past 5 years and prior to 10/1/2018</a:t>
            </a:r>
          </a:p>
          <a:p>
            <a:pPr lvl="1"/>
            <a:r>
              <a:rPr lang="en-US" dirty="0" smtClean="0"/>
              <a:t>For screening on </a:t>
            </a:r>
            <a:r>
              <a:rPr lang="en-US" dirty="0"/>
              <a:t>or after 10/01/2018, </a:t>
            </a:r>
            <a:r>
              <a:rPr lang="en-US" dirty="0" smtClean="0"/>
              <a:t>the </a:t>
            </a:r>
            <a:r>
              <a:rPr lang="en-US" dirty="0"/>
              <a:t>Primary Care PTSD5 +</a:t>
            </a:r>
            <a:r>
              <a:rPr lang="en-US" dirty="0" smtClean="0"/>
              <a:t>I9 is required</a:t>
            </a:r>
          </a:p>
          <a:p>
            <a:pPr lvl="1"/>
            <a:r>
              <a:rPr lang="en-US" dirty="0" smtClean="0"/>
              <a:t>For screening </a:t>
            </a:r>
            <a:r>
              <a:rPr lang="en-US" dirty="0"/>
              <a:t>within the past 5 years and prior to </a:t>
            </a:r>
            <a:r>
              <a:rPr lang="en-US" dirty="0" smtClean="0"/>
              <a:t>10/1/2018 the PC-PTSD screen may be used</a:t>
            </a:r>
            <a:endParaRPr lang="en-US" dirty="0"/>
          </a:p>
        </p:txBody>
      </p:sp>
    </p:spTree>
    <p:extLst>
      <p:ext uri="{BB962C8B-B14F-4D97-AF65-F5344CB8AC3E}">
        <p14:creationId xmlns:p14="http://schemas.microsoft.com/office/powerpoint/2010/main" val="3495662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CGPI Scoring Changes</a:t>
            </a:r>
            <a:endParaRPr lang="en-US" dirty="0"/>
          </a:p>
        </p:txBody>
      </p:sp>
      <p:sp>
        <p:nvSpPr>
          <p:cNvPr id="3" name="Content Placeholder 2"/>
          <p:cNvSpPr>
            <a:spLocks noGrp="1"/>
          </p:cNvSpPr>
          <p:nvPr>
            <p:ph idx="1"/>
          </p:nvPr>
        </p:nvSpPr>
        <p:spPr/>
        <p:txBody>
          <a:bodyPr/>
          <a:lstStyle/>
          <a:p>
            <a:r>
              <a:rPr lang="en-US" dirty="0" smtClean="0"/>
              <a:t>There are many changes to CGPI Scoring for 1Q FY2020</a:t>
            </a:r>
          </a:p>
          <a:p>
            <a:r>
              <a:rPr lang="en-US" dirty="0" smtClean="0"/>
              <a:t>An overview of the changes will be provided here, but please be sure to also review the CGPI Exit Report Guide and the CGPI Exit Report format</a:t>
            </a:r>
            <a:endParaRPr lang="en-US" dirty="0"/>
          </a:p>
        </p:txBody>
      </p:sp>
    </p:spTree>
    <p:extLst>
      <p:ext uri="{BB962C8B-B14F-4D97-AF65-F5344CB8AC3E}">
        <p14:creationId xmlns:p14="http://schemas.microsoft.com/office/powerpoint/2010/main" val="335621379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CGPI Retired Measures</a:t>
            </a:r>
            <a:endParaRPr lang="en-US" dirty="0"/>
          </a:p>
        </p:txBody>
      </p:sp>
      <p:sp>
        <p:nvSpPr>
          <p:cNvPr id="3" name="Content Placeholder 2"/>
          <p:cNvSpPr>
            <a:spLocks noGrp="1"/>
          </p:cNvSpPr>
          <p:nvPr>
            <p:ph idx="1"/>
          </p:nvPr>
        </p:nvSpPr>
        <p:spPr/>
        <p:txBody>
          <a:bodyPr/>
          <a:lstStyle/>
          <a:p>
            <a:r>
              <a:rPr lang="en-US" dirty="0" smtClean="0"/>
              <a:t>The following measures have been </a:t>
            </a:r>
            <a:r>
              <a:rPr lang="en-US" b="1" dirty="0" smtClean="0"/>
              <a:t>retired</a:t>
            </a:r>
          </a:p>
          <a:p>
            <a:pPr lvl="1"/>
            <a:r>
              <a:rPr lang="en-US" b="1" dirty="0" smtClean="0"/>
              <a:t>Smg2n, smg2mn, smg2sn </a:t>
            </a:r>
            <a:r>
              <a:rPr lang="en-US" dirty="0" smtClean="0"/>
              <a:t>(used tobacco)</a:t>
            </a:r>
          </a:p>
          <a:p>
            <a:pPr lvl="1"/>
            <a:r>
              <a:rPr lang="en-US" b="1" dirty="0" smtClean="0"/>
              <a:t>Sre1, mdd41 and ptsd52 </a:t>
            </a:r>
            <a:r>
              <a:rPr lang="en-US" dirty="0" smtClean="0"/>
              <a:t>(suicide risk evaluation, positive depression screening with timely SRE, PTSD screening</a:t>
            </a:r>
            <a:r>
              <a:rPr lang="en-US" dirty="0"/>
              <a:t> with timely </a:t>
            </a:r>
            <a:r>
              <a:rPr lang="en-US" dirty="0" smtClean="0"/>
              <a:t>SRE)</a:t>
            </a:r>
          </a:p>
          <a:p>
            <a:pPr lvl="1"/>
            <a:r>
              <a:rPr lang="en-US" b="1" dirty="0" smtClean="0"/>
              <a:t>Dmg40 and ihd40 </a:t>
            </a:r>
            <a:r>
              <a:rPr lang="en-US" dirty="0" smtClean="0"/>
              <a:t>(</a:t>
            </a:r>
            <a:r>
              <a:rPr lang="en-US" dirty="0"/>
              <a:t>BP &lt;140/90 or &lt;150/65 or 3 moderate dose </a:t>
            </a:r>
            <a:r>
              <a:rPr lang="en-US" dirty="0" smtClean="0"/>
              <a:t>anti-hypertensives)</a:t>
            </a:r>
          </a:p>
          <a:p>
            <a:pPr lvl="1"/>
            <a:r>
              <a:rPr lang="en-US" b="1" dirty="0" smtClean="0"/>
              <a:t>Chf7</a:t>
            </a:r>
            <a:r>
              <a:rPr lang="en-US" dirty="0" smtClean="0"/>
              <a:t> (LVSF documented)</a:t>
            </a:r>
            <a:endParaRPr lang="en-US" dirty="0"/>
          </a:p>
        </p:txBody>
      </p:sp>
    </p:spTree>
    <p:extLst>
      <p:ext uri="{BB962C8B-B14F-4D97-AF65-F5344CB8AC3E}">
        <p14:creationId xmlns:p14="http://schemas.microsoft.com/office/powerpoint/2010/main" val="68304505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CGPI Measure Changes</a:t>
            </a:r>
            <a:endParaRPr lang="en-US" dirty="0"/>
          </a:p>
        </p:txBody>
      </p:sp>
      <p:sp>
        <p:nvSpPr>
          <p:cNvPr id="3" name="Content Placeholder 2"/>
          <p:cNvSpPr>
            <a:spLocks noGrp="1"/>
          </p:cNvSpPr>
          <p:nvPr>
            <p:ph idx="1"/>
          </p:nvPr>
        </p:nvSpPr>
        <p:spPr/>
        <p:txBody>
          <a:bodyPr/>
          <a:lstStyle/>
          <a:p>
            <a:r>
              <a:rPr lang="en-US" dirty="0" smtClean="0"/>
              <a:t>The following measures were changed from </a:t>
            </a:r>
            <a:r>
              <a:rPr lang="en-US" b="1" dirty="0" smtClean="0"/>
              <a:t>Pilot</a:t>
            </a:r>
            <a:r>
              <a:rPr lang="en-US" dirty="0" smtClean="0"/>
              <a:t> measures to </a:t>
            </a:r>
            <a:r>
              <a:rPr lang="en-US" b="1" dirty="0" smtClean="0"/>
              <a:t>Quality Indicators</a:t>
            </a:r>
            <a:r>
              <a:rPr lang="en-US" dirty="0" smtClean="0"/>
              <a:t>:</a:t>
            </a:r>
          </a:p>
          <a:p>
            <a:pPr lvl="1"/>
            <a:r>
              <a:rPr lang="en-US" b="1" dirty="0" smtClean="0"/>
              <a:t>Ch11</a:t>
            </a:r>
            <a:r>
              <a:rPr lang="en-US" dirty="0" smtClean="0"/>
              <a:t>: </a:t>
            </a:r>
            <a:r>
              <a:rPr lang="en-US" dirty="0"/>
              <a:t>Chlamydia screen age 16 – 24</a:t>
            </a:r>
            <a:endParaRPr lang="en-US" dirty="0" smtClean="0"/>
          </a:p>
          <a:p>
            <a:pPr lvl="1"/>
            <a:r>
              <a:rPr lang="en-US" b="1" dirty="0" smtClean="0"/>
              <a:t>Fe9</a:t>
            </a:r>
            <a:r>
              <a:rPr lang="en-US" dirty="0" smtClean="0"/>
              <a:t>: </a:t>
            </a:r>
            <a:r>
              <a:rPr lang="en-US" dirty="0"/>
              <a:t>Assessed functional status (ADL and IADL) in past 12 months</a:t>
            </a:r>
            <a:endParaRPr lang="en-US" dirty="0" smtClean="0"/>
          </a:p>
          <a:p>
            <a:pPr lvl="1"/>
            <a:r>
              <a:rPr lang="en-US" b="1" dirty="0" smtClean="0"/>
              <a:t>Sui2</a:t>
            </a:r>
            <a:r>
              <a:rPr lang="en-US" dirty="0" smtClean="0"/>
              <a:t>: </a:t>
            </a:r>
            <a:r>
              <a:rPr lang="en-US" dirty="0"/>
              <a:t>Timely secondary suicide risk screening</a:t>
            </a:r>
            <a:endParaRPr lang="en-US" dirty="0" smtClean="0"/>
          </a:p>
          <a:p>
            <a:pPr lvl="1"/>
            <a:r>
              <a:rPr lang="en-US" b="1" dirty="0" smtClean="0"/>
              <a:t>Sui40</a:t>
            </a:r>
            <a:r>
              <a:rPr lang="en-US" dirty="0" smtClean="0"/>
              <a:t>: </a:t>
            </a:r>
            <a:r>
              <a:rPr lang="en-US" dirty="0"/>
              <a:t>Primary suicide risk screening while screening for depression</a:t>
            </a:r>
            <a:endParaRPr lang="en-US" dirty="0" smtClean="0"/>
          </a:p>
          <a:p>
            <a:pPr lvl="1"/>
            <a:r>
              <a:rPr lang="en-US" b="1" dirty="0" smtClean="0"/>
              <a:t>Sui51</a:t>
            </a:r>
            <a:r>
              <a:rPr lang="en-US" dirty="0" smtClean="0"/>
              <a:t>: </a:t>
            </a:r>
            <a:r>
              <a:rPr lang="en-US" dirty="0"/>
              <a:t>Primary suicide risk screening while screening for PTSD</a:t>
            </a:r>
          </a:p>
        </p:txBody>
      </p:sp>
    </p:spTree>
    <p:extLst>
      <p:ext uri="{BB962C8B-B14F-4D97-AF65-F5344CB8AC3E}">
        <p14:creationId xmlns:p14="http://schemas.microsoft.com/office/powerpoint/2010/main" val="4453907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CGPI Scoring changes</a:t>
            </a:r>
            <a:endParaRPr lang="en-US" dirty="0"/>
          </a:p>
        </p:txBody>
      </p:sp>
      <p:sp>
        <p:nvSpPr>
          <p:cNvPr id="4" name="Text Placeholder 3"/>
          <p:cNvSpPr>
            <a:spLocks noGrp="1"/>
          </p:cNvSpPr>
          <p:nvPr>
            <p:ph type="body" idx="1"/>
          </p:nvPr>
        </p:nvSpPr>
        <p:spPr/>
        <p:txBody>
          <a:bodyPr/>
          <a:lstStyle/>
          <a:p>
            <a:r>
              <a:rPr lang="en-US" dirty="0" smtClean="0"/>
              <a:t>Measure		</a:t>
            </a:r>
            <a:endParaRPr lang="en-US" dirty="0"/>
          </a:p>
        </p:txBody>
      </p:sp>
      <p:sp>
        <p:nvSpPr>
          <p:cNvPr id="5" name="Content Placeholder 4"/>
          <p:cNvSpPr>
            <a:spLocks noGrp="1"/>
          </p:cNvSpPr>
          <p:nvPr>
            <p:ph sz="half" idx="2"/>
          </p:nvPr>
        </p:nvSpPr>
        <p:spPr/>
        <p:txBody>
          <a:bodyPr/>
          <a:lstStyle/>
          <a:p>
            <a:r>
              <a:rPr lang="en-US" sz="1400" dirty="0" smtClean="0">
                <a:solidFill>
                  <a:schemeClr val="accent4">
                    <a:lumMod val="75000"/>
                  </a:schemeClr>
                </a:solidFill>
              </a:rPr>
              <a:t>P25h, p26h, p19s </a:t>
            </a:r>
          </a:p>
          <a:p>
            <a:endParaRPr lang="en-US" dirty="0"/>
          </a:p>
          <a:p>
            <a:r>
              <a:rPr lang="en-US" sz="1400" dirty="0" smtClean="0"/>
              <a:t>Pvc11h, pvc11s</a:t>
            </a:r>
            <a:r>
              <a:rPr lang="en-US" dirty="0" smtClean="0"/>
              <a:t>	</a:t>
            </a:r>
            <a:endParaRPr lang="en-US" dirty="0"/>
          </a:p>
        </p:txBody>
      </p:sp>
      <p:sp>
        <p:nvSpPr>
          <p:cNvPr id="6" name="Text Placeholder 5"/>
          <p:cNvSpPr>
            <a:spLocks noGrp="1"/>
          </p:cNvSpPr>
          <p:nvPr>
            <p:ph type="body" sz="quarter" idx="3"/>
          </p:nvPr>
        </p:nvSpPr>
        <p:spPr/>
        <p:txBody>
          <a:bodyPr/>
          <a:lstStyle/>
          <a:p>
            <a:r>
              <a:rPr lang="en-US" dirty="0" smtClean="0"/>
              <a:t>Revision</a:t>
            </a:r>
            <a:endParaRPr lang="en-US" dirty="0"/>
          </a:p>
        </p:txBody>
      </p:sp>
      <p:sp>
        <p:nvSpPr>
          <p:cNvPr id="7" name="Content Placeholder 6"/>
          <p:cNvSpPr>
            <a:spLocks noGrp="1"/>
          </p:cNvSpPr>
          <p:nvPr>
            <p:ph sz="quarter" idx="4"/>
          </p:nvPr>
        </p:nvSpPr>
        <p:spPr/>
        <p:txBody>
          <a:bodyPr>
            <a:normAutofit lnSpcReduction="10000"/>
          </a:bodyPr>
          <a:lstStyle/>
          <a:p>
            <a:r>
              <a:rPr lang="en-US" sz="1400" dirty="0" smtClean="0">
                <a:solidFill>
                  <a:schemeClr val="accent4">
                    <a:lumMod val="75000"/>
                  </a:schemeClr>
                </a:solidFill>
              </a:rPr>
              <a:t>Changed dates appropriate to current flu season</a:t>
            </a:r>
          </a:p>
          <a:p>
            <a:r>
              <a:rPr lang="en-US" sz="1400" dirty="0" smtClean="0">
                <a:solidFill>
                  <a:schemeClr val="accent4">
                    <a:lumMod val="75000"/>
                  </a:schemeClr>
                </a:solidFill>
              </a:rPr>
              <a:t>Added new exclusion for bnmrtrns (bone marrow transplant)</a:t>
            </a:r>
          </a:p>
          <a:p>
            <a:r>
              <a:rPr lang="en-US" sz="1400" dirty="0" smtClean="0"/>
              <a:t>Added new exclusion questions for bone marrow transplant and chemotherapy</a:t>
            </a:r>
          </a:p>
          <a:p>
            <a:r>
              <a:rPr lang="en-US" sz="1400" dirty="0" smtClean="0"/>
              <a:t>Immunocompromising conditions changed from inclusion to exclusion</a:t>
            </a:r>
          </a:p>
          <a:p>
            <a:r>
              <a:rPr lang="en-US" sz="1400" dirty="0"/>
              <a:t>I</a:t>
            </a:r>
            <a:r>
              <a:rPr lang="en-US" sz="1400" dirty="0" smtClean="0"/>
              <a:t>f the PCVVAC and PPSVVAC were both refused or not given, documentation </a:t>
            </a:r>
            <a:r>
              <a:rPr lang="en-US" sz="1400" dirty="0"/>
              <a:t>of a prior anaphylactic reaction will </a:t>
            </a:r>
            <a:r>
              <a:rPr lang="en-US" sz="1400" b="1" u="sng" dirty="0"/>
              <a:t>pass</a:t>
            </a:r>
            <a:r>
              <a:rPr lang="en-US" sz="1400" dirty="0"/>
              <a:t> the measure </a:t>
            </a:r>
            <a:endParaRPr lang="en-US" sz="1400" dirty="0" smtClean="0"/>
          </a:p>
          <a:p>
            <a:r>
              <a:rPr lang="en-US" sz="1400" dirty="0" smtClean="0"/>
              <a:t>Measure  change to age 66 and greater</a:t>
            </a:r>
            <a:endParaRPr lang="en-US" sz="1400" dirty="0"/>
          </a:p>
          <a:p>
            <a:endParaRPr lang="en-US" sz="1400" dirty="0"/>
          </a:p>
        </p:txBody>
      </p:sp>
    </p:spTree>
    <p:extLst>
      <p:ext uri="{BB962C8B-B14F-4D97-AF65-F5344CB8AC3E}">
        <p14:creationId xmlns:p14="http://schemas.microsoft.com/office/powerpoint/2010/main" val="398366841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953000"/>
            <a:ext cx="6781800" cy="1219200"/>
          </a:xfrm>
        </p:spPr>
        <p:txBody>
          <a:bodyPr/>
          <a:lstStyle/>
          <a:p>
            <a:r>
              <a:rPr lang="en-US" dirty="0" smtClean="0"/>
              <a:t>CGPI Scoring changes</a:t>
            </a:r>
            <a:endParaRPr lang="en-US" dirty="0"/>
          </a:p>
        </p:txBody>
      </p:sp>
      <p:sp>
        <p:nvSpPr>
          <p:cNvPr id="4" name="Text Placeholder 3"/>
          <p:cNvSpPr>
            <a:spLocks noGrp="1"/>
          </p:cNvSpPr>
          <p:nvPr>
            <p:ph type="body" idx="1"/>
          </p:nvPr>
        </p:nvSpPr>
        <p:spPr/>
        <p:txBody>
          <a:bodyPr/>
          <a:lstStyle/>
          <a:p>
            <a:r>
              <a:rPr lang="en-US" dirty="0" smtClean="0"/>
              <a:t>Measure		</a:t>
            </a:r>
            <a:endParaRPr lang="en-US" dirty="0"/>
          </a:p>
        </p:txBody>
      </p:sp>
      <p:sp>
        <p:nvSpPr>
          <p:cNvPr id="5" name="Content Placeholder 4"/>
          <p:cNvSpPr>
            <a:spLocks noGrp="1"/>
          </p:cNvSpPr>
          <p:nvPr>
            <p:ph sz="half" idx="2"/>
          </p:nvPr>
        </p:nvSpPr>
        <p:spPr>
          <a:xfrm>
            <a:off x="758952" y="1329264"/>
            <a:ext cx="3657600" cy="3699936"/>
          </a:xfrm>
        </p:spPr>
        <p:txBody>
          <a:bodyPr>
            <a:normAutofit fontScale="85000" lnSpcReduction="20000"/>
          </a:bodyPr>
          <a:lstStyle/>
          <a:p>
            <a:r>
              <a:rPr lang="en-US" sz="1900" dirty="0" smtClean="0">
                <a:solidFill>
                  <a:schemeClr val="accent2"/>
                </a:solidFill>
              </a:rPr>
              <a:t>P7, p7s, smg8, smg8s, smg9, smg9s, smg10, smg10s</a:t>
            </a:r>
          </a:p>
          <a:p>
            <a:endParaRPr lang="en-US" sz="1900" dirty="0" smtClean="0">
              <a:solidFill>
                <a:schemeClr val="accent2"/>
              </a:solidFill>
            </a:endParaRPr>
          </a:p>
          <a:p>
            <a:endParaRPr lang="en-US" sz="1900" dirty="0">
              <a:solidFill>
                <a:schemeClr val="accent2"/>
              </a:solidFill>
            </a:endParaRPr>
          </a:p>
          <a:p>
            <a:r>
              <a:rPr lang="en-US" sz="1900" dirty="0" smtClean="0">
                <a:solidFill>
                  <a:schemeClr val="tx1"/>
                </a:solidFill>
              </a:rPr>
              <a:t>P10	</a:t>
            </a:r>
          </a:p>
          <a:p>
            <a:endParaRPr lang="en-US" sz="1900" dirty="0">
              <a:solidFill>
                <a:schemeClr val="tx1"/>
              </a:solidFill>
            </a:endParaRPr>
          </a:p>
          <a:p>
            <a:pPr marL="0" indent="0">
              <a:buNone/>
            </a:pPr>
            <a:endParaRPr lang="en-US" sz="1900" dirty="0">
              <a:solidFill>
                <a:schemeClr val="tx1"/>
              </a:solidFill>
            </a:endParaRPr>
          </a:p>
          <a:p>
            <a:pPr marL="0" indent="0">
              <a:buNone/>
            </a:pPr>
            <a:endParaRPr lang="en-US" sz="1900" dirty="0" smtClean="0">
              <a:solidFill>
                <a:schemeClr val="tx1"/>
              </a:solidFill>
            </a:endParaRPr>
          </a:p>
          <a:p>
            <a:pPr marL="0" indent="0">
              <a:buNone/>
            </a:pPr>
            <a:endParaRPr lang="en-US" sz="1900" dirty="0" smtClean="0">
              <a:solidFill>
                <a:schemeClr val="tx1"/>
              </a:solidFill>
            </a:endParaRPr>
          </a:p>
          <a:p>
            <a:endParaRPr lang="en-US" sz="1900" dirty="0" smtClean="0">
              <a:solidFill>
                <a:schemeClr val="accent1">
                  <a:lumMod val="75000"/>
                </a:schemeClr>
              </a:solidFill>
            </a:endParaRPr>
          </a:p>
          <a:p>
            <a:r>
              <a:rPr lang="en-US" sz="1900" dirty="0" smtClean="0">
                <a:solidFill>
                  <a:schemeClr val="accent1">
                    <a:lumMod val="75000"/>
                  </a:schemeClr>
                </a:solidFill>
              </a:rPr>
              <a:t>Mdd40, sui40, csra2, csra3</a:t>
            </a:r>
          </a:p>
          <a:p>
            <a:pPr marL="0" indent="0">
              <a:buNone/>
            </a:pPr>
            <a:endParaRPr lang="en-US" sz="1900" dirty="0" smtClean="0">
              <a:solidFill>
                <a:schemeClr val="accent6">
                  <a:lumMod val="50000"/>
                </a:schemeClr>
              </a:solidFill>
            </a:endParaRPr>
          </a:p>
          <a:p>
            <a:endParaRPr lang="en-US" sz="1900" dirty="0" smtClean="0">
              <a:solidFill>
                <a:schemeClr val="accent6">
                  <a:lumMod val="50000"/>
                </a:schemeClr>
              </a:solidFill>
            </a:endParaRPr>
          </a:p>
          <a:p>
            <a:r>
              <a:rPr lang="en-US" sz="1900" dirty="0" smtClean="0">
                <a:solidFill>
                  <a:schemeClr val="accent6">
                    <a:lumMod val="50000"/>
                  </a:schemeClr>
                </a:solidFill>
              </a:rPr>
              <a:t>sui2	</a:t>
            </a:r>
            <a:r>
              <a:rPr lang="en-US" sz="1400" dirty="0" smtClean="0">
                <a:solidFill>
                  <a:schemeClr val="tx1"/>
                </a:solidFill>
              </a:rPr>
              <a:t>		</a:t>
            </a:r>
            <a:r>
              <a:rPr lang="en-US" dirty="0" smtClean="0"/>
              <a:t>	</a:t>
            </a:r>
          </a:p>
          <a:p>
            <a:endParaRPr lang="en-US" dirty="0"/>
          </a:p>
          <a:p>
            <a:endParaRPr lang="en-US" dirty="0">
              <a:solidFill>
                <a:schemeClr val="tx1"/>
              </a:solidFill>
            </a:endParaRPr>
          </a:p>
        </p:txBody>
      </p:sp>
      <p:sp>
        <p:nvSpPr>
          <p:cNvPr id="6" name="Text Placeholder 5"/>
          <p:cNvSpPr>
            <a:spLocks noGrp="1"/>
          </p:cNvSpPr>
          <p:nvPr>
            <p:ph type="body" sz="quarter" idx="3"/>
          </p:nvPr>
        </p:nvSpPr>
        <p:spPr/>
        <p:txBody>
          <a:bodyPr/>
          <a:lstStyle/>
          <a:p>
            <a:r>
              <a:rPr lang="en-US" dirty="0" smtClean="0"/>
              <a:t>Revision</a:t>
            </a:r>
            <a:endParaRPr lang="en-US" dirty="0"/>
          </a:p>
        </p:txBody>
      </p:sp>
      <p:sp>
        <p:nvSpPr>
          <p:cNvPr id="7" name="Content Placeholder 6"/>
          <p:cNvSpPr>
            <a:spLocks noGrp="1"/>
          </p:cNvSpPr>
          <p:nvPr>
            <p:ph sz="quarter" idx="4"/>
          </p:nvPr>
        </p:nvSpPr>
        <p:spPr>
          <a:xfrm>
            <a:off x="4645152" y="1329264"/>
            <a:ext cx="3657600" cy="3395136"/>
          </a:xfrm>
        </p:spPr>
        <p:txBody>
          <a:bodyPr>
            <a:noAutofit/>
          </a:bodyPr>
          <a:lstStyle/>
          <a:p>
            <a:r>
              <a:rPr lang="en-US" sz="1600" dirty="0" smtClean="0">
                <a:solidFill>
                  <a:schemeClr val="accent2"/>
                </a:solidFill>
              </a:rPr>
              <a:t>Checks for retired tobacco questions were removed</a:t>
            </a:r>
          </a:p>
          <a:p>
            <a:endParaRPr lang="en-US" sz="1600" dirty="0">
              <a:solidFill>
                <a:schemeClr val="accent2"/>
              </a:solidFill>
            </a:endParaRPr>
          </a:p>
          <a:p>
            <a:r>
              <a:rPr lang="en-US" sz="1600" dirty="0" smtClean="0">
                <a:solidFill>
                  <a:schemeClr val="tx1"/>
                </a:solidFill>
              </a:rPr>
              <a:t>Added vascdis9 (thoracoabdominal or thoracic aortic aneurysm)</a:t>
            </a:r>
          </a:p>
          <a:p>
            <a:r>
              <a:rPr lang="en-US" sz="1600" dirty="0" smtClean="0">
                <a:solidFill>
                  <a:schemeClr val="tx1"/>
                </a:solidFill>
              </a:rPr>
              <a:t>Removed checks for retired tobacco questions</a:t>
            </a:r>
          </a:p>
          <a:p>
            <a:pPr marL="0" indent="0">
              <a:buNone/>
            </a:pPr>
            <a:endParaRPr lang="en-US" sz="1600" dirty="0" smtClean="0">
              <a:solidFill>
                <a:schemeClr val="tx1"/>
              </a:solidFill>
            </a:endParaRPr>
          </a:p>
          <a:p>
            <a:r>
              <a:rPr lang="en-US" sz="1600" dirty="0" smtClean="0">
                <a:solidFill>
                  <a:schemeClr val="accent1">
                    <a:lumMod val="75000"/>
                  </a:schemeClr>
                </a:solidFill>
              </a:rPr>
              <a:t>Removed checks for retired PHQ2 questions</a:t>
            </a:r>
            <a:endParaRPr lang="en-US" sz="1600" dirty="0">
              <a:solidFill>
                <a:schemeClr val="accent1">
                  <a:lumMod val="75000"/>
                </a:schemeClr>
              </a:solidFill>
            </a:endParaRPr>
          </a:p>
          <a:p>
            <a:endParaRPr lang="en-US" sz="1600" dirty="0" smtClean="0">
              <a:solidFill>
                <a:schemeClr val="accent1">
                  <a:lumMod val="75000"/>
                </a:schemeClr>
              </a:solidFill>
            </a:endParaRPr>
          </a:p>
          <a:p>
            <a:r>
              <a:rPr lang="en-US" sz="1600" dirty="0" smtClean="0">
                <a:solidFill>
                  <a:schemeClr val="accent6">
                    <a:lumMod val="50000"/>
                  </a:schemeClr>
                </a:solidFill>
              </a:rPr>
              <a:t>Added new date checks</a:t>
            </a:r>
            <a:endParaRPr lang="en-US" sz="1600" dirty="0">
              <a:solidFill>
                <a:schemeClr val="accent6">
                  <a:lumMod val="50000"/>
                </a:schemeClr>
              </a:solidFill>
            </a:endParaRPr>
          </a:p>
        </p:txBody>
      </p:sp>
    </p:spTree>
    <p:extLst>
      <p:ext uri="{BB962C8B-B14F-4D97-AF65-F5344CB8AC3E}">
        <p14:creationId xmlns:p14="http://schemas.microsoft.com/office/powerpoint/2010/main" val="228571800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CGPI Scoring changes</a:t>
            </a:r>
            <a:endParaRPr lang="en-US" dirty="0"/>
          </a:p>
        </p:txBody>
      </p:sp>
      <p:sp>
        <p:nvSpPr>
          <p:cNvPr id="4" name="Text Placeholder 3"/>
          <p:cNvSpPr>
            <a:spLocks noGrp="1"/>
          </p:cNvSpPr>
          <p:nvPr>
            <p:ph type="body" idx="1"/>
          </p:nvPr>
        </p:nvSpPr>
        <p:spPr/>
        <p:txBody>
          <a:bodyPr/>
          <a:lstStyle/>
          <a:p>
            <a:r>
              <a:rPr lang="en-US" dirty="0" smtClean="0"/>
              <a:t>Measure		</a:t>
            </a:r>
            <a:endParaRPr lang="en-US" dirty="0"/>
          </a:p>
        </p:txBody>
      </p:sp>
      <p:sp>
        <p:nvSpPr>
          <p:cNvPr id="5" name="Content Placeholder 4"/>
          <p:cNvSpPr>
            <a:spLocks noGrp="1"/>
          </p:cNvSpPr>
          <p:nvPr>
            <p:ph sz="half" idx="2"/>
          </p:nvPr>
        </p:nvSpPr>
        <p:spPr/>
        <p:txBody>
          <a:bodyPr>
            <a:normAutofit/>
          </a:bodyPr>
          <a:lstStyle/>
          <a:p>
            <a:r>
              <a:rPr lang="en-US" sz="1400" dirty="0" smtClean="0"/>
              <a:t>Csra1, csra4</a:t>
            </a:r>
            <a:r>
              <a:rPr lang="en-US" dirty="0" smtClean="0"/>
              <a:t>		</a:t>
            </a:r>
          </a:p>
          <a:p>
            <a:endParaRPr lang="en-US" dirty="0"/>
          </a:p>
          <a:p>
            <a:endParaRPr lang="en-US" dirty="0" smtClean="0">
              <a:solidFill>
                <a:schemeClr val="tx1"/>
              </a:solidFill>
            </a:endParaRPr>
          </a:p>
          <a:p>
            <a:r>
              <a:rPr lang="en-US" sz="1400" dirty="0" smtClean="0">
                <a:solidFill>
                  <a:schemeClr val="accent2"/>
                </a:solidFill>
              </a:rPr>
              <a:t>cvrm1</a:t>
            </a:r>
            <a:endParaRPr lang="en-US" sz="1400" dirty="0">
              <a:solidFill>
                <a:schemeClr val="accent2"/>
              </a:solidFill>
            </a:endParaRPr>
          </a:p>
        </p:txBody>
      </p:sp>
      <p:sp>
        <p:nvSpPr>
          <p:cNvPr id="6" name="Text Placeholder 5"/>
          <p:cNvSpPr>
            <a:spLocks noGrp="1"/>
          </p:cNvSpPr>
          <p:nvPr>
            <p:ph type="body" sz="quarter" idx="3"/>
          </p:nvPr>
        </p:nvSpPr>
        <p:spPr/>
        <p:txBody>
          <a:bodyPr/>
          <a:lstStyle/>
          <a:p>
            <a:r>
              <a:rPr lang="en-US" dirty="0" smtClean="0"/>
              <a:t>Revision</a:t>
            </a:r>
            <a:endParaRPr lang="en-US" dirty="0"/>
          </a:p>
        </p:txBody>
      </p:sp>
      <p:sp>
        <p:nvSpPr>
          <p:cNvPr id="7" name="Content Placeholder 6"/>
          <p:cNvSpPr>
            <a:spLocks noGrp="1"/>
          </p:cNvSpPr>
          <p:nvPr>
            <p:ph sz="quarter" idx="4"/>
          </p:nvPr>
        </p:nvSpPr>
        <p:spPr/>
        <p:txBody>
          <a:bodyPr>
            <a:normAutofit/>
          </a:bodyPr>
          <a:lstStyle/>
          <a:p>
            <a:r>
              <a:rPr lang="en-US" sz="1400" dirty="0" smtClean="0"/>
              <a:t>Added new date checks</a:t>
            </a:r>
          </a:p>
          <a:p>
            <a:r>
              <a:rPr lang="en-US" sz="1400" dirty="0" smtClean="0"/>
              <a:t>Updated options for vacsraint</a:t>
            </a:r>
          </a:p>
          <a:p>
            <a:r>
              <a:rPr lang="en-US" sz="1400" dirty="0" smtClean="0"/>
              <a:t>Added paths for new questions opcrsaint, inmhadm, incsraint</a:t>
            </a:r>
          </a:p>
          <a:p>
            <a:endParaRPr lang="en-US" sz="1400" dirty="0"/>
          </a:p>
          <a:p>
            <a:r>
              <a:rPr lang="en-US" sz="1400" dirty="0" smtClean="0">
                <a:solidFill>
                  <a:schemeClr val="accent2"/>
                </a:solidFill>
              </a:rPr>
              <a:t>Added exclusion for vascdis9</a:t>
            </a:r>
            <a:endParaRPr lang="en-US" sz="1400" dirty="0">
              <a:solidFill>
                <a:schemeClr val="accent2"/>
              </a:solidFill>
            </a:endParaRPr>
          </a:p>
        </p:txBody>
      </p:sp>
    </p:spTree>
    <p:extLst>
      <p:ext uri="{BB962C8B-B14F-4D97-AF65-F5344CB8AC3E}">
        <p14:creationId xmlns:p14="http://schemas.microsoft.com/office/powerpoint/2010/main" val="399838265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HBPC</a:t>
            </a:r>
            <a:endParaRPr lang="en-US" dirty="0"/>
          </a:p>
        </p:txBody>
      </p:sp>
      <p:sp>
        <p:nvSpPr>
          <p:cNvPr id="8" name="Text Placeholder 7"/>
          <p:cNvSpPr>
            <a:spLocks noGrp="1"/>
          </p:cNvSpPr>
          <p:nvPr>
            <p:ph type="body" idx="1"/>
          </p:nvPr>
        </p:nvSpPr>
        <p:spPr/>
        <p:txBody>
          <a:bodyPr/>
          <a:lstStyle/>
          <a:p>
            <a:r>
              <a:rPr lang="en-US" dirty="0" smtClean="0"/>
              <a:t>1QFY2020</a:t>
            </a:r>
            <a:endParaRPr lang="en-US" dirty="0"/>
          </a:p>
        </p:txBody>
      </p:sp>
    </p:spTree>
    <p:extLst>
      <p:ext uri="{BB962C8B-B14F-4D97-AF65-F5344CB8AC3E}">
        <p14:creationId xmlns:p14="http://schemas.microsoft.com/office/powerpoint/2010/main" val="51624319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Questions Retired</a:t>
            </a:r>
            <a:endParaRPr lang="en-US" dirty="0"/>
          </a:p>
        </p:txBody>
      </p:sp>
      <p:sp>
        <p:nvSpPr>
          <p:cNvPr id="5" name="Content Placeholder 4"/>
          <p:cNvSpPr>
            <a:spLocks noGrp="1"/>
          </p:cNvSpPr>
          <p:nvPr>
            <p:ph idx="1"/>
          </p:nvPr>
        </p:nvSpPr>
        <p:spPr/>
        <p:txBody>
          <a:bodyPr/>
          <a:lstStyle/>
          <a:p>
            <a:r>
              <a:rPr lang="en-US" dirty="0" smtClean="0"/>
              <a:t>The medication education questions have been retired along with the measure hc37</a:t>
            </a:r>
            <a:endParaRPr lang="en-US" dirty="0"/>
          </a:p>
        </p:txBody>
      </p:sp>
    </p:spTree>
    <p:extLst>
      <p:ext uri="{BB962C8B-B14F-4D97-AF65-F5344CB8AC3E}">
        <p14:creationId xmlns:p14="http://schemas.microsoft.com/office/powerpoint/2010/main" val="362036334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Alternative Caregiving/Placement Plans</a:t>
            </a:r>
            <a:endParaRPr lang="en-US" sz="2800" dirty="0"/>
          </a:p>
        </p:txBody>
      </p:sp>
      <p:sp>
        <p:nvSpPr>
          <p:cNvPr id="3" name="Content Placeholder 2"/>
          <p:cNvSpPr>
            <a:spLocks noGrp="1"/>
          </p:cNvSpPr>
          <p:nvPr>
            <p:ph idx="1"/>
          </p:nvPr>
        </p:nvSpPr>
        <p:spPr/>
        <p:txBody>
          <a:bodyPr/>
          <a:lstStyle/>
          <a:p>
            <a:r>
              <a:rPr lang="en-US" dirty="0" smtClean="0"/>
              <a:t>Q16 (swedacp1, 2, 3, and 99)</a:t>
            </a:r>
          </a:p>
          <a:p>
            <a:pPr lvl="1"/>
            <a:r>
              <a:rPr lang="en-US" dirty="0" smtClean="0"/>
              <a:t>Clarification has been added to the question and rules</a:t>
            </a:r>
          </a:p>
          <a:p>
            <a:pPr lvl="1"/>
            <a:r>
              <a:rPr lang="en-US" b="1" dirty="0"/>
              <a:t>Education about options for alternative caregiving/placement plans should be provided to all HBPC patients and/or </a:t>
            </a:r>
            <a:r>
              <a:rPr lang="en-US" b="1" dirty="0" smtClean="0"/>
              <a:t>caregiver/guardian</a:t>
            </a:r>
            <a:endParaRPr lang="en-US" dirty="0"/>
          </a:p>
          <a:p>
            <a:r>
              <a:rPr lang="en-US" dirty="0" smtClean="0"/>
              <a:t>Please look carefully at the documentation to be sure it meets the intent of the question</a:t>
            </a:r>
          </a:p>
          <a:p>
            <a:pPr lvl="1"/>
            <a:r>
              <a:rPr lang="en-US" dirty="0" smtClean="0"/>
              <a:t>Just because key words (e.g. medical foster home, long term care insurance, Medicaid) are mentioned, doesn’t mean that the appropriate education was provided</a:t>
            </a:r>
            <a:endParaRPr lang="en-US" dirty="0"/>
          </a:p>
        </p:txBody>
      </p:sp>
    </p:spTree>
    <p:extLst>
      <p:ext uri="{BB962C8B-B14F-4D97-AF65-F5344CB8AC3E}">
        <p14:creationId xmlns:p14="http://schemas.microsoft.com/office/powerpoint/2010/main" val="36858510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CGPI Changes</a:t>
            </a:r>
            <a:endParaRPr lang="en-US" dirty="0"/>
          </a:p>
        </p:txBody>
      </p:sp>
      <p:sp>
        <p:nvSpPr>
          <p:cNvPr id="5" name="Content Placeholder 4"/>
          <p:cNvSpPr>
            <a:spLocks noGrp="1"/>
          </p:cNvSpPr>
          <p:nvPr>
            <p:ph idx="1"/>
          </p:nvPr>
        </p:nvSpPr>
        <p:spPr/>
        <p:txBody>
          <a:bodyPr/>
          <a:lstStyle/>
          <a:p>
            <a:r>
              <a:rPr lang="en-US" dirty="0" smtClean="0"/>
              <a:t>There are changes in the following CGPI modules:</a:t>
            </a:r>
          </a:p>
          <a:p>
            <a:pPr lvl="1"/>
            <a:r>
              <a:rPr lang="en-US" dirty="0" smtClean="0"/>
              <a:t>Medication Reconciliation</a:t>
            </a:r>
          </a:p>
          <a:p>
            <a:pPr lvl="1"/>
            <a:r>
              <a:rPr lang="en-US" dirty="0" smtClean="0"/>
              <a:t>Mental Health</a:t>
            </a:r>
          </a:p>
          <a:p>
            <a:pPr lvl="1"/>
            <a:r>
              <a:rPr lang="en-US" dirty="0" smtClean="0"/>
              <a:t>Prevention</a:t>
            </a:r>
          </a:p>
          <a:p>
            <a:pPr lvl="1"/>
            <a:r>
              <a:rPr lang="en-US" dirty="0" smtClean="0"/>
              <a:t>Validation</a:t>
            </a:r>
          </a:p>
          <a:p>
            <a:r>
              <a:rPr lang="en-US" dirty="0" smtClean="0"/>
              <a:t>All other CGPI modules have no changes</a:t>
            </a:r>
            <a:endParaRPr lang="en-US" dirty="0"/>
          </a:p>
        </p:txBody>
      </p:sp>
    </p:spTree>
    <p:extLst>
      <p:ext uri="{BB962C8B-B14F-4D97-AF65-F5344CB8AC3E}">
        <p14:creationId xmlns:p14="http://schemas.microsoft.com/office/powerpoint/2010/main" val="1346267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Urgent/emergent care planning</a:t>
            </a:r>
            <a:br>
              <a:rPr lang="en-US" sz="3600" dirty="0" smtClean="0"/>
            </a:br>
            <a:r>
              <a:rPr lang="en-US" sz="3600" dirty="0" smtClean="0"/>
              <a:t>Long Term care planning</a:t>
            </a:r>
            <a:endParaRPr lang="en-US" sz="3600" dirty="0"/>
          </a:p>
        </p:txBody>
      </p:sp>
      <p:sp>
        <p:nvSpPr>
          <p:cNvPr id="3" name="Content Placeholder 2"/>
          <p:cNvSpPr>
            <a:spLocks noGrp="1"/>
          </p:cNvSpPr>
          <p:nvPr>
            <p:ph idx="1"/>
          </p:nvPr>
        </p:nvSpPr>
        <p:spPr/>
        <p:txBody>
          <a:bodyPr/>
          <a:lstStyle/>
          <a:p>
            <a:r>
              <a:rPr lang="en-US" dirty="0" smtClean="0"/>
              <a:t>Patients admitted  &lt;125 days prior to the study end date will skip the questions about a plan for urgent/emergent care (ptstplan) and long term care planning (ptltplan) </a:t>
            </a:r>
            <a:endParaRPr lang="en-US" dirty="0"/>
          </a:p>
        </p:txBody>
      </p:sp>
    </p:spTree>
    <p:extLst>
      <p:ext uri="{BB962C8B-B14F-4D97-AF65-F5344CB8AC3E}">
        <p14:creationId xmlns:p14="http://schemas.microsoft.com/office/powerpoint/2010/main" val="309821385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Urgent/emergent care planning</a:t>
            </a:r>
          </a:p>
        </p:txBody>
      </p:sp>
      <p:sp>
        <p:nvSpPr>
          <p:cNvPr id="3" name="Content Placeholder 2"/>
          <p:cNvSpPr>
            <a:spLocks noGrp="1"/>
          </p:cNvSpPr>
          <p:nvPr>
            <p:ph idx="1"/>
          </p:nvPr>
        </p:nvSpPr>
        <p:spPr/>
        <p:txBody>
          <a:bodyPr/>
          <a:lstStyle/>
          <a:p>
            <a:r>
              <a:rPr lang="en-US" dirty="0" smtClean="0"/>
              <a:t>Clarification for q19 (ptstplan): plan for urgent/emergent care</a:t>
            </a:r>
          </a:p>
          <a:p>
            <a:pPr lvl="1"/>
            <a:r>
              <a:rPr lang="en-US" b="1" dirty="0"/>
              <a:t>Urgent/emergent care planning pertains to plan for care in the event of the unplanned absence of the caregiver.</a:t>
            </a:r>
            <a:endParaRPr lang="en-US" sz="1600" dirty="0"/>
          </a:p>
          <a:p>
            <a:pPr lvl="1"/>
            <a:r>
              <a:rPr lang="en-US" dirty="0"/>
              <a:t>Urgent/emergent care planning does NOT pertain to plans related to cardiopulmonary resuscitation (CPR), do not resuscitation (DNR), or life sustaining treatment (LST) such as feeding tube </a:t>
            </a:r>
            <a:r>
              <a:rPr lang="en-US" dirty="0" smtClean="0"/>
              <a:t>placement</a:t>
            </a:r>
          </a:p>
          <a:p>
            <a:r>
              <a:rPr lang="en-US" sz="1800" dirty="0" smtClean="0"/>
              <a:t>Please review the examples in the definition/decision rules</a:t>
            </a:r>
            <a:endParaRPr lang="en-US" sz="1800" dirty="0"/>
          </a:p>
          <a:p>
            <a:pPr lvl="1"/>
            <a:endParaRPr lang="en-US" dirty="0"/>
          </a:p>
        </p:txBody>
      </p:sp>
    </p:spTree>
    <p:extLst>
      <p:ext uri="{BB962C8B-B14F-4D97-AF65-F5344CB8AC3E}">
        <p14:creationId xmlns:p14="http://schemas.microsoft.com/office/powerpoint/2010/main" val="381170228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Long Term Care Planning</a:t>
            </a:r>
            <a:endParaRPr lang="en-US" dirty="0"/>
          </a:p>
        </p:txBody>
      </p:sp>
      <p:sp>
        <p:nvSpPr>
          <p:cNvPr id="3" name="Content Placeholder 2"/>
          <p:cNvSpPr>
            <a:spLocks noGrp="1"/>
          </p:cNvSpPr>
          <p:nvPr>
            <p:ph idx="1"/>
          </p:nvPr>
        </p:nvSpPr>
        <p:spPr/>
        <p:txBody>
          <a:bodyPr>
            <a:normAutofit lnSpcReduction="10000"/>
          </a:bodyPr>
          <a:lstStyle/>
          <a:p>
            <a:r>
              <a:rPr lang="en-US" dirty="0" smtClean="0"/>
              <a:t>Please review the additions to the definition/decision rules for q20 (ptltplan) long term care planning</a:t>
            </a:r>
          </a:p>
          <a:p>
            <a:pPr lvl="1"/>
            <a:r>
              <a:rPr lang="en-US" b="1" dirty="0"/>
              <a:t>Long term care planning pertains to </a:t>
            </a:r>
            <a:r>
              <a:rPr lang="en-US" b="1" dirty="0" smtClean="0"/>
              <a:t>patient/caregiver/guardian’s </a:t>
            </a:r>
            <a:r>
              <a:rPr lang="en-US" b="1" dirty="0"/>
              <a:t>plan for long term care if the patient’s condition changes. </a:t>
            </a:r>
            <a:endParaRPr lang="en-US" sz="1600" dirty="0"/>
          </a:p>
          <a:p>
            <a:pPr lvl="1"/>
            <a:r>
              <a:rPr lang="en-US" dirty="0"/>
              <a:t>Long term care options may include but are not limited to</a:t>
            </a:r>
            <a:r>
              <a:rPr lang="en-US" dirty="0" smtClean="0"/>
              <a:t>:</a:t>
            </a:r>
          </a:p>
          <a:p>
            <a:pPr lvl="2"/>
            <a:r>
              <a:rPr lang="en-US" dirty="0" smtClean="0"/>
              <a:t>assisted </a:t>
            </a:r>
            <a:r>
              <a:rPr lang="en-US" dirty="0"/>
              <a:t>living facility (ALF) </a:t>
            </a:r>
            <a:r>
              <a:rPr lang="en-US" dirty="0" smtClean="0"/>
              <a:t>placement</a:t>
            </a:r>
          </a:p>
          <a:p>
            <a:pPr lvl="2"/>
            <a:r>
              <a:rPr lang="en-US" dirty="0" smtClean="0"/>
              <a:t>VA </a:t>
            </a:r>
            <a:r>
              <a:rPr lang="en-US" dirty="0"/>
              <a:t>or community nursing home (CNH</a:t>
            </a:r>
            <a:r>
              <a:rPr lang="en-US" dirty="0" smtClean="0"/>
              <a:t>)</a:t>
            </a:r>
          </a:p>
          <a:p>
            <a:pPr lvl="2"/>
            <a:r>
              <a:rPr lang="en-US" dirty="0" smtClean="0"/>
              <a:t>VA </a:t>
            </a:r>
            <a:r>
              <a:rPr lang="en-US" dirty="0"/>
              <a:t>or community skilled nursing facility (SNF</a:t>
            </a:r>
            <a:r>
              <a:rPr lang="en-US" dirty="0" smtClean="0"/>
              <a:t>)</a:t>
            </a:r>
          </a:p>
          <a:p>
            <a:pPr lvl="2"/>
            <a:r>
              <a:rPr lang="en-US" dirty="0" smtClean="0"/>
              <a:t>medical </a:t>
            </a:r>
            <a:r>
              <a:rPr lang="en-US" dirty="0"/>
              <a:t>foster home (MFH</a:t>
            </a:r>
            <a:r>
              <a:rPr lang="en-US" dirty="0" smtClean="0"/>
              <a:t>)</a:t>
            </a:r>
          </a:p>
          <a:p>
            <a:pPr lvl="2"/>
            <a:r>
              <a:rPr lang="en-US" dirty="0" smtClean="0"/>
              <a:t>care </a:t>
            </a:r>
            <a:r>
              <a:rPr lang="en-US" dirty="0"/>
              <a:t>by family or friend other than current </a:t>
            </a:r>
            <a:r>
              <a:rPr lang="en-US" dirty="0" smtClean="0"/>
              <a:t>caregiver</a:t>
            </a:r>
            <a:endParaRPr lang="en-US" dirty="0"/>
          </a:p>
        </p:txBody>
      </p:sp>
    </p:spTree>
    <p:extLst>
      <p:ext uri="{BB962C8B-B14F-4D97-AF65-F5344CB8AC3E}">
        <p14:creationId xmlns:p14="http://schemas.microsoft.com/office/powerpoint/2010/main" val="367111114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Depression, PTSD, Suicide Risk Assessment</a:t>
            </a:r>
            <a:endParaRPr lang="en-US" sz="2800" dirty="0"/>
          </a:p>
        </p:txBody>
      </p:sp>
      <p:sp>
        <p:nvSpPr>
          <p:cNvPr id="3" name="Content Placeholder 2"/>
          <p:cNvSpPr>
            <a:spLocks noGrp="1"/>
          </p:cNvSpPr>
          <p:nvPr>
            <p:ph idx="1"/>
          </p:nvPr>
        </p:nvSpPr>
        <p:spPr/>
        <p:txBody>
          <a:bodyPr/>
          <a:lstStyle/>
          <a:p>
            <a:r>
              <a:rPr lang="en-US" dirty="0" smtClean="0"/>
              <a:t>The changes to depression and PTSD screening and the suicide risk assessment </a:t>
            </a:r>
            <a:r>
              <a:rPr lang="en-US" dirty="0"/>
              <a:t>questions previously </a:t>
            </a:r>
            <a:r>
              <a:rPr lang="en-US" dirty="0" smtClean="0"/>
              <a:t>noted in the CGPI section are also applicable in HBPC </a:t>
            </a:r>
            <a:endParaRPr lang="en-US" dirty="0"/>
          </a:p>
        </p:txBody>
      </p:sp>
    </p:spTree>
    <p:extLst>
      <p:ext uri="{BB962C8B-B14F-4D97-AF65-F5344CB8AC3E}">
        <p14:creationId xmlns:p14="http://schemas.microsoft.com/office/powerpoint/2010/main" val="423644624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Immunizations</a:t>
            </a:r>
            <a:endParaRPr lang="en-US" dirty="0"/>
          </a:p>
        </p:txBody>
      </p:sp>
      <p:sp>
        <p:nvSpPr>
          <p:cNvPr id="3" name="Content Placeholder 2"/>
          <p:cNvSpPr>
            <a:spLocks noGrp="1"/>
          </p:cNvSpPr>
          <p:nvPr>
            <p:ph idx="1"/>
          </p:nvPr>
        </p:nvSpPr>
        <p:spPr/>
        <p:txBody>
          <a:bodyPr/>
          <a:lstStyle/>
          <a:p>
            <a:r>
              <a:rPr lang="en-US" dirty="0" smtClean="0"/>
              <a:t>The changes to the influenza and pneumococcal pneumonia immunization questions that were made in the CGPI instrument are also in HBPC</a:t>
            </a:r>
            <a:endParaRPr lang="en-US" dirty="0"/>
          </a:p>
        </p:txBody>
      </p:sp>
    </p:spTree>
    <p:extLst>
      <p:ext uri="{BB962C8B-B14F-4D97-AF65-F5344CB8AC3E}">
        <p14:creationId xmlns:p14="http://schemas.microsoft.com/office/powerpoint/2010/main" val="116397681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QC Reminders</a:t>
            </a:r>
            <a:endParaRPr lang="en-US" dirty="0"/>
          </a:p>
        </p:txBody>
      </p:sp>
      <p:sp>
        <p:nvSpPr>
          <p:cNvPr id="3" name="Content Placeholder 2"/>
          <p:cNvSpPr>
            <a:spLocks noGrp="1"/>
          </p:cNvSpPr>
          <p:nvPr>
            <p:ph idx="1"/>
          </p:nvPr>
        </p:nvSpPr>
        <p:spPr/>
        <p:txBody>
          <a:bodyPr/>
          <a:lstStyle/>
          <a:p>
            <a:r>
              <a:rPr lang="en-US" dirty="0" smtClean="0"/>
              <a:t>Reminder from HBPC quality control monitoring:</a:t>
            </a:r>
          </a:p>
          <a:p>
            <a:pPr lvl="1"/>
            <a:r>
              <a:rPr lang="en-US" b="1" dirty="0" smtClean="0"/>
              <a:t>Medinter: </a:t>
            </a:r>
            <a:r>
              <a:rPr lang="en-US" dirty="0" smtClean="0"/>
              <a:t>Read pharmacy notes in their entirety (</a:t>
            </a:r>
            <a:r>
              <a:rPr lang="en-US" b="1" dirty="0" smtClean="0"/>
              <a:t>i.e. read to the bottom of  the note</a:t>
            </a:r>
            <a:r>
              <a:rPr lang="en-US" dirty="0" smtClean="0"/>
              <a:t>) to look for documentation of assessment of medications for drug-drug interactions</a:t>
            </a:r>
            <a:endParaRPr lang="en-US" dirty="0"/>
          </a:p>
        </p:txBody>
      </p:sp>
    </p:spTree>
    <p:extLst>
      <p:ext uri="{BB962C8B-B14F-4D97-AF65-F5344CB8AC3E}">
        <p14:creationId xmlns:p14="http://schemas.microsoft.com/office/powerpoint/2010/main" val="332025528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Retired HBPC Measures</a:t>
            </a:r>
            <a:endParaRPr lang="en-US" dirty="0"/>
          </a:p>
        </p:txBody>
      </p:sp>
      <p:sp>
        <p:nvSpPr>
          <p:cNvPr id="3" name="Content Placeholder 2"/>
          <p:cNvSpPr>
            <a:spLocks noGrp="1"/>
          </p:cNvSpPr>
          <p:nvPr>
            <p:ph idx="1"/>
          </p:nvPr>
        </p:nvSpPr>
        <p:spPr/>
        <p:txBody>
          <a:bodyPr/>
          <a:lstStyle/>
          <a:p>
            <a:r>
              <a:rPr lang="en-US" dirty="0" smtClean="0"/>
              <a:t>Several HBPC measures have been retired:</a:t>
            </a:r>
          </a:p>
          <a:p>
            <a:pPr lvl="1"/>
            <a:r>
              <a:rPr lang="en-US" dirty="0" smtClean="0"/>
              <a:t>Hc37 and 37a, b, c, and d (medication education)</a:t>
            </a:r>
          </a:p>
          <a:p>
            <a:pPr lvl="1"/>
            <a:r>
              <a:rPr lang="en-US" dirty="0" smtClean="0"/>
              <a:t>Hc39, 40, 42, 43 (depression screening and PTSD screening with timely treatment plan; timely suicide risk evaluation)</a:t>
            </a:r>
            <a:endParaRPr lang="en-US" dirty="0"/>
          </a:p>
        </p:txBody>
      </p:sp>
    </p:spTree>
    <p:extLst>
      <p:ext uri="{BB962C8B-B14F-4D97-AF65-F5344CB8AC3E}">
        <p14:creationId xmlns:p14="http://schemas.microsoft.com/office/powerpoint/2010/main" val="366710212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HBPC Measure Changes</a:t>
            </a:r>
            <a:endParaRPr lang="en-US" dirty="0"/>
          </a:p>
        </p:txBody>
      </p:sp>
      <p:sp>
        <p:nvSpPr>
          <p:cNvPr id="3" name="Content Placeholder 2"/>
          <p:cNvSpPr>
            <a:spLocks noGrp="1"/>
          </p:cNvSpPr>
          <p:nvPr>
            <p:ph idx="1"/>
          </p:nvPr>
        </p:nvSpPr>
        <p:spPr/>
        <p:txBody>
          <a:bodyPr>
            <a:normAutofit lnSpcReduction="10000"/>
          </a:bodyPr>
          <a:lstStyle/>
          <a:p>
            <a:r>
              <a:rPr lang="en-US" dirty="0" smtClean="0"/>
              <a:t>The following measures were changed from </a:t>
            </a:r>
            <a:r>
              <a:rPr lang="en-US" b="1" dirty="0" smtClean="0"/>
              <a:t>Pilot Measures to Quality Indicators</a:t>
            </a:r>
          </a:p>
          <a:p>
            <a:pPr lvl="1"/>
            <a:r>
              <a:rPr lang="en-US" b="1" dirty="0" smtClean="0"/>
              <a:t>Hc49: </a:t>
            </a:r>
            <a:r>
              <a:rPr lang="en-US" dirty="0"/>
              <a:t>Pneumococcal vaccination age 66 and </a:t>
            </a:r>
            <a:r>
              <a:rPr lang="en-US" dirty="0" smtClean="0"/>
              <a:t>greater</a:t>
            </a:r>
          </a:p>
          <a:p>
            <a:pPr lvl="1"/>
            <a:r>
              <a:rPr lang="en-US" b="1" dirty="0" smtClean="0"/>
              <a:t>Hc50:  </a:t>
            </a:r>
            <a:r>
              <a:rPr lang="en-US" dirty="0"/>
              <a:t>Primary suicide risk screening while screening for </a:t>
            </a:r>
            <a:r>
              <a:rPr lang="en-US" dirty="0" smtClean="0"/>
              <a:t>depression</a:t>
            </a:r>
          </a:p>
          <a:p>
            <a:pPr lvl="1"/>
            <a:r>
              <a:rPr lang="en-US" b="1" dirty="0" smtClean="0"/>
              <a:t>Hc51: </a:t>
            </a:r>
            <a:r>
              <a:rPr lang="en-US" dirty="0"/>
              <a:t>Primary suicide risk screening while screening for </a:t>
            </a:r>
            <a:r>
              <a:rPr lang="en-US" dirty="0" smtClean="0"/>
              <a:t>PTSD</a:t>
            </a:r>
          </a:p>
          <a:p>
            <a:pPr lvl="1"/>
            <a:r>
              <a:rPr lang="en-US" b="1" dirty="0" smtClean="0"/>
              <a:t>Hc52: </a:t>
            </a:r>
            <a:r>
              <a:rPr lang="en-US" dirty="0"/>
              <a:t>Timely Secondary Suicide Risk </a:t>
            </a:r>
            <a:r>
              <a:rPr lang="en-US" dirty="0" smtClean="0"/>
              <a:t>Screening</a:t>
            </a:r>
          </a:p>
          <a:p>
            <a:r>
              <a:rPr lang="en-US" dirty="0" smtClean="0"/>
              <a:t>The measure name for hc56 has been changed to </a:t>
            </a:r>
            <a:r>
              <a:rPr lang="en-US" b="1" dirty="0" smtClean="0"/>
              <a:t>Alternative Caregiver Placement Plan Documented</a:t>
            </a:r>
            <a:endParaRPr lang="en-US" b="1" dirty="0"/>
          </a:p>
        </p:txBody>
      </p:sp>
    </p:spTree>
    <p:extLst>
      <p:ext uri="{BB962C8B-B14F-4D97-AF65-F5344CB8AC3E}">
        <p14:creationId xmlns:p14="http://schemas.microsoft.com/office/powerpoint/2010/main" val="416288510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HBPC Scoring Changes</a:t>
            </a:r>
            <a:endParaRPr lang="en-US" dirty="0"/>
          </a:p>
        </p:txBody>
      </p:sp>
      <p:sp>
        <p:nvSpPr>
          <p:cNvPr id="5" name="Text Placeholder 4"/>
          <p:cNvSpPr>
            <a:spLocks noGrp="1"/>
          </p:cNvSpPr>
          <p:nvPr>
            <p:ph type="body" idx="1"/>
          </p:nvPr>
        </p:nvSpPr>
        <p:spPr/>
        <p:txBody>
          <a:bodyPr/>
          <a:lstStyle/>
          <a:p>
            <a:r>
              <a:rPr lang="en-US" dirty="0" smtClean="0"/>
              <a:t>Measure</a:t>
            </a:r>
            <a:endParaRPr lang="en-US" dirty="0"/>
          </a:p>
        </p:txBody>
      </p:sp>
      <p:sp>
        <p:nvSpPr>
          <p:cNvPr id="6" name="Content Placeholder 5"/>
          <p:cNvSpPr>
            <a:spLocks noGrp="1"/>
          </p:cNvSpPr>
          <p:nvPr>
            <p:ph sz="half" idx="2"/>
          </p:nvPr>
        </p:nvSpPr>
        <p:spPr/>
        <p:txBody>
          <a:bodyPr>
            <a:normAutofit/>
          </a:bodyPr>
          <a:lstStyle/>
          <a:p>
            <a:r>
              <a:rPr lang="en-US" sz="2800" dirty="0" smtClean="0"/>
              <a:t>Hc38, hc50</a:t>
            </a:r>
          </a:p>
          <a:p>
            <a:endParaRPr lang="en-US" sz="2800" dirty="0"/>
          </a:p>
          <a:p>
            <a:endParaRPr lang="en-US" sz="2800" dirty="0" smtClean="0"/>
          </a:p>
          <a:p>
            <a:r>
              <a:rPr lang="en-US" sz="2800" dirty="0" smtClean="0">
                <a:solidFill>
                  <a:schemeClr val="accent6">
                    <a:lumMod val="75000"/>
                  </a:schemeClr>
                </a:solidFill>
              </a:rPr>
              <a:t>Hc52				</a:t>
            </a:r>
            <a:endParaRPr lang="en-US" sz="2800" dirty="0">
              <a:solidFill>
                <a:schemeClr val="accent6">
                  <a:lumMod val="75000"/>
                </a:schemeClr>
              </a:solidFill>
            </a:endParaRPr>
          </a:p>
        </p:txBody>
      </p:sp>
      <p:sp>
        <p:nvSpPr>
          <p:cNvPr id="7" name="Text Placeholder 6"/>
          <p:cNvSpPr>
            <a:spLocks noGrp="1"/>
          </p:cNvSpPr>
          <p:nvPr>
            <p:ph type="body" sz="quarter" idx="3"/>
          </p:nvPr>
        </p:nvSpPr>
        <p:spPr/>
        <p:txBody>
          <a:bodyPr/>
          <a:lstStyle/>
          <a:p>
            <a:r>
              <a:rPr lang="en-US" dirty="0" smtClean="0"/>
              <a:t>1Q FY2020 Changes</a:t>
            </a:r>
            <a:endParaRPr lang="en-US" dirty="0"/>
          </a:p>
        </p:txBody>
      </p:sp>
      <p:sp>
        <p:nvSpPr>
          <p:cNvPr id="8" name="Content Placeholder 7"/>
          <p:cNvSpPr>
            <a:spLocks noGrp="1"/>
          </p:cNvSpPr>
          <p:nvPr>
            <p:ph sz="quarter" idx="4"/>
          </p:nvPr>
        </p:nvSpPr>
        <p:spPr/>
        <p:txBody>
          <a:bodyPr>
            <a:noAutofit/>
          </a:bodyPr>
          <a:lstStyle/>
          <a:p>
            <a:r>
              <a:rPr lang="en-US" dirty="0" smtClean="0"/>
              <a:t>Removed checks for retired PHQ-2 questions</a:t>
            </a:r>
          </a:p>
          <a:p>
            <a:endParaRPr lang="en-US" dirty="0"/>
          </a:p>
          <a:p>
            <a:r>
              <a:rPr lang="en-US" dirty="0" smtClean="0">
                <a:solidFill>
                  <a:schemeClr val="accent6">
                    <a:lumMod val="75000"/>
                  </a:schemeClr>
                </a:solidFill>
              </a:rPr>
              <a:t>Added checks for depression and PTSD screening date questions and C-SSRS date questions</a:t>
            </a:r>
            <a:endParaRPr lang="en-US" dirty="0">
              <a:solidFill>
                <a:schemeClr val="accent6">
                  <a:lumMod val="75000"/>
                </a:schemeClr>
              </a:solidFill>
            </a:endParaRPr>
          </a:p>
        </p:txBody>
      </p:sp>
    </p:spTree>
    <p:extLst>
      <p:ext uri="{BB962C8B-B14F-4D97-AF65-F5344CB8AC3E}">
        <p14:creationId xmlns:p14="http://schemas.microsoft.com/office/powerpoint/2010/main" val="152529851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HBPC Scoring Changes</a:t>
            </a:r>
            <a:endParaRPr lang="en-US" dirty="0"/>
          </a:p>
        </p:txBody>
      </p:sp>
      <p:sp>
        <p:nvSpPr>
          <p:cNvPr id="5" name="Text Placeholder 4"/>
          <p:cNvSpPr>
            <a:spLocks noGrp="1"/>
          </p:cNvSpPr>
          <p:nvPr>
            <p:ph type="body" idx="1"/>
          </p:nvPr>
        </p:nvSpPr>
        <p:spPr/>
        <p:txBody>
          <a:bodyPr/>
          <a:lstStyle/>
          <a:p>
            <a:r>
              <a:rPr lang="en-US" dirty="0" smtClean="0"/>
              <a:t>Measure</a:t>
            </a:r>
            <a:endParaRPr lang="en-US" dirty="0"/>
          </a:p>
        </p:txBody>
      </p:sp>
      <p:sp>
        <p:nvSpPr>
          <p:cNvPr id="6" name="Content Placeholder 5"/>
          <p:cNvSpPr>
            <a:spLocks noGrp="1"/>
          </p:cNvSpPr>
          <p:nvPr>
            <p:ph sz="half" idx="2"/>
          </p:nvPr>
        </p:nvSpPr>
        <p:spPr/>
        <p:txBody>
          <a:bodyPr>
            <a:normAutofit/>
          </a:bodyPr>
          <a:lstStyle/>
          <a:p>
            <a:r>
              <a:rPr lang="en-US" sz="2800" dirty="0" smtClean="0"/>
              <a:t>Hc38, hc50</a:t>
            </a:r>
          </a:p>
          <a:p>
            <a:endParaRPr lang="en-US" sz="2800" dirty="0"/>
          </a:p>
          <a:p>
            <a:endParaRPr lang="en-US" sz="2800" dirty="0" smtClean="0"/>
          </a:p>
          <a:p>
            <a:r>
              <a:rPr lang="en-US" sz="2800" dirty="0" smtClean="0">
                <a:solidFill>
                  <a:schemeClr val="accent6">
                    <a:lumMod val="75000"/>
                  </a:schemeClr>
                </a:solidFill>
              </a:rPr>
              <a:t>Hc52				</a:t>
            </a:r>
            <a:endParaRPr lang="en-US" sz="2800" dirty="0">
              <a:solidFill>
                <a:schemeClr val="accent6">
                  <a:lumMod val="75000"/>
                </a:schemeClr>
              </a:solidFill>
            </a:endParaRPr>
          </a:p>
        </p:txBody>
      </p:sp>
      <p:sp>
        <p:nvSpPr>
          <p:cNvPr id="7" name="Text Placeholder 6"/>
          <p:cNvSpPr>
            <a:spLocks noGrp="1"/>
          </p:cNvSpPr>
          <p:nvPr>
            <p:ph type="body" sz="quarter" idx="3"/>
          </p:nvPr>
        </p:nvSpPr>
        <p:spPr/>
        <p:txBody>
          <a:bodyPr/>
          <a:lstStyle/>
          <a:p>
            <a:r>
              <a:rPr lang="en-US" dirty="0" smtClean="0"/>
              <a:t>1Q FY2020 Changes</a:t>
            </a:r>
            <a:endParaRPr lang="en-US" dirty="0"/>
          </a:p>
        </p:txBody>
      </p:sp>
      <p:sp>
        <p:nvSpPr>
          <p:cNvPr id="8" name="Content Placeholder 7"/>
          <p:cNvSpPr>
            <a:spLocks noGrp="1"/>
          </p:cNvSpPr>
          <p:nvPr>
            <p:ph sz="quarter" idx="4"/>
          </p:nvPr>
        </p:nvSpPr>
        <p:spPr/>
        <p:txBody>
          <a:bodyPr>
            <a:noAutofit/>
          </a:bodyPr>
          <a:lstStyle/>
          <a:p>
            <a:r>
              <a:rPr lang="en-US" dirty="0" smtClean="0"/>
              <a:t>Removed checks for retired PHQ-2 questions</a:t>
            </a:r>
          </a:p>
          <a:p>
            <a:endParaRPr lang="en-US" dirty="0"/>
          </a:p>
          <a:p>
            <a:r>
              <a:rPr lang="en-US" dirty="0" smtClean="0"/>
              <a:t>Added checks for depression and PTSD screening date questions and C-SSRS date questions</a:t>
            </a:r>
            <a:endParaRPr lang="en-US" dirty="0"/>
          </a:p>
        </p:txBody>
      </p:sp>
    </p:spTree>
    <p:extLst>
      <p:ext uri="{BB962C8B-B14F-4D97-AF65-F5344CB8AC3E}">
        <p14:creationId xmlns:p14="http://schemas.microsoft.com/office/powerpoint/2010/main" val="32638342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Validation module</a:t>
            </a:r>
            <a:endParaRPr lang="en-US" dirty="0"/>
          </a:p>
        </p:txBody>
      </p:sp>
      <p:sp>
        <p:nvSpPr>
          <p:cNvPr id="3" name="Content Placeholder 2"/>
          <p:cNvSpPr>
            <a:spLocks noGrp="1"/>
          </p:cNvSpPr>
          <p:nvPr>
            <p:ph idx="1"/>
          </p:nvPr>
        </p:nvSpPr>
        <p:spPr/>
        <p:txBody>
          <a:bodyPr/>
          <a:lstStyle/>
          <a:p>
            <a:r>
              <a:rPr lang="en-US" dirty="0" smtClean="0"/>
              <a:t>Q18 htnenc2 and Q19 htnencdt2</a:t>
            </a:r>
          </a:p>
          <a:p>
            <a:pPr lvl="1"/>
            <a:r>
              <a:rPr lang="en-US" dirty="0" smtClean="0"/>
              <a:t>There are some wording changes for clarification and consistency with htnenc1</a:t>
            </a:r>
          </a:p>
          <a:p>
            <a:pPr lvl="2"/>
            <a:r>
              <a:rPr lang="en-US" dirty="0" smtClean="0"/>
              <a:t>You are looking for the </a:t>
            </a:r>
            <a:r>
              <a:rPr lang="en-US" b="1" dirty="0" smtClean="0"/>
              <a:t>most recent encounter </a:t>
            </a:r>
            <a:r>
              <a:rPr lang="en-US" dirty="0" smtClean="0"/>
              <a:t>with a </a:t>
            </a:r>
            <a:r>
              <a:rPr lang="en-US" b="1" dirty="0" smtClean="0"/>
              <a:t>documented</a:t>
            </a:r>
            <a:r>
              <a:rPr lang="en-US" dirty="0" smtClean="0"/>
              <a:t> diagnosis of hypertension within the timeframe displayed in the question</a:t>
            </a:r>
            <a:endParaRPr lang="en-US" dirty="0"/>
          </a:p>
        </p:txBody>
      </p:sp>
    </p:spTree>
    <p:extLst>
      <p:ext uri="{BB962C8B-B14F-4D97-AF65-F5344CB8AC3E}">
        <p14:creationId xmlns:p14="http://schemas.microsoft.com/office/powerpoint/2010/main" val="357615201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029200"/>
            <a:ext cx="6781800" cy="1143000"/>
          </a:xfrm>
        </p:spPr>
        <p:txBody>
          <a:bodyPr/>
          <a:lstStyle/>
          <a:p>
            <a:r>
              <a:rPr lang="en-US" dirty="0"/>
              <a:t>HBPC Scoring Changes</a:t>
            </a:r>
          </a:p>
        </p:txBody>
      </p:sp>
      <p:sp>
        <p:nvSpPr>
          <p:cNvPr id="3" name="Text Placeholder 2"/>
          <p:cNvSpPr>
            <a:spLocks noGrp="1"/>
          </p:cNvSpPr>
          <p:nvPr>
            <p:ph type="body" idx="1"/>
          </p:nvPr>
        </p:nvSpPr>
        <p:spPr/>
        <p:txBody>
          <a:bodyPr/>
          <a:lstStyle/>
          <a:p>
            <a:r>
              <a:rPr lang="en-US" dirty="0" smtClean="0"/>
              <a:t>Measure	</a:t>
            </a:r>
            <a:endParaRPr lang="en-US" dirty="0"/>
          </a:p>
        </p:txBody>
      </p:sp>
      <p:sp>
        <p:nvSpPr>
          <p:cNvPr id="4" name="Content Placeholder 3"/>
          <p:cNvSpPr>
            <a:spLocks noGrp="1"/>
          </p:cNvSpPr>
          <p:nvPr>
            <p:ph sz="half" idx="2"/>
          </p:nvPr>
        </p:nvSpPr>
        <p:spPr/>
        <p:txBody>
          <a:bodyPr>
            <a:noAutofit/>
          </a:bodyPr>
          <a:lstStyle/>
          <a:p>
            <a:r>
              <a:rPr lang="en-US" dirty="0" smtClean="0">
                <a:solidFill>
                  <a:schemeClr val="accent1">
                    <a:lumMod val="50000"/>
                  </a:schemeClr>
                </a:solidFill>
              </a:rPr>
              <a:t>Hc45</a:t>
            </a:r>
          </a:p>
          <a:p>
            <a:endParaRPr lang="en-US" dirty="0">
              <a:solidFill>
                <a:schemeClr val="accent1">
                  <a:lumMod val="50000"/>
                </a:schemeClr>
              </a:solidFill>
            </a:endParaRPr>
          </a:p>
          <a:p>
            <a:endParaRPr lang="en-US" dirty="0" smtClean="0">
              <a:solidFill>
                <a:schemeClr val="accent1">
                  <a:lumMod val="50000"/>
                </a:schemeClr>
              </a:solidFill>
            </a:endParaRPr>
          </a:p>
          <a:p>
            <a:r>
              <a:rPr lang="en-US" dirty="0" smtClean="0">
                <a:solidFill>
                  <a:schemeClr val="accent2"/>
                </a:solidFill>
              </a:rPr>
              <a:t>Hc49</a:t>
            </a:r>
            <a:r>
              <a:rPr lang="en-US" dirty="0" smtClean="0">
                <a:solidFill>
                  <a:schemeClr val="accent1">
                    <a:lumMod val="50000"/>
                  </a:schemeClr>
                </a:solidFill>
              </a:rPr>
              <a:t>						</a:t>
            </a:r>
            <a:endParaRPr lang="en-US" dirty="0">
              <a:solidFill>
                <a:schemeClr val="accent1">
                  <a:lumMod val="75000"/>
                </a:schemeClr>
              </a:solidFill>
            </a:endParaRPr>
          </a:p>
        </p:txBody>
      </p:sp>
      <p:sp>
        <p:nvSpPr>
          <p:cNvPr id="5" name="Text Placeholder 4"/>
          <p:cNvSpPr>
            <a:spLocks noGrp="1"/>
          </p:cNvSpPr>
          <p:nvPr>
            <p:ph type="body" sz="quarter" idx="3"/>
          </p:nvPr>
        </p:nvSpPr>
        <p:spPr/>
        <p:txBody>
          <a:bodyPr/>
          <a:lstStyle/>
          <a:p>
            <a:r>
              <a:rPr lang="en-US" dirty="0" smtClean="0"/>
              <a:t>1Q FY2020 Changes</a:t>
            </a:r>
            <a:endParaRPr lang="en-US" dirty="0"/>
          </a:p>
        </p:txBody>
      </p:sp>
      <p:sp>
        <p:nvSpPr>
          <p:cNvPr id="6" name="Content Placeholder 5"/>
          <p:cNvSpPr>
            <a:spLocks noGrp="1"/>
          </p:cNvSpPr>
          <p:nvPr>
            <p:ph sz="quarter" idx="4"/>
          </p:nvPr>
        </p:nvSpPr>
        <p:spPr>
          <a:xfrm>
            <a:off x="4645152" y="1329264"/>
            <a:ext cx="3657600" cy="3776136"/>
          </a:xfrm>
        </p:spPr>
        <p:txBody>
          <a:bodyPr>
            <a:normAutofit fontScale="32500" lnSpcReduction="20000"/>
          </a:bodyPr>
          <a:lstStyle/>
          <a:p>
            <a:r>
              <a:rPr lang="en-US" sz="5000" dirty="0">
                <a:solidFill>
                  <a:schemeClr val="accent1">
                    <a:lumMod val="50000"/>
                  </a:schemeClr>
                </a:solidFill>
              </a:rPr>
              <a:t>Added new exclusion questions for bone marrow transplant </a:t>
            </a:r>
            <a:r>
              <a:rPr lang="en-US" sz="5000" dirty="0" smtClean="0">
                <a:solidFill>
                  <a:schemeClr val="accent1">
                    <a:lumMod val="50000"/>
                  </a:schemeClr>
                </a:solidFill>
              </a:rPr>
              <a:t>, chemotherapy and </a:t>
            </a:r>
            <a:r>
              <a:rPr lang="en-US" sz="5000" dirty="0">
                <a:solidFill>
                  <a:schemeClr val="accent1">
                    <a:lumMod val="50000"/>
                  </a:schemeClr>
                </a:solidFill>
              </a:rPr>
              <a:t>i</a:t>
            </a:r>
            <a:r>
              <a:rPr lang="en-US" sz="5000" dirty="0" smtClean="0">
                <a:solidFill>
                  <a:schemeClr val="accent1">
                    <a:lumMod val="50000"/>
                  </a:schemeClr>
                </a:solidFill>
              </a:rPr>
              <a:t>mmunocompromising conditions</a:t>
            </a:r>
          </a:p>
          <a:p>
            <a:r>
              <a:rPr lang="en-US" sz="5000" dirty="0" smtClean="0">
                <a:solidFill>
                  <a:schemeClr val="accent1">
                    <a:lumMod val="50000"/>
                  </a:schemeClr>
                </a:solidFill>
              </a:rPr>
              <a:t>Added numerator exclusion for new question pneurxn</a:t>
            </a:r>
          </a:p>
          <a:p>
            <a:pPr marL="0" indent="0">
              <a:buNone/>
            </a:pPr>
            <a:endParaRPr lang="en-US" sz="3800" dirty="0" smtClean="0">
              <a:solidFill>
                <a:schemeClr val="accent1">
                  <a:lumMod val="50000"/>
                </a:schemeClr>
              </a:solidFill>
            </a:endParaRPr>
          </a:p>
          <a:p>
            <a:r>
              <a:rPr lang="en-US" sz="5500" dirty="0">
                <a:solidFill>
                  <a:schemeClr val="accent2"/>
                </a:solidFill>
              </a:rPr>
              <a:t>Added new exclusion questions for bone marrow transplant , </a:t>
            </a:r>
            <a:r>
              <a:rPr lang="en-US" sz="5500" dirty="0" smtClean="0">
                <a:solidFill>
                  <a:schemeClr val="accent2"/>
                </a:solidFill>
              </a:rPr>
              <a:t>chemotherapy</a:t>
            </a:r>
          </a:p>
          <a:p>
            <a:r>
              <a:rPr lang="en-US" sz="5500" dirty="0">
                <a:solidFill>
                  <a:schemeClr val="accent2"/>
                </a:solidFill>
              </a:rPr>
              <a:t>Immunocompromising conditions changed from inclusion to </a:t>
            </a:r>
            <a:r>
              <a:rPr lang="en-US" sz="5500" dirty="0" smtClean="0">
                <a:solidFill>
                  <a:schemeClr val="accent2"/>
                </a:solidFill>
              </a:rPr>
              <a:t>exclusion</a:t>
            </a:r>
          </a:p>
          <a:p>
            <a:r>
              <a:rPr lang="en-US" sz="5500" dirty="0">
                <a:solidFill>
                  <a:schemeClr val="accent2"/>
                </a:solidFill>
              </a:rPr>
              <a:t>Added numerator exclusion for new question </a:t>
            </a:r>
            <a:r>
              <a:rPr lang="en-US" sz="5500" dirty="0" smtClean="0">
                <a:solidFill>
                  <a:schemeClr val="accent2"/>
                </a:solidFill>
              </a:rPr>
              <a:t>pneurxn</a:t>
            </a:r>
          </a:p>
          <a:p>
            <a:r>
              <a:rPr lang="en-US" sz="5500" dirty="0" smtClean="0">
                <a:solidFill>
                  <a:schemeClr val="accent2"/>
                </a:solidFill>
              </a:rPr>
              <a:t>Age changed from 65 to 66</a:t>
            </a:r>
            <a:endParaRPr lang="en-US" sz="5500" dirty="0">
              <a:solidFill>
                <a:schemeClr val="accent2"/>
              </a:solidFill>
            </a:endParaRPr>
          </a:p>
          <a:p>
            <a:endParaRPr lang="en-US" sz="5500" dirty="0">
              <a:solidFill>
                <a:schemeClr val="accent2"/>
              </a:solidFill>
            </a:endParaRPr>
          </a:p>
          <a:p>
            <a:endParaRPr lang="en-US" sz="1400" dirty="0" smtClean="0">
              <a:solidFill>
                <a:schemeClr val="accent2"/>
              </a:solidFill>
            </a:endParaRPr>
          </a:p>
          <a:p>
            <a:pPr marL="0" indent="0">
              <a:buNone/>
            </a:pPr>
            <a:endParaRPr lang="en-US" sz="1400" dirty="0">
              <a:solidFill>
                <a:schemeClr val="accent2"/>
              </a:solidFill>
            </a:endParaRPr>
          </a:p>
        </p:txBody>
      </p:sp>
    </p:spTree>
    <p:extLst>
      <p:ext uri="{BB962C8B-B14F-4D97-AF65-F5344CB8AC3E}">
        <p14:creationId xmlns:p14="http://schemas.microsoft.com/office/powerpoint/2010/main" val="104322256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HBPC Scoring Changes</a:t>
            </a:r>
          </a:p>
        </p:txBody>
      </p:sp>
      <p:sp>
        <p:nvSpPr>
          <p:cNvPr id="3" name="Text Placeholder 2"/>
          <p:cNvSpPr>
            <a:spLocks noGrp="1"/>
          </p:cNvSpPr>
          <p:nvPr>
            <p:ph type="body" idx="1"/>
          </p:nvPr>
        </p:nvSpPr>
        <p:spPr/>
        <p:txBody>
          <a:bodyPr/>
          <a:lstStyle/>
          <a:p>
            <a:r>
              <a:rPr lang="en-US" dirty="0" smtClean="0"/>
              <a:t>Measures</a:t>
            </a:r>
            <a:endParaRPr lang="en-US" dirty="0"/>
          </a:p>
        </p:txBody>
      </p:sp>
      <p:sp>
        <p:nvSpPr>
          <p:cNvPr id="4" name="Content Placeholder 3"/>
          <p:cNvSpPr>
            <a:spLocks noGrp="1"/>
          </p:cNvSpPr>
          <p:nvPr>
            <p:ph sz="half" idx="2"/>
          </p:nvPr>
        </p:nvSpPr>
        <p:spPr/>
        <p:txBody>
          <a:bodyPr>
            <a:normAutofit/>
          </a:bodyPr>
          <a:lstStyle/>
          <a:p>
            <a:r>
              <a:rPr lang="en-US" dirty="0" smtClean="0"/>
              <a:t>Hc46, 47, and 48</a:t>
            </a:r>
            <a:endParaRPr lang="en-US" dirty="0"/>
          </a:p>
        </p:txBody>
      </p:sp>
      <p:sp>
        <p:nvSpPr>
          <p:cNvPr id="5" name="Text Placeholder 4"/>
          <p:cNvSpPr>
            <a:spLocks noGrp="1"/>
          </p:cNvSpPr>
          <p:nvPr>
            <p:ph type="body" sz="quarter" idx="3"/>
          </p:nvPr>
        </p:nvSpPr>
        <p:spPr/>
        <p:txBody>
          <a:bodyPr/>
          <a:lstStyle/>
          <a:p>
            <a:r>
              <a:rPr lang="en-US" dirty="0" smtClean="0"/>
              <a:t>1Q FY2020 Changes</a:t>
            </a:r>
            <a:endParaRPr lang="en-US" dirty="0"/>
          </a:p>
        </p:txBody>
      </p:sp>
      <p:sp>
        <p:nvSpPr>
          <p:cNvPr id="6" name="Content Placeholder 5"/>
          <p:cNvSpPr>
            <a:spLocks noGrp="1"/>
          </p:cNvSpPr>
          <p:nvPr>
            <p:ph sz="quarter" idx="4"/>
          </p:nvPr>
        </p:nvSpPr>
        <p:spPr/>
        <p:txBody>
          <a:bodyPr/>
          <a:lstStyle/>
          <a:p>
            <a:r>
              <a:rPr lang="en-US" dirty="0"/>
              <a:t>Changed dates appropriate to current flu season</a:t>
            </a:r>
          </a:p>
          <a:p>
            <a:r>
              <a:rPr lang="en-US" dirty="0"/>
              <a:t>Added new exclusion for bnmrtrns (bone marrow transplant)</a:t>
            </a:r>
          </a:p>
          <a:p>
            <a:endParaRPr lang="en-US" dirty="0"/>
          </a:p>
        </p:txBody>
      </p:sp>
    </p:spTree>
    <p:extLst>
      <p:ext uri="{BB962C8B-B14F-4D97-AF65-F5344CB8AC3E}">
        <p14:creationId xmlns:p14="http://schemas.microsoft.com/office/powerpoint/2010/main" val="190460967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Communication of Test Results</a:t>
            </a:r>
            <a:endParaRPr lang="en-US" sz="4000" dirty="0"/>
          </a:p>
        </p:txBody>
      </p:sp>
      <p:sp>
        <p:nvSpPr>
          <p:cNvPr id="3" name="Text Placeholder 2"/>
          <p:cNvSpPr>
            <a:spLocks noGrp="1"/>
          </p:cNvSpPr>
          <p:nvPr>
            <p:ph type="body" idx="1"/>
          </p:nvPr>
        </p:nvSpPr>
        <p:spPr/>
        <p:txBody>
          <a:bodyPr/>
          <a:lstStyle/>
          <a:p>
            <a:r>
              <a:rPr lang="en-US" dirty="0" smtClean="0"/>
              <a:t>1Q FY2020</a:t>
            </a:r>
            <a:endParaRPr lang="en-US" dirty="0"/>
          </a:p>
        </p:txBody>
      </p:sp>
    </p:spTree>
    <p:extLst>
      <p:ext uri="{BB962C8B-B14F-4D97-AF65-F5344CB8AC3E}">
        <p14:creationId xmlns:p14="http://schemas.microsoft.com/office/powerpoint/2010/main" val="282663492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CTR HCV Changes</a:t>
            </a:r>
            <a:endParaRPr lang="en-US" dirty="0"/>
          </a:p>
        </p:txBody>
      </p:sp>
      <p:sp>
        <p:nvSpPr>
          <p:cNvPr id="5" name="Content Placeholder 4"/>
          <p:cNvSpPr>
            <a:spLocks noGrp="1"/>
          </p:cNvSpPr>
          <p:nvPr>
            <p:ph idx="1"/>
          </p:nvPr>
        </p:nvSpPr>
        <p:spPr/>
        <p:txBody>
          <a:bodyPr/>
          <a:lstStyle/>
          <a:p>
            <a:r>
              <a:rPr lang="en-US" dirty="0" smtClean="0"/>
              <a:t>There are some changes to the Hepatitis C series of questions in CTR</a:t>
            </a:r>
          </a:p>
          <a:p>
            <a:r>
              <a:rPr lang="en-US" dirty="0" smtClean="0"/>
              <a:t>If no HCV-RNA test was done or it was cancelled, you will go to a new question </a:t>
            </a:r>
          </a:p>
          <a:p>
            <a:r>
              <a:rPr lang="en-US" dirty="0" smtClean="0"/>
              <a:t>Q16 (hcvscr)</a:t>
            </a:r>
          </a:p>
          <a:p>
            <a:pPr lvl="1"/>
            <a:r>
              <a:rPr lang="en-US" dirty="0"/>
              <a:t>During the timeframe from (computer to display stdybeg to stdyend), was a </a:t>
            </a:r>
            <a:r>
              <a:rPr lang="en-US" b="1" u="sng" dirty="0"/>
              <a:t>screening test </a:t>
            </a:r>
            <a:r>
              <a:rPr lang="en-US" dirty="0"/>
              <a:t>for Hepatitis C (HCV) performed?</a:t>
            </a:r>
          </a:p>
          <a:p>
            <a:pPr lvl="1"/>
            <a:endParaRPr lang="en-US" dirty="0"/>
          </a:p>
        </p:txBody>
      </p:sp>
    </p:spTree>
    <p:extLst>
      <p:ext uri="{BB962C8B-B14F-4D97-AF65-F5344CB8AC3E}">
        <p14:creationId xmlns:p14="http://schemas.microsoft.com/office/powerpoint/2010/main" val="328858650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HCV Screening Test</a:t>
            </a:r>
            <a:endParaRPr lang="en-US" dirty="0"/>
          </a:p>
        </p:txBody>
      </p:sp>
      <p:sp>
        <p:nvSpPr>
          <p:cNvPr id="3" name="Content Placeholder 2"/>
          <p:cNvSpPr>
            <a:spLocks noGrp="1"/>
          </p:cNvSpPr>
          <p:nvPr>
            <p:ph idx="1"/>
          </p:nvPr>
        </p:nvSpPr>
        <p:spPr/>
        <p:txBody>
          <a:bodyPr>
            <a:normAutofit lnSpcReduction="10000"/>
          </a:bodyPr>
          <a:lstStyle/>
          <a:p>
            <a:r>
              <a:rPr lang="en-US" b="1" dirty="0"/>
              <a:t>A screening test for HCV (HCV</a:t>
            </a:r>
            <a:r>
              <a:rPr lang="en-US" dirty="0"/>
              <a:t> antibody) is used to </a:t>
            </a:r>
            <a:r>
              <a:rPr lang="en-US" b="1" dirty="0"/>
              <a:t>screen</a:t>
            </a:r>
            <a:r>
              <a:rPr lang="en-US" dirty="0"/>
              <a:t> for past exposure and current infection with Hepatitis </a:t>
            </a:r>
            <a:r>
              <a:rPr lang="en-US" dirty="0" smtClean="0"/>
              <a:t>C</a:t>
            </a:r>
          </a:p>
          <a:p>
            <a:r>
              <a:rPr lang="en-US" b="1" dirty="0"/>
              <a:t>Screening tests for HCV </a:t>
            </a:r>
            <a:r>
              <a:rPr lang="fr-FR" dirty="0" smtClean="0"/>
              <a:t>includes </a:t>
            </a:r>
            <a:r>
              <a:rPr lang="fr-FR" dirty="0"/>
              <a:t>but are </a:t>
            </a:r>
            <a:r>
              <a:rPr lang="fr-FR" b="1" u="sng" dirty="0"/>
              <a:t>not limited to</a:t>
            </a:r>
            <a:r>
              <a:rPr lang="fr-FR" dirty="0"/>
              <a:t> :</a:t>
            </a:r>
            <a:endParaRPr lang="en-US" dirty="0"/>
          </a:p>
          <a:p>
            <a:pPr lvl="1"/>
            <a:r>
              <a:rPr lang="fr-FR" dirty="0"/>
              <a:t>Hepatitis  C antibody </a:t>
            </a:r>
            <a:endParaRPr lang="en-US" dirty="0"/>
          </a:p>
          <a:p>
            <a:pPr lvl="1"/>
            <a:r>
              <a:rPr lang="fr-FR" dirty="0"/>
              <a:t>HCV AB</a:t>
            </a:r>
            <a:endParaRPr lang="en-US" dirty="0"/>
          </a:p>
          <a:p>
            <a:pPr lvl="1"/>
            <a:r>
              <a:rPr lang="fr-FR" dirty="0" smtClean="0"/>
              <a:t>Anti-HCV</a:t>
            </a:r>
          </a:p>
          <a:p>
            <a:r>
              <a:rPr lang="fr-FR" dirty="0" smtClean="0"/>
              <a:t>Please be sure to ask if you are unsure if a test is an HCV screening test</a:t>
            </a:r>
            <a:endParaRPr lang="en-US" dirty="0"/>
          </a:p>
        </p:txBody>
      </p:sp>
    </p:spTree>
    <p:extLst>
      <p:ext uri="{BB962C8B-B14F-4D97-AF65-F5344CB8AC3E}">
        <p14:creationId xmlns:p14="http://schemas.microsoft.com/office/powerpoint/2010/main" val="177928841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HCV Screening Test</a:t>
            </a:r>
            <a:endParaRPr lang="en-US" dirty="0"/>
          </a:p>
        </p:txBody>
      </p:sp>
      <p:sp>
        <p:nvSpPr>
          <p:cNvPr id="3" name="Content Placeholder 2"/>
          <p:cNvSpPr>
            <a:spLocks noGrp="1"/>
          </p:cNvSpPr>
          <p:nvPr>
            <p:ph idx="1"/>
          </p:nvPr>
        </p:nvSpPr>
        <p:spPr/>
        <p:txBody>
          <a:bodyPr/>
          <a:lstStyle/>
          <a:p>
            <a:r>
              <a:rPr lang="en-US" dirty="0" smtClean="0"/>
              <a:t>If an HCV screening test was done, enter the date the HCV screening test was </a:t>
            </a:r>
            <a:r>
              <a:rPr lang="en-US" b="1" dirty="0" smtClean="0"/>
              <a:t>reported </a:t>
            </a:r>
            <a:r>
              <a:rPr lang="en-US" dirty="0" smtClean="0"/>
              <a:t>in q17</a:t>
            </a:r>
          </a:p>
          <a:p>
            <a:r>
              <a:rPr lang="en-US" dirty="0" smtClean="0"/>
              <a:t>Enter the result of the HCV screening test in q18 (hcvscrst)</a:t>
            </a:r>
          </a:p>
          <a:p>
            <a:r>
              <a:rPr lang="en-US" dirty="0" smtClean="0"/>
              <a:t>The remaining questions in the HCV series will reference the HCV-RNA </a:t>
            </a:r>
            <a:r>
              <a:rPr lang="en-US" u="sng" dirty="0" smtClean="0"/>
              <a:t>or</a:t>
            </a:r>
            <a:r>
              <a:rPr lang="en-US" dirty="0" smtClean="0"/>
              <a:t> the HCV Screening test as applicable</a:t>
            </a:r>
            <a:endParaRPr lang="en-US" dirty="0"/>
          </a:p>
        </p:txBody>
      </p:sp>
    </p:spTree>
    <p:extLst>
      <p:ext uri="{BB962C8B-B14F-4D97-AF65-F5344CB8AC3E}">
        <p14:creationId xmlns:p14="http://schemas.microsoft.com/office/powerpoint/2010/main" val="293821138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CTR Questions-HIV</a:t>
            </a:r>
            <a:endParaRPr lang="en-US" dirty="0"/>
          </a:p>
        </p:txBody>
      </p:sp>
      <p:sp>
        <p:nvSpPr>
          <p:cNvPr id="3" name="Content Placeholder 2"/>
          <p:cNvSpPr>
            <a:spLocks noGrp="1"/>
          </p:cNvSpPr>
          <p:nvPr>
            <p:ph idx="1"/>
          </p:nvPr>
        </p:nvSpPr>
        <p:spPr/>
        <p:txBody>
          <a:bodyPr/>
          <a:lstStyle/>
          <a:p>
            <a:r>
              <a:rPr lang="en-US" dirty="0" smtClean="0"/>
              <a:t>There is a new series of CTR questions</a:t>
            </a:r>
          </a:p>
          <a:p>
            <a:r>
              <a:rPr lang="en-US" dirty="0" smtClean="0"/>
              <a:t>CTR sampling will include HIV tests</a:t>
            </a:r>
          </a:p>
          <a:p>
            <a:r>
              <a:rPr lang="en-US" dirty="0" smtClean="0"/>
              <a:t>The date the HIV </a:t>
            </a:r>
            <a:r>
              <a:rPr lang="en-US" b="1" u="sng" dirty="0" smtClean="0"/>
              <a:t>confirmatory</a:t>
            </a:r>
            <a:r>
              <a:rPr lang="en-US" dirty="0" smtClean="0"/>
              <a:t> test was reported will be pre-filled in question112 (hivdt)</a:t>
            </a:r>
          </a:p>
          <a:p>
            <a:pPr marL="0" indent="0">
              <a:buNone/>
            </a:pPr>
            <a:endParaRPr lang="en-US" dirty="0"/>
          </a:p>
        </p:txBody>
      </p:sp>
    </p:spTree>
    <p:extLst>
      <p:ext uri="{BB962C8B-B14F-4D97-AF65-F5344CB8AC3E}">
        <p14:creationId xmlns:p14="http://schemas.microsoft.com/office/powerpoint/2010/main" val="2773521847"/>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HIV Confirmatory Test</a:t>
            </a:r>
            <a:endParaRPr lang="en-US" dirty="0"/>
          </a:p>
        </p:txBody>
      </p:sp>
      <p:sp>
        <p:nvSpPr>
          <p:cNvPr id="3" name="Content Placeholder 2"/>
          <p:cNvSpPr>
            <a:spLocks noGrp="1"/>
          </p:cNvSpPr>
          <p:nvPr>
            <p:ph idx="1"/>
          </p:nvPr>
        </p:nvSpPr>
        <p:spPr/>
        <p:txBody>
          <a:bodyPr>
            <a:normAutofit fontScale="92500" lnSpcReduction="20000"/>
          </a:bodyPr>
          <a:lstStyle/>
          <a:p>
            <a:pPr lvl="0"/>
            <a:r>
              <a:rPr lang="en-US" b="1" dirty="0"/>
              <a:t>Review the lab results to determine if a confirmatory test for HIV was reported on the prefilled date. </a:t>
            </a:r>
            <a:endParaRPr lang="en-US" dirty="0"/>
          </a:p>
          <a:p>
            <a:pPr lvl="1"/>
            <a:r>
              <a:rPr lang="en-US" dirty="0"/>
              <a:t>If a confirmatory test for HIV was not done, enter </a:t>
            </a:r>
            <a:r>
              <a:rPr lang="en-US" dirty="0" smtClean="0"/>
              <a:t>99/99/9999</a:t>
            </a:r>
          </a:p>
          <a:p>
            <a:pPr lvl="1"/>
            <a:r>
              <a:rPr lang="en-US" dirty="0" smtClean="0"/>
              <a:t>If the pre-filled date is incorrect, you may enter the correct date</a:t>
            </a:r>
            <a:endParaRPr lang="en-US" dirty="0"/>
          </a:p>
          <a:p>
            <a:r>
              <a:rPr lang="en-US" b="1" dirty="0"/>
              <a:t>Examples of HIV confirmatory tests include but are not limited to:</a:t>
            </a:r>
          </a:p>
          <a:p>
            <a:pPr lvl="1"/>
            <a:r>
              <a:rPr lang="en-US" dirty="0"/>
              <a:t>Western blot</a:t>
            </a:r>
          </a:p>
          <a:p>
            <a:pPr lvl="1"/>
            <a:r>
              <a:rPr lang="en-US" dirty="0"/>
              <a:t>The indirect fluorescent antibody (IFA)</a:t>
            </a:r>
          </a:p>
          <a:p>
            <a:pPr lvl="1"/>
            <a:r>
              <a:rPr lang="en-US" dirty="0"/>
              <a:t>HIV Viral Load</a:t>
            </a:r>
          </a:p>
          <a:p>
            <a:pPr lvl="1"/>
            <a:r>
              <a:rPr lang="en-US" dirty="0"/>
              <a:t>HIV PCR</a:t>
            </a:r>
          </a:p>
          <a:p>
            <a:pPr lvl="1"/>
            <a:r>
              <a:rPr lang="en-US" dirty="0"/>
              <a:t>HIV RNA</a:t>
            </a:r>
          </a:p>
          <a:p>
            <a:pPr lvl="1"/>
            <a:r>
              <a:rPr lang="en-US" dirty="0"/>
              <a:t>HIV NAAT</a:t>
            </a:r>
          </a:p>
        </p:txBody>
      </p:sp>
    </p:spTree>
    <p:extLst>
      <p:ext uri="{BB962C8B-B14F-4D97-AF65-F5344CB8AC3E}">
        <p14:creationId xmlns:p14="http://schemas.microsoft.com/office/powerpoint/2010/main" val="175657356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HIV Test Results</a:t>
            </a:r>
            <a:endParaRPr lang="en-US" dirty="0"/>
          </a:p>
        </p:txBody>
      </p:sp>
      <p:sp>
        <p:nvSpPr>
          <p:cNvPr id="3" name="Content Placeholder 2"/>
          <p:cNvSpPr>
            <a:spLocks noGrp="1"/>
          </p:cNvSpPr>
          <p:nvPr>
            <p:ph idx="1"/>
          </p:nvPr>
        </p:nvSpPr>
        <p:spPr/>
        <p:txBody>
          <a:bodyPr/>
          <a:lstStyle/>
          <a:p>
            <a:r>
              <a:rPr lang="en-US" dirty="0" smtClean="0"/>
              <a:t>If a confirmatory test was done, you will enter the result in question 113 (hivres)</a:t>
            </a:r>
          </a:p>
          <a:p>
            <a:pPr lvl="1"/>
            <a:r>
              <a:rPr lang="en-US" dirty="0" smtClean="0"/>
              <a:t>1. Positive </a:t>
            </a:r>
            <a:r>
              <a:rPr lang="en-US" dirty="0"/>
              <a:t>or reactive</a:t>
            </a:r>
            <a:endParaRPr lang="en-US" sz="1600" dirty="0"/>
          </a:p>
          <a:p>
            <a:pPr lvl="1"/>
            <a:r>
              <a:rPr lang="en-US" dirty="0"/>
              <a:t>2. Negative or nonreactive</a:t>
            </a:r>
            <a:endParaRPr lang="en-US" sz="1600" dirty="0"/>
          </a:p>
          <a:p>
            <a:pPr lvl="1"/>
            <a:r>
              <a:rPr lang="en-US" dirty="0"/>
              <a:t>3. Indeterminate</a:t>
            </a:r>
          </a:p>
        </p:txBody>
      </p:sp>
    </p:spTree>
    <p:extLst>
      <p:ext uri="{BB962C8B-B14F-4D97-AF65-F5344CB8AC3E}">
        <p14:creationId xmlns:p14="http://schemas.microsoft.com/office/powerpoint/2010/main" val="279296477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HIV Screening Test</a:t>
            </a:r>
            <a:endParaRPr lang="en-US" dirty="0"/>
          </a:p>
        </p:txBody>
      </p:sp>
      <p:sp>
        <p:nvSpPr>
          <p:cNvPr id="3" name="Content Placeholder 2"/>
          <p:cNvSpPr>
            <a:spLocks noGrp="1"/>
          </p:cNvSpPr>
          <p:nvPr>
            <p:ph idx="1"/>
          </p:nvPr>
        </p:nvSpPr>
        <p:spPr/>
        <p:txBody>
          <a:bodyPr/>
          <a:lstStyle/>
          <a:p>
            <a:r>
              <a:rPr lang="en-US" dirty="0" smtClean="0"/>
              <a:t>If confirmatory test for HIV was </a:t>
            </a:r>
            <a:r>
              <a:rPr lang="en-US" b="1" i="1" dirty="0" smtClean="0"/>
              <a:t>not</a:t>
            </a:r>
            <a:r>
              <a:rPr lang="en-US" dirty="0" smtClean="0"/>
              <a:t> done, you will get question 114 (hivscr)</a:t>
            </a:r>
          </a:p>
          <a:p>
            <a:pPr lvl="1"/>
            <a:r>
              <a:rPr lang="en-US" dirty="0"/>
              <a:t>During the timeframe from (computer to display stdybeg to stdyend), was a </a:t>
            </a:r>
            <a:r>
              <a:rPr lang="en-US" b="1" u="sng" dirty="0"/>
              <a:t>screening test </a:t>
            </a:r>
            <a:r>
              <a:rPr lang="en-US" dirty="0"/>
              <a:t>for HIV performed?</a:t>
            </a:r>
          </a:p>
          <a:p>
            <a:pPr lvl="1"/>
            <a:endParaRPr lang="en-US" dirty="0" smtClean="0"/>
          </a:p>
          <a:p>
            <a:pPr lvl="1"/>
            <a:endParaRPr lang="en-US" dirty="0"/>
          </a:p>
        </p:txBody>
      </p:sp>
    </p:spTree>
    <p:extLst>
      <p:ext uri="{BB962C8B-B14F-4D97-AF65-F5344CB8AC3E}">
        <p14:creationId xmlns:p14="http://schemas.microsoft.com/office/powerpoint/2010/main" val="21833897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Frailty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There are no changes to the frailty questions, however quality control monitoring has found some conditions are being missed that should be abstracted as frailty=1 including:</a:t>
            </a:r>
          </a:p>
          <a:p>
            <a:pPr lvl="1"/>
            <a:r>
              <a:rPr lang="en-US" dirty="0" smtClean="0"/>
              <a:t>Oxygen</a:t>
            </a:r>
          </a:p>
          <a:p>
            <a:pPr lvl="1"/>
            <a:r>
              <a:rPr lang="en-US" dirty="0" smtClean="0"/>
              <a:t>Paraplegia</a:t>
            </a:r>
          </a:p>
          <a:p>
            <a:pPr lvl="1"/>
            <a:r>
              <a:rPr lang="en-US" dirty="0" smtClean="0"/>
              <a:t>Dependence on wheelchair </a:t>
            </a:r>
          </a:p>
          <a:p>
            <a:pPr lvl="1"/>
            <a:r>
              <a:rPr lang="en-US" dirty="0" smtClean="0"/>
              <a:t>Muscle weakness</a:t>
            </a:r>
          </a:p>
          <a:p>
            <a:pPr lvl="1"/>
            <a:r>
              <a:rPr lang="en-US" dirty="0" smtClean="0"/>
              <a:t>Pressure ulcers</a:t>
            </a:r>
          </a:p>
          <a:p>
            <a:pPr lvl="1"/>
            <a:r>
              <a:rPr lang="en-US" dirty="0" smtClean="0"/>
              <a:t>Need for assistance at home and no caregiver available</a:t>
            </a:r>
          </a:p>
          <a:p>
            <a:r>
              <a:rPr lang="en-US" dirty="0" smtClean="0"/>
              <a:t>Remember to refer to Table 6 for the list of conditions that require a “yes” answer</a:t>
            </a:r>
          </a:p>
        </p:txBody>
      </p:sp>
    </p:spTree>
    <p:extLst>
      <p:ext uri="{BB962C8B-B14F-4D97-AF65-F5344CB8AC3E}">
        <p14:creationId xmlns:p14="http://schemas.microsoft.com/office/powerpoint/2010/main" val="3796025199"/>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HIV Screening Tests</a:t>
            </a:r>
            <a:endParaRPr lang="en-US" dirty="0"/>
          </a:p>
        </p:txBody>
      </p:sp>
      <p:sp>
        <p:nvSpPr>
          <p:cNvPr id="3" name="Content Placeholder 2"/>
          <p:cNvSpPr>
            <a:spLocks noGrp="1"/>
          </p:cNvSpPr>
          <p:nvPr>
            <p:ph idx="1"/>
          </p:nvPr>
        </p:nvSpPr>
        <p:spPr/>
        <p:txBody>
          <a:bodyPr/>
          <a:lstStyle/>
          <a:p>
            <a:r>
              <a:rPr lang="en-US" b="1" dirty="0"/>
              <a:t>Common screening tests for HIV include but are not limited </a:t>
            </a:r>
            <a:r>
              <a:rPr lang="en-US" b="1" dirty="0" smtClean="0"/>
              <a:t>to</a:t>
            </a:r>
            <a:r>
              <a:rPr lang="en-US" b="1" dirty="0"/>
              <a:t>:</a:t>
            </a:r>
            <a:endParaRPr lang="en-US" dirty="0"/>
          </a:p>
          <a:p>
            <a:pPr lvl="1"/>
            <a:r>
              <a:rPr lang="en-US" dirty="0"/>
              <a:t>ELISA (enzyme-linked immunosorbent assay)</a:t>
            </a:r>
          </a:p>
          <a:p>
            <a:pPr lvl="1"/>
            <a:r>
              <a:rPr lang="en-US" dirty="0"/>
              <a:t>EIA (enzyme immunoassay).  </a:t>
            </a:r>
          </a:p>
          <a:p>
            <a:pPr lvl="1"/>
            <a:r>
              <a:rPr lang="en-US" dirty="0"/>
              <a:t>Rapid HIV Tests (OraQuick</a:t>
            </a:r>
            <a:r>
              <a:rPr lang="en-US" baseline="30000" dirty="0"/>
              <a:t>®</a:t>
            </a:r>
            <a:r>
              <a:rPr lang="en-US" dirty="0"/>
              <a:t> Rapid HIV-1 Antibody Test; Reveal</a:t>
            </a:r>
            <a:r>
              <a:rPr lang="en-US" baseline="30000" dirty="0"/>
              <a:t>™</a:t>
            </a:r>
            <a:r>
              <a:rPr lang="en-US" dirty="0"/>
              <a:t> HIV-1 Antibody Test; Uni-Gold Recombigen</a:t>
            </a:r>
            <a:r>
              <a:rPr lang="en-US" baseline="30000" dirty="0"/>
              <a:t>™</a:t>
            </a:r>
            <a:r>
              <a:rPr lang="en-US" dirty="0"/>
              <a:t> HIV Test)</a:t>
            </a:r>
          </a:p>
          <a:p>
            <a:pPr lvl="1"/>
            <a:r>
              <a:rPr lang="en-US" dirty="0"/>
              <a:t>HIV Antigen/Antibody Tests (HIV AG/AB)</a:t>
            </a:r>
          </a:p>
        </p:txBody>
      </p:sp>
    </p:spTree>
    <p:extLst>
      <p:ext uri="{BB962C8B-B14F-4D97-AF65-F5344CB8AC3E}">
        <p14:creationId xmlns:p14="http://schemas.microsoft.com/office/powerpoint/2010/main" val="372506649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HIV Screening Test</a:t>
            </a:r>
            <a:endParaRPr lang="en-US" dirty="0"/>
          </a:p>
        </p:txBody>
      </p:sp>
      <p:sp>
        <p:nvSpPr>
          <p:cNvPr id="3" name="Content Placeholder 2"/>
          <p:cNvSpPr>
            <a:spLocks noGrp="1"/>
          </p:cNvSpPr>
          <p:nvPr>
            <p:ph idx="1"/>
          </p:nvPr>
        </p:nvSpPr>
        <p:spPr/>
        <p:txBody>
          <a:bodyPr/>
          <a:lstStyle/>
          <a:p>
            <a:r>
              <a:rPr lang="en-US" dirty="0" smtClean="0"/>
              <a:t>If a screening test was done, you will enter the date the screening test was reported in q115 (hivscrdt) and the result of the screening test in question 116 (hivscres)</a:t>
            </a:r>
            <a:endParaRPr lang="en-US" dirty="0"/>
          </a:p>
        </p:txBody>
      </p:sp>
    </p:spTree>
    <p:extLst>
      <p:ext uri="{BB962C8B-B14F-4D97-AF65-F5344CB8AC3E}">
        <p14:creationId xmlns:p14="http://schemas.microsoft.com/office/powerpoint/2010/main" val="212581782"/>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Communication of HIV Test Results</a:t>
            </a:r>
            <a:endParaRPr lang="en-US" sz="3600" dirty="0"/>
          </a:p>
        </p:txBody>
      </p:sp>
      <p:sp>
        <p:nvSpPr>
          <p:cNvPr id="3" name="Content Placeholder 2"/>
          <p:cNvSpPr>
            <a:spLocks noGrp="1"/>
          </p:cNvSpPr>
          <p:nvPr>
            <p:ph idx="1"/>
          </p:nvPr>
        </p:nvSpPr>
        <p:spPr/>
        <p:txBody>
          <a:bodyPr/>
          <a:lstStyle/>
          <a:p>
            <a:r>
              <a:rPr lang="en-US" dirty="0" smtClean="0"/>
              <a:t>The rest of the HIV questions mirror those of other tests in the CTR instrument</a:t>
            </a:r>
          </a:p>
          <a:p>
            <a:r>
              <a:rPr lang="en-US" b="1" dirty="0" smtClean="0"/>
              <a:t>Note</a:t>
            </a:r>
            <a:r>
              <a:rPr lang="en-US" dirty="0" smtClean="0"/>
              <a:t> that abnormal results include HIV tests that are positive/reactive </a:t>
            </a:r>
            <a:r>
              <a:rPr lang="en-US" b="1" dirty="0" smtClean="0"/>
              <a:t>or indeterminate</a:t>
            </a:r>
            <a:endParaRPr lang="en-US" b="1" dirty="0"/>
          </a:p>
        </p:txBody>
      </p:sp>
    </p:spTree>
    <p:extLst>
      <p:ext uri="{BB962C8B-B14F-4D97-AF65-F5344CB8AC3E}">
        <p14:creationId xmlns:p14="http://schemas.microsoft.com/office/powerpoint/2010/main" val="44841259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CTR Scoring Changes</a:t>
            </a:r>
            <a:endParaRPr lang="en-US" dirty="0"/>
          </a:p>
        </p:txBody>
      </p:sp>
      <p:sp>
        <p:nvSpPr>
          <p:cNvPr id="3" name="Content Placeholder 2"/>
          <p:cNvSpPr>
            <a:spLocks noGrp="1"/>
          </p:cNvSpPr>
          <p:nvPr>
            <p:ph idx="1"/>
          </p:nvPr>
        </p:nvSpPr>
        <p:spPr/>
        <p:txBody>
          <a:bodyPr/>
          <a:lstStyle/>
          <a:p>
            <a:r>
              <a:rPr lang="en-US" dirty="0" smtClean="0"/>
              <a:t>The new HCV screening test questions and the HIV tests questions have been added to the scoring algorithm</a:t>
            </a:r>
          </a:p>
          <a:p>
            <a:r>
              <a:rPr lang="en-US" dirty="0" smtClean="0"/>
              <a:t>Please see the 1Q FY2020 CTR exit report guide for details</a:t>
            </a:r>
          </a:p>
          <a:p>
            <a:r>
              <a:rPr lang="en-US" dirty="0" smtClean="0"/>
              <a:t>There are no other changes to CTR scoring or to the Exit Report format</a:t>
            </a:r>
            <a:endParaRPr lang="en-US" dirty="0"/>
          </a:p>
        </p:txBody>
      </p:sp>
    </p:spTree>
    <p:extLst>
      <p:ext uri="{BB962C8B-B14F-4D97-AF65-F5344CB8AC3E}">
        <p14:creationId xmlns:p14="http://schemas.microsoft.com/office/powerpoint/2010/main" val="127213531"/>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Hospital Outpatient Measures</a:t>
            </a:r>
            <a:endParaRPr lang="en-US" sz="4000" dirty="0"/>
          </a:p>
        </p:txBody>
      </p:sp>
      <p:sp>
        <p:nvSpPr>
          <p:cNvPr id="4" name="Text Placeholder 3"/>
          <p:cNvSpPr>
            <a:spLocks noGrp="1"/>
          </p:cNvSpPr>
          <p:nvPr>
            <p:ph type="body" idx="1"/>
          </p:nvPr>
        </p:nvSpPr>
        <p:spPr/>
        <p:txBody>
          <a:bodyPr/>
          <a:lstStyle/>
          <a:p>
            <a:r>
              <a:rPr lang="en-US" dirty="0" smtClean="0"/>
              <a:t>1Q FY2020</a:t>
            </a:r>
            <a:endParaRPr lang="en-US" dirty="0"/>
          </a:p>
        </p:txBody>
      </p:sp>
    </p:spTree>
    <p:extLst>
      <p:ext uri="{BB962C8B-B14F-4D97-AF65-F5344CB8AC3E}">
        <p14:creationId xmlns:p14="http://schemas.microsoft.com/office/powerpoint/2010/main" val="4238246241"/>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HOP</a:t>
            </a:r>
            <a:endParaRPr lang="en-US" dirty="0"/>
          </a:p>
        </p:txBody>
      </p:sp>
      <p:sp>
        <p:nvSpPr>
          <p:cNvPr id="5" name="Content Placeholder 4"/>
          <p:cNvSpPr>
            <a:spLocks noGrp="1"/>
          </p:cNvSpPr>
          <p:nvPr>
            <p:ph idx="1"/>
          </p:nvPr>
        </p:nvSpPr>
        <p:spPr/>
        <p:txBody>
          <a:bodyPr/>
          <a:lstStyle/>
          <a:p>
            <a:r>
              <a:rPr lang="en-US" dirty="0" smtClean="0"/>
              <a:t>There are no changes to the HOP data collection instrument</a:t>
            </a:r>
          </a:p>
          <a:p>
            <a:r>
              <a:rPr lang="en-US" dirty="0" smtClean="0"/>
              <a:t>There are no changes to HOP scoring</a:t>
            </a:r>
          </a:p>
          <a:p>
            <a:r>
              <a:rPr lang="en-US" dirty="0" smtClean="0"/>
              <a:t>Hop18c is no longer bolded on the Exit Report</a:t>
            </a:r>
            <a:endParaRPr lang="en-US" dirty="0"/>
          </a:p>
        </p:txBody>
      </p:sp>
    </p:spTree>
    <p:extLst>
      <p:ext uri="{BB962C8B-B14F-4D97-AF65-F5344CB8AC3E}">
        <p14:creationId xmlns:p14="http://schemas.microsoft.com/office/powerpoint/2010/main" val="259302692"/>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a:t>
            </a:r>
            <a:endParaRPr lang="en-US" dirty="0"/>
          </a:p>
        </p:txBody>
      </p:sp>
      <p:sp>
        <p:nvSpPr>
          <p:cNvPr id="3" name="Content Placeholder 2"/>
          <p:cNvSpPr>
            <a:spLocks noGrp="1"/>
          </p:cNvSpPr>
          <p:nvPr>
            <p:ph idx="1"/>
          </p:nvPr>
        </p:nvSpPr>
        <p:spPr/>
        <p:txBody>
          <a:bodyPr/>
          <a:lstStyle/>
          <a:p>
            <a:r>
              <a:rPr lang="en-US" dirty="0" smtClean="0"/>
              <a:t>Please note the following reminder from HOP quality control monitoring</a:t>
            </a:r>
          </a:p>
          <a:p>
            <a:pPr lvl="1"/>
            <a:r>
              <a:rPr lang="en-US" b="1" dirty="0" smtClean="0"/>
              <a:t>Edctm</a:t>
            </a:r>
            <a:r>
              <a:rPr lang="en-US" dirty="0" smtClean="0"/>
              <a:t>: </a:t>
            </a:r>
            <a:r>
              <a:rPr lang="en-US" dirty="0"/>
              <a:t>For patients who are placed into observation services, use the time of the physician/APN/PA order for observation services as </a:t>
            </a:r>
            <a:r>
              <a:rPr lang="en-US" i="1" dirty="0"/>
              <a:t>ED Departure Time</a:t>
            </a:r>
            <a:r>
              <a:rPr lang="en-US" dirty="0"/>
              <a:t>. </a:t>
            </a:r>
          </a:p>
          <a:p>
            <a:pPr marL="320040" lvl="1" indent="0">
              <a:buNone/>
            </a:pPr>
            <a:endParaRPr lang="en-US" dirty="0"/>
          </a:p>
        </p:txBody>
      </p:sp>
    </p:spTree>
    <p:extLst>
      <p:ext uri="{BB962C8B-B14F-4D97-AF65-F5344CB8AC3E}">
        <p14:creationId xmlns:p14="http://schemas.microsoft.com/office/powerpoint/2010/main" val="3700611972"/>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Global Measures</a:t>
            </a:r>
            <a:endParaRPr lang="en-US" dirty="0"/>
          </a:p>
        </p:txBody>
      </p:sp>
      <p:sp>
        <p:nvSpPr>
          <p:cNvPr id="5" name="Text Placeholder 4"/>
          <p:cNvSpPr>
            <a:spLocks noGrp="1"/>
          </p:cNvSpPr>
          <p:nvPr>
            <p:ph type="body" idx="1"/>
          </p:nvPr>
        </p:nvSpPr>
        <p:spPr/>
        <p:txBody>
          <a:bodyPr/>
          <a:lstStyle/>
          <a:p>
            <a:r>
              <a:rPr lang="en-US" dirty="0" smtClean="0"/>
              <a:t>1Q FY2020</a:t>
            </a:r>
            <a:endParaRPr lang="en-US" dirty="0"/>
          </a:p>
        </p:txBody>
      </p:sp>
    </p:spTree>
    <p:extLst>
      <p:ext uri="{BB962C8B-B14F-4D97-AF65-F5344CB8AC3E}">
        <p14:creationId xmlns:p14="http://schemas.microsoft.com/office/powerpoint/2010/main" val="167487404"/>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Global Measures</a:t>
            </a:r>
            <a:endParaRPr lang="en-US" dirty="0"/>
          </a:p>
        </p:txBody>
      </p:sp>
      <p:sp>
        <p:nvSpPr>
          <p:cNvPr id="5" name="Content Placeholder 4"/>
          <p:cNvSpPr>
            <a:spLocks noGrp="1"/>
          </p:cNvSpPr>
          <p:nvPr>
            <p:ph idx="1"/>
          </p:nvPr>
        </p:nvSpPr>
        <p:spPr/>
        <p:txBody>
          <a:bodyPr/>
          <a:lstStyle/>
          <a:p>
            <a:r>
              <a:rPr lang="en-US" dirty="0" smtClean="0"/>
              <a:t>There are no changes to the Global Measures data collection questions</a:t>
            </a:r>
            <a:endParaRPr lang="en-US" dirty="0"/>
          </a:p>
        </p:txBody>
      </p:sp>
    </p:spTree>
    <p:extLst>
      <p:ext uri="{BB962C8B-B14F-4D97-AF65-F5344CB8AC3E}">
        <p14:creationId xmlns:p14="http://schemas.microsoft.com/office/powerpoint/2010/main" val="1150436908"/>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Delirium Risk</a:t>
            </a:r>
            <a:endParaRPr lang="en-US" dirty="0"/>
          </a:p>
        </p:txBody>
      </p:sp>
      <p:sp>
        <p:nvSpPr>
          <p:cNvPr id="3" name="Content Placeholder 2"/>
          <p:cNvSpPr>
            <a:spLocks noGrp="1"/>
          </p:cNvSpPr>
          <p:nvPr>
            <p:ph idx="1"/>
          </p:nvPr>
        </p:nvSpPr>
        <p:spPr/>
        <p:txBody>
          <a:bodyPr/>
          <a:lstStyle/>
          <a:p>
            <a:r>
              <a:rPr lang="en-US" dirty="0" smtClean="0"/>
              <a:t>There are no changes to the Delirium Risk data collection questions</a:t>
            </a:r>
            <a:endParaRPr lang="en-US" dirty="0"/>
          </a:p>
        </p:txBody>
      </p:sp>
    </p:spTree>
    <p:extLst>
      <p:ext uri="{BB962C8B-B14F-4D97-AF65-F5344CB8AC3E}">
        <p14:creationId xmlns:p14="http://schemas.microsoft.com/office/powerpoint/2010/main" val="13991405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Ischemic Vascular Disorder</a:t>
            </a:r>
            <a:endParaRPr lang="en-US" sz="4000" dirty="0"/>
          </a:p>
        </p:txBody>
      </p:sp>
      <p:sp>
        <p:nvSpPr>
          <p:cNvPr id="3" name="Content Placeholder 2"/>
          <p:cNvSpPr>
            <a:spLocks noGrp="1"/>
          </p:cNvSpPr>
          <p:nvPr>
            <p:ph idx="1"/>
          </p:nvPr>
        </p:nvSpPr>
        <p:spPr/>
        <p:txBody>
          <a:bodyPr/>
          <a:lstStyle/>
          <a:p>
            <a:r>
              <a:rPr lang="en-US" b="1" dirty="0" smtClean="0"/>
              <a:t>Thoracoabdominal or thoracic aortic aneurysm </a:t>
            </a:r>
            <a:r>
              <a:rPr lang="en-US" dirty="0" smtClean="0"/>
              <a:t>has been added to the answer options for q20 (vascdis9)</a:t>
            </a:r>
          </a:p>
          <a:p>
            <a:pPr lvl="1"/>
            <a:r>
              <a:rPr lang="en-US" dirty="0" smtClean="0"/>
              <a:t>Look for an active diagnosis within the past two years</a:t>
            </a:r>
          </a:p>
          <a:p>
            <a:r>
              <a:rPr lang="en-US" dirty="0" smtClean="0"/>
              <a:t>You will be provided a new reference, </a:t>
            </a:r>
            <a:r>
              <a:rPr lang="en-US" b="1" dirty="0" smtClean="0"/>
              <a:t>Table 7</a:t>
            </a:r>
            <a:r>
              <a:rPr lang="en-US" dirty="0" smtClean="0"/>
              <a:t>, which is a </a:t>
            </a:r>
            <a:r>
              <a:rPr lang="en-US" dirty="0" smtClean="0"/>
              <a:t>list of acceptable </a:t>
            </a:r>
            <a:r>
              <a:rPr lang="en-US" dirty="0" smtClean="0"/>
              <a:t>diagnoses </a:t>
            </a:r>
            <a:r>
              <a:rPr lang="en-US" dirty="0" smtClean="0"/>
              <a:t>for </a:t>
            </a:r>
            <a:r>
              <a:rPr lang="en-US" dirty="0" smtClean="0"/>
              <a:t>the question </a:t>
            </a:r>
            <a:r>
              <a:rPr lang="en-US" dirty="0" err="1" smtClean="0"/>
              <a:t>vascdis</a:t>
            </a:r>
            <a:r>
              <a:rPr lang="en-US" dirty="0" smtClean="0"/>
              <a:t> along with the applicable codes</a:t>
            </a:r>
            <a:endParaRPr lang="en-US" dirty="0" smtClean="0"/>
          </a:p>
          <a:p>
            <a:pPr lvl="1"/>
            <a:r>
              <a:rPr lang="en-US" b="1" dirty="0" smtClean="0"/>
              <a:t>Remember you are </a:t>
            </a:r>
            <a:r>
              <a:rPr lang="en-US" b="1" dirty="0"/>
              <a:t>not limited to the codes provided and may take diagnoses from clinician documentation even though an applicable code is not </a:t>
            </a:r>
            <a:r>
              <a:rPr lang="en-US" b="1" dirty="0" smtClean="0"/>
              <a:t>present </a:t>
            </a:r>
            <a:endParaRPr lang="en-US" b="1" dirty="0"/>
          </a:p>
          <a:p>
            <a:pPr lvl="1"/>
            <a:endParaRPr lang="en-US" dirty="0"/>
          </a:p>
        </p:txBody>
      </p:sp>
    </p:spTree>
    <p:extLst>
      <p:ext uri="{BB962C8B-B14F-4D97-AF65-F5344CB8AC3E}">
        <p14:creationId xmlns:p14="http://schemas.microsoft.com/office/powerpoint/2010/main" val="504746292"/>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Inpatient Medication Reconciliation</a:t>
            </a:r>
            <a:endParaRPr lang="en-US" sz="3200" dirty="0"/>
          </a:p>
        </p:txBody>
      </p:sp>
      <p:sp>
        <p:nvSpPr>
          <p:cNvPr id="3" name="Content Placeholder 2"/>
          <p:cNvSpPr>
            <a:spLocks noGrp="1"/>
          </p:cNvSpPr>
          <p:nvPr>
            <p:ph idx="1"/>
          </p:nvPr>
        </p:nvSpPr>
        <p:spPr/>
        <p:txBody>
          <a:bodyPr/>
          <a:lstStyle/>
          <a:p>
            <a:r>
              <a:rPr lang="en-US" dirty="0" smtClean="0"/>
              <a:t>There are a few clarifications in the Inpatient Medication Reconciliation module</a:t>
            </a:r>
          </a:p>
          <a:p>
            <a:r>
              <a:rPr lang="en-US" dirty="0" smtClean="0"/>
              <a:t>The clarifications mirror those discussed in previous slides about the CGPI OP Medication Reconciliation module</a:t>
            </a:r>
          </a:p>
          <a:p>
            <a:pPr lvl="1"/>
            <a:r>
              <a:rPr lang="en-US" dirty="0" smtClean="0"/>
              <a:t>Documentation of remote and local allergies for revptmed9</a:t>
            </a:r>
          </a:p>
          <a:p>
            <a:pPr lvl="1"/>
            <a:r>
              <a:rPr lang="en-US" dirty="0" smtClean="0"/>
              <a:t>Clarification in ipmedrev that documentation of review of the available essential medication list components may be in the same note as the EMLR </a:t>
            </a:r>
            <a:r>
              <a:rPr lang="en-US" b="1" dirty="0" smtClean="0"/>
              <a:t>or in a separate note</a:t>
            </a:r>
            <a:endParaRPr lang="en-US" dirty="0" smtClean="0"/>
          </a:p>
          <a:p>
            <a:endParaRPr lang="en-US" dirty="0"/>
          </a:p>
        </p:txBody>
      </p:sp>
    </p:spTree>
    <p:extLst>
      <p:ext uri="{BB962C8B-B14F-4D97-AF65-F5344CB8AC3E}">
        <p14:creationId xmlns:p14="http://schemas.microsoft.com/office/powerpoint/2010/main" val="310736302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GM Exit Report and Scoring</a:t>
            </a:r>
            <a:endParaRPr lang="en-US" sz="4400" dirty="0"/>
          </a:p>
        </p:txBody>
      </p:sp>
      <p:sp>
        <p:nvSpPr>
          <p:cNvPr id="3" name="Content Placeholder 2"/>
          <p:cNvSpPr>
            <a:spLocks noGrp="1"/>
          </p:cNvSpPr>
          <p:nvPr>
            <p:ph idx="1"/>
          </p:nvPr>
        </p:nvSpPr>
        <p:spPr/>
        <p:txBody>
          <a:bodyPr/>
          <a:lstStyle/>
          <a:p>
            <a:r>
              <a:rPr lang="en-US" dirty="0" smtClean="0"/>
              <a:t>The tob10 and sub10 measures have been retired</a:t>
            </a:r>
          </a:p>
          <a:p>
            <a:r>
              <a:rPr lang="en-US" dirty="0" smtClean="0"/>
              <a:t>There are no other changes to GM scoring</a:t>
            </a:r>
            <a:endParaRPr lang="en-US" dirty="0"/>
          </a:p>
        </p:txBody>
      </p:sp>
    </p:spTree>
    <p:extLst>
      <p:ext uri="{BB962C8B-B14F-4D97-AF65-F5344CB8AC3E}">
        <p14:creationId xmlns:p14="http://schemas.microsoft.com/office/powerpoint/2010/main" val="2188632492"/>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VTE</a:t>
            </a:r>
            <a:endParaRPr lang="en-US" dirty="0"/>
          </a:p>
        </p:txBody>
      </p:sp>
      <p:sp>
        <p:nvSpPr>
          <p:cNvPr id="5" name="Text Placeholder 4"/>
          <p:cNvSpPr>
            <a:spLocks noGrp="1"/>
          </p:cNvSpPr>
          <p:nvPr>
            <p:ph type="body" idx="1"/>
          </p:nvPr>
        </p:nvSpPr>
        <p:spPr/>
        <p:txBody>
          <a:bodyPr/>
          <a:lstStyle/>
          <a:p>
            <a:r>
              <a:rPr lang="en-US" dirty="0" smtClean="0"/>
              <a:t>1Q FY2020</a:t>
            </a:r>
            <a:endParaRPr lang="en-US" dirty="0"/>
          </a:p>
        </p:txBody>
      </p:sp>
    </p:spTree>
    <p:extLst>
      <p:ext uri="{BB962C8B-B14F-4D97-AF65-F5344CB8AC3E}">
        <p14:creationId xmlns:p14="http://schemas.microsoft.com/office/powerpoint/2010/main" val="105113941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VTE</a:t>
            </a:r>
            <a:endParaRPr lang="en-US" dirty="0"/>
          </a:p>
        </p:txBody>
      </p:sp>
      <p:sp>
        <p:nvSpPr>
          <p:cNvPr id="5" name="Content Placeholder 4"/>
          <p:cNvSpPr>
            <a:spLocks noGrp="1"/>
          </p:cNvSpPr>
          <p:nvPr>
            <p:ph idx="1"/>
          </p:nvPr>
        </p:nvSpPr>
        <p:spPr/>
        <p:txBody>
          <a:bodyPr/>
          <a:lstStyle/>
          <a:p>
            <a:r>
              <a:rPr lang="en-US" dirty="0" smtClean="0"/>
              <a:t>There are no changes to the VTE data collection instrument or scoring for 1Q FY2020</a:t>
            </a:r>
            <a:endParaRPr lang="en-US" dirty="0"/>
          </a:p>
        </p:txBody>
      </p:sp>
    </p:spTree>
    <p:extLst>
      <p:ext uri="{BB962C8B-B14F-4D97-AF65-F5344CB8AC3E}">
        <p14:creationId xmlns:p14="http://schemas.microsoft.com/office/powerpoint/2010/main" val="408532471"/>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HBIPS	</a:t>
            </a:r>
            <a:endParaRPr lang="en-US" dirty="0"/>
          </a:p>
        </p:txBody>
      </p:sp>
      <p:sp>
        <p:nvSpPr>
          <p:cNvPr id="5" name="Text Placeholder 4"/>
          <p:cNvSpPr>
            <a:spLocks noGrp="1"/>
          </p:cNvSpPr>
          <p:nvPr>
            <p:ph type="body" idx="1"/>
          </p:nvPr>
        </p:nvSpPr>
        <p:spPr/>
        <p:txBody>
          <a:bodyPr/>
          <a:lstStyle/>
          <a:p>
            <a:r>
              <a:rPr lang="en-US" dirty="0" smtClean="0"/>
              <a:t>1Q FY2020</a:t>
            </a:r>
            <a:endParaRPr lang="en-US" dirty="0"/>
          </a:p>
        </p:txBody>
      </p:sp>
    </p:spTree>
    <p:extLst>
      <p:ext uri="{BB962C8B-B14F-4D97-AF65-F5344CB8AC3E}">
        <p14:creationId xmlns:p14="http://schemas.microsoft.com/office/powerpoint/2010/main" val="1140415062"/>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HBIPS Changes</a:t>
            </a:r>
            <a:endParaRPr lang="en-US" dirty="0"/>
          </a:p>
        </p:txBody>
      </p:sp>
      <p:sp>
        <p:nvSpPr>
          <p:cNvPr id="5" name="Content Placeholder 4"/>
          <p:cNvSpPr>
            <a:spLocks noGrp="1"/>
          </p:cNvSpPr>
          <p:nvPr>
            <p:ph idx="1"/>
          </p:nvPr>
        </p:nvSpPr>
        <p:spPr/>
        <p:txBody>
          <a:bodyPr/>
          <a:lstStyle/>
          <a:p>
            <a:r>
              <a:rPr lang="en-US" dirty="0" smtClean="0"/>
              <a:t>The HBIPS specifications have not changed, however there are several changes in the risk of harm to self admission screening questions</a:t>
            </a:r>
          </a:p>
          <a:p>
            <a:r>
              <a:rPr lang="en-US" dirty="0" smtClean="0"/>
              <a:t>These changes were made to assist in you analyzing the medical record documentation and answering the data collection questions consistently and accurately</a:t>
            </a:r>
            <a:endParaRPr lang="en-US" dirty="0"/>
          </a:p>
        </p:txBody>
      </p:sp>
    </p:spTree>
    <p:extLst>
      <p:ext uri="{BB962C8B-B14F-4D97-AF65-F5344CB8AC3E}">
        <p14:creationId xmlns:p14="http://schemas.microsoft.com/office/powerpoint/2010/main" val="143467850"/>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953000"/>
            <a:ext cx="6781800" cy="1219200"/>
          </a:xfrm>
        </p:spPr>
        <p:txBody>
          <a:bodyPr/>
          <a:lstStyle/>
          <a:p>
            <a:r>
              <a:rPr lang="en-US" dirty="0" smtClean="0"/>
              <a:t>Harm to self</a:t>
            </a:r>
            <a:endParaRPr lang="en-US" dirty="0"/>
          </a:p>
        </p:txBody>
      </p:sp>
      <p:sp>
        <p:nvSpPr>
          <p:cNvPr id="3" name="Content Placeholder 2"/>
          <p:cNvSpPr>
            <a:spLocks noGrp="1"/>
          </p:cNvSpPr>
          <p:nvPr>
            <p:ph idx="1"/>
          </p:nvPr>
        </p:nvSpPr>
        <p:spPr>
          <a:xfrm>
            <a:off x="762000" y="685800"/>
            <a:ext cx="7543800" cy="4419600"/>
          </a:xfrm>
        </p:spPr>
        <p:txBody>
          <a:bodyPr>
            <a:normAutofit fontScale="92500" lnSpcReduction="10000"/>
          </a:bodyPr>
          <a:lstStyle/>
          <a:p>
            <a:r>
              <a:rPr lang="en-US" sz="2800" dirty="0" smtClean="0"/>
              <a:t>At the beginning of the harm to self series of questions there are some general documentation guidelines for the questions that follow</a:t>
            </a:r>
          </a:p>
          <a:p>
            <a:pPr lvl="1"/>
            <a:r>
              <a:rPr lang="en-US" b="1" dirty="0"/>
              <a:t>Documentation for each component must </a:t>
            </a:r>
            <a:r>
              <a:rPr lang="en-US" b="1" u="sng" dirty="0"/>
              <a:t>clearly</a:t>
            </a:r>
            <a:r>
              <a:rPr lang="en-US" b="1" dirty="0"/>
              <a:t> indicate the past 6 month </a:t>
            </a:r>
            <a:r>
              <a:rPr lang="en-US" b="1" dirty="0" smtClean="0"/>
              <a:t>timeframe</a:t>
            </a:r>
            <a:endParaRPr lang="en-US" dirty="0"/>
          </a:p>
          <a:p>
            <a:pPr lvl="1"/>
            <a:r>
              <a:rPr lang="en-US" b="1" dirty="0"/>
              <a:t>All components of the screen for violence risk to self must be documented in ONE note. </a:t>
            </a:r>
            <a:endParaRPr lang="en-US" dirty="0"/>
          </a:p>
          <a:p>
            <a:pPr lvl="2"/>
            <a:r>
              <a:rPr lang="en-US" b="1" dirty="0">
                <a:solidFill>
                  <a:schemeClr val="accent6">
                    <a:lumMod val="75000"/>
                  </a:schemeClr>
                </a:solidFill>
              </a:rPr>
              <a:t>If multiple notes by an acceptable provider within the first 3 days of inpatient psychiatric care admission contain various screening components for violence risk to self, select the note that contains the most components using the past 6 months timeframe.</a:t>
            </a:r>
          </a:p>
          <a:p>
            <a:pPr lvl="2"/>
            <a:r>
              <a:rPr lang="en-US" b="1" dirty="0"/>
              <a:t>Do NOT accept violence risk to self screening components from multiple </a:t>
            </a:r>
            <a:r>
              <a:rPr lang="en-US" b="1" dirty="0" smtClean="0"/>
              <a:t>notes</a:t>
            </a:r>
            <a:endParaRPr lang="en-US" dirty="0"/>
          </a:p>
        </p:txBody>
      </p:sp>
    </p:spTree>
    <p:extLst>
      <p:ext uri="{BB962C8B-B14F-4D97-AF65-F5344CB8AC3E}">
        <p14:creationId xmlns:p14="http://schemas.microsoft.com/office/powerpoint/2010/main" val="3885931838"/>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Screening for Suicide Ideation</a:t>
            </a:r>
            <a:endParaRPr lang="en-US" sz="4000" dirty="0"/>
          </a:p>
        </p:txBody>
      </p:sp>
      <p:sp>
        <p:nvSpPr>
          <p:cNvPr id="3" name="Content Placeholder 2"/>
          <p:cNvSpPr>
            <a:spLocks noGrp="1"/>
          </p:cNvSpPr>
          <p:nvPr>
            <p:ph idx="1"/>
          </p:nvPr>
        </p:nvSpPr>
        <p:spPr/>
        <p:txBody>
          <a:bodyPr/>
          <a:lstStyle/>
          <a:p>
            <a:r>
              <a:rPr lang="en-US" dirty="0" smtClean="0"/>
              <a:t>Question 27 is the harmself1 question</a:t>
            </a:r>
          </a:p>
          <a:p>
            <a:r>
              <a:rPr lang="en-US" dirty="0" smtClean="0"/>
              <a:t>You are looking for documentation that the patient was screened for suicide ideation during the past 6 months</a:t>
            </a:r>
          </a:p>
          <a:p>
            <a:r>
              <a:rPr lang="en-US" dirty="0" smtClean="0"/>
              <a:t>An example of acceptable documentation is in the rules</a:t>
            </a:r>
          </a:p>
          <a:p>
            <a:r>
              <a:rPr lang="en-US" dirty="0" smtClean="0"/>
              <a:t>Remember in this question you are looking for documentation that screening was done, not whether the patient did or did not  have suicidal ideation</a:t>
            </a:r>
            <a:endParaRPr lang="en-US" dirty="0"/>
          </a:p>
        </p:txBody>
      </p:sp>
    </p:spTree>
    <p:extLst>
      <p:ext uri="{BB962C8B-B14F-4D97-AF65-F5344CB8AC3E}">
        <p14:creationId xmlns:p14="http://schemas.microsoft.com/office/powerpoint/2010/main" val="2084967781"/>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Ideation</a:t>
            </a:r>
            <a:endParaRPr lang="en-US" dirty="0"/>
          </a:p>
        </p:txBody>
      </p:sp>
      <p:sp>
        <p:nvSpPr>
          <p:cNvPr id="3" name="Content Placeholder 2"/>
          <p:cNvSpPr>
            <a:spLocks noGrp="1"/>
          </p:cNvSpPr>
          <p:nvPr>
            <p:ph idx="1"/>
          </p:nvPr>
        </p:nvSpPr>
        <p:spPr/>
        <p:txBody>
          <a:bodyPr>
            <a:normAutofit lnSpcReduction="10000"/>
          </a:bodyPr>
          <a:lstStyle/>
          <a:p>
            <a:r>
              <a:rPr lang="en-US" dirty="0" smtClean="0"/>
              <a:t>If the patient was </a:t>
            </a:r>
            <a:r>
              <a:rPr lang="en-US" u="sng" dirty="0" smtClean="0"/>
              <a:t>screened</a:t>
            </a:r>
            <a:r>
              <a:rPr lang="en-US" dirty="0" smtClean="0"/>
              <a:t> for suicidal ideation (harmself1=yes), q28 (suidea) asks </a:t>
            </a:r>
            <a:r>
              <a:rPr lang="en-US" u="sng" dirty="0" smtClean="0"/>
              <a:t>if suicidal ideation was present</a:t>
            </a:r>
            <a:r>
              <a:rPr lang="en-US" dirty="0" smtClean="0"/>
              <a:t>.</a:t>
            </a:r>
          </a:p>
          <a:p>
            <a:r>
              <a:rPr lang="en-US" dirty="0" smtClean="0"/>
              <a:t>Answer yes or no based on the patient’s response to screening</a:t>
            </a:r>
          </a:p>
          <a:p>
            <a:r>
              <a:rPr lang="en-US" dirty="0" smtClean="0"/>
              <a:t>The question hasn’t changed but is in a different order than before and</a:t>
            </a:r>
          </a:p>
          <a:p>
            <a:pPr lvl="1"/>
            <a:r>
              <a:rPr lang="en-US" dirty="0"/>
              <a:t>T</a:t>
            </a:r>
            <a:r>
              <a:rPr lang="en-US" dirty="0" smtClean="0"/>
              <a:t>he rules emphasize the six month timeframe and finding all documentation in one note</a:t>
            </a:r>
          </a:p>
          <a:p>
            <a:pPr lvl="1"/>
            <a:r>
              <a:rPr lang="en-US" dirty="0" smtClean="0"/>
              <a:t>An example of acceptable documentation has been added</a:t>
            </a:r>
          </a:p>
        </p:txBody>
      </p:sp>
    </p:spTree>
    <p:extLst>
      <p:ext uri="{BB962C8B-B14F-4D97-AF65-F5344CB8AC3E}">
        <p14:creationId xmlns:p14="http://schemas.microsoft.com/office/powerpoint/2010/main" val="783634907"/>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Plans/Preparation</a:t>
            </a:r>
            <a:endParaRPr lang="en-US" dirty="0"/>
          </a:p>
        </p:txBody>
      </p:sp>
      <p:sp>
        <p:nvSpPr>
          <p:cNvPr id="3" name="Content Placeholder 2"/>
          <p:cNvSpPr>
            <a:spLocks noGrp="1"/>
          </p:cNvSpPr>
          <p:nvPr>
            <p:ph idx="1"/>
          </p:nvPr>
        </p:nvSpPr>
        <p:spPr/>
        <p:txBody>
          <a:bodyPr/>
          <a:lstStyle/>
          <a:p>
            <a:r>
              <a:rPr lang="en-US" dirty="0" smtClean="0"/>
              <a:t>When the patient’s response to screening indicates suicidal ideation is present, q29 (suiplan) asks if the patient </a:t>
            </a:r>
            <a:r>
              <a:rPr lang="en-US" u="sng" dirty="0" smtClean="0"/>
              <a:t>was screened</a:t>
            </a:r>
            <a:r>
              <a:rPr lang="en-US" dirty="0" smtClean="0"/>
              <a:t> for plans/preparation and/or intent to act upon plans for suicide</a:t>
            </a:r>
          </a:p>
          <a:p>
            <a:r>
              <a:rPr lang="en-US" dirty="0" smtClean="0"/>
              <a:t>There are no changes to this question but the rules are updated to emphasize the 6 month timeframe and the requirement to find all components in one note</a:t>
            </a:r>
          </a:p>
          <a:p>
            <a:endParaRPr lang="en-US" dirty="0"/>
          </a:p>
        </p:txBody>
      </p:sp>
    </p:spTree>
    <p:extLst>
      <p:ext uri="{BB962C8B-B14F-4D97-AF65-F5344CB8AC3E}">
        <p14:creationId xmlns:p14="http://schemas.microsoft.com/office/powerpoint/2010/main" val="40978669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 Module</a:t>
            </a:r>
            <a:endParaRPr lang="en-US" dirty="0"/>
          </a:p>
        </p:txBody>
      </p:sp>
      <p:sp>
        <p:nvSpPr>
          <p:cNvPr id="3" name="Content Placeholder 2"/>
          <p:cNvSpPr>
            <a:spLocks noGrp="1"/>
          </p:cNvSpPr>
          <p:nvPr>
            <p:ph idx="1"/>
          </p:nvPr>
        </p:nvSpPr>
        <p:spPr/>
        <p:txBody>
          <a:bodyPr/>
          <a:lstStyle/>
          <a:p>
            <a:r>
              <a:rPr lang="en-US" dirty="0" smtClean="0"/>
              <a:t>There are multiple changes in the Prevention module</a:t>
            </a:r>
          </a:p>
          <a:p>
            <a:r>
              <a:rPr lang="en-US" dirty="0" smtClean="0"/>
              <a:t>Please read all questions and rules carefully</a:t>
            </a:r>
          </a:p>
        </p:txBody>
      </p:sp>
    </p:spTree>
    <p:extLst>
      <p:ext uri="{BB962C8B-B14F-4D97-AF65-F5344CB8AC3E}">
        <p14:creationId xmlns:p14="http://schemas.microsoft.com/office/powerpoint/2010/main" val="209346813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Behavior</a:t>
            </a:r>
            <a:endParaRPr lang="en-US" dirty="0"/>
          </a:p>
        </p:txBody>
      </p:sp>
      <p:sp>
        <p:nvSpPr>
          <p:cNvPr id="3" name="Content Placeholder 2"/>
          <p:cNvSpPr>
            <a:spLocks noGrp="1"/>
          </p:cNvSpPr>
          <p:nvPr>
            <p:ph idx="1"/>
          </p:nvPr>
        </p:nvSpPr>
        <p:spPr/>
        <p:txBody>
          <a:bodyPr/>
          <a:lstStyle/>
          <a:p>
            <a:r>
              <a:rPr lang="en-US" dirty="0" smtClean="0"/>
              <a:t>Q30 (harmself2) looks for screening for suicidal behavior in the past 6 months</a:t>
            </a:r>
          </a:p>
          <a:p>
            <a:r>
              <a:rPr lang="en-US" dirty="0" smtClean="0"/>
              <a:t>Again, only the order of the question has changed and the rules have been updated as in the other questions</a:t>
            </a:r>
            <a:endParaRPr lang="en-US" dirty="0"/>
          </a:p>
        </p:txBody>
      </p:sp>
    </p:spTree>
    <p:extLst>
      <p:ext uri="{BB962C8B-B14F-4D97-AF65-F5344CB8AC3E}">
        <p14:creationId xmlns:p14="http://schemas.microsoft.com/office/powerpoint/2010/main" val="290222279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Risk and Protective Factors</a:t>
            </a:r>
            <a:endParaRPr lang="en-US" sz="4400" dirty="0"/>
          </a:p>
        </p:txBody>
      </p:sp>
      <p:sp>
        <p:nvSpPr>
          <p:cNvPr id="3" name="Content Placeholder 2"/>
          <p:cNvSpPr>
            <a:spLocks noGrp="1"/>
          </p:cNvSpPr>
          <p:nvPr>
            <p:ph idx="1"/>
          </p:nvPr>
        </p:nvSpPr>
        <p:spPr/>
        <p:txBody>
          <a:bodyPr/>
          <a:lstStyle/>
          <a:p>
            <a:r>
              <a:rPr lang="en-US" dirty="0" smtClean="0"/>
              <a:t>Questions 31 and 32 ask about </a:t>
            </a:r>
            <a:r>
              <a:rPr lang="en-US" b="1" dirty="0" smtClean="0"/>
              <a:t>screening for risk factors </a:t>
            </a:r>
            <a:r>
              <a:rPr lang="en-US" dirty="0" smtClean="0"/>
              <a:t>(harmself5) </a:t>
            </a:r>
            <a:r>
              <a:rPr lang="en-US" b="1" dirty="0" smtClean="0"/>
              <a:t>and protective factors </a:t>
            </a:r>
            <a:r>
              <a:rPr lang="en-US" dirty="0" smtClean="0"/>
              <a:t>(harmself6).</a:t>
            </a:r>
          </a:p>
          <a:p>
            <a:r>
              <a:rPr lang="en-US" dirty="0" smtClean="0"/>
              <a:t>Quality control findings have shown that these questions are sometimes incorrectly answered “yes” even though the 6 month timeframe is not included in the documentation</a:t>
            </a:r>
          </a:p>
          <a:p>
            <a:r>
              <a:rPr lang="en-US" dirty="0" smtClean="0"/>
              <a:t>Please review the examples of acceptable documentation in the definition/decision rules for these questions</a:t>
            </a:r>
            <a:endParaRPr lang="en-US" dirty="0"/>
          </a:p>
        </p:txBody>
      </p:sp>
    </p:spTree>
    <p:extLst>
      <p:ext uri="{BB962C8B-B14F-4D97-AF65-F5344CB8AC3E}">
        <p14:creationId xmlns:p14="http://schemas.microsoft.com/office/powerpoint/2010/main" val="110906889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Unable to screen</a:t>
            </a:r>
            <a:endParaRPr lang="en-US" dirty="0"/>
          </a:p>
        </p:txBody>
      </p:sp>
      <p:sp>
        <p:nvSpPr>
          <p:cNvPr id="3" name="Content Placeholder 2"/>
          <p:cNvSpPr>
            <a:spLocks noGrp="1"/>
          </p:cNvSpPr>
          <p:nvPr>
            <p:ph idx="1"/>
          </p:nvPr>
        </p:nvSpPr>
        <p:spPr/>
        <p:txBody>
          <a:bodyPr/>
          <a:lstStyle/>
          <a:p>
            <a:r>
              <a:rPr lang="en-US" dirty="0" smtClean="0"/>
              <a:t>Question 33 (harmself4) is unchanged from previous quarters</a:t>
            </a:r>
          </a:p>
          <a:p>
            <a:pPr lvl="0"/>
            <a:r>
              <a:rPr lang="en-US" dirty="0" smtClean="0"/>
              <a:t>Answer yes </a:t>
            </a:r>
            <a:r>
              <a:rPr lang="en-US" dirty="0"/>
              <a:t>i</a:t>
            </a:r>
            <a:r>
              <a:rPr lang="en-US" dirty="0" smtClean="0"/>
              <a:t>f </a:t>
            </a:r>
            <a:r>
              <a:rPr lang="en-US" dirty="0"/>
              <a:t>there is documentation the patient was medically unstable requiring transfer to a medical or surgical unit within the first 3 days of admission and admission screening for violence risk to self was not completed, select value “1.”</a:t>
            </a:r>
          </a:p>
          <a:p>
            <a:endParaRPr lang="en-US" dirty="0" smtClean="0"/>
          </a:p>
          <a:p>
            <a:pPr marL="0" indent="0">
              <a:buNone/>
            </a:pPr>
            <a:endParaRPr lang="en-US" dirty="0"/>
          </a:p>
        </p:txBody>
      </p:sp>
    </p:spTree>
    <p:extLst>
      <p:ext uri="{BB962C8B-B14F-4D97-AF65-F5344CB8AC3E}">
        <p14:creationId xmlns:p14="http://schemas.microsoft.com/office/powerpoint/2010/main" val="2206741985"/>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Questions</a:t>
            </a:r>
            <a:endParaRPr lang="en-US" dirty="0"/>
          </a:p>
        </p:txBody>
      </p:sp>
      <p:sp>
        <p:nvSpPr>
          <p:cNvPr id="3" name="Content Placeholder 2"/>
          <p:cNvSpPr>
            <a:spLocks noGrp="1"/>
          </p:cNvSpPr>
          <p:nvPr>
            <p:ph idx="1"/>
          </p:nvPr>
        </p:nvSpPr>
        <p:spPr/>
        <p:txBody>
          <a:bodyPr/>
          <a:lstStyle/>
          <a:p>
            <a:r>
              <a:rPr lang="en-US" dirty="0" smtClean="0"/>
              <a:t>Questions 35-37 have been added to specify the location of the </a:t>
            </a:r>
            <a:r>
              <a:rPr lang="en-US" b="1" u="sng" dirty="0" smtClean="0"/>
              <a:t>documentation of violence risk to self</a:t>
            </a:r>
            <a:r>
              <a:rPr lang="en-US" b="1" dirty="0" smtClean="0"/>
              <a:t> </a:t>
            </a:r>
            <a:r>
              <a:rPr lang="en-US" dirty="0" smtClean="0"/>
              <a:t>in the medical record</a:t>
            </a:r>
          </a:p>
          <a:p>
            <a:pPr lvl="1"/>
            <a:r>
              <a:rPr lang="en-US" dirty="0" smtClean="0"/>
              <a:t>Harmselfdt: enter the exact date of the note used to answer the harmself screening questions</a:t>
            </a:r>
          </a:p>
          <a:p>
            <a:pPr lvl="1"/>
            <a:r>
              <a:rPr lang="en-US" dirty="0" smtClean="0"/>
              <a:t>Harmselftm: enter the signature time of the note that was used to answer the harmself screening questions</a:t>
            </a:r>
          </a:p>
          <a:p>
            <a:pPr lvl="1"/>
            <a:r>
              <a:rPr lang="en-US" dirty="0" smtClean="0"/>
              <a:t>Harmnote: enter the title of the note in the text box that was </a:t>
            </a:r>
            <a:r>
              <a:rPr lang="en-US" dirty="0"/>
              <a:t>used to answer the harmself screening </a:t>
            </a:r>
            <a:r>
              <a:rPr lang="en-US" dirty="0" smtClean="0"/>
              <a:t>questions </a:t>
            </a:r>
          </a:p>
          <a:p>
            <a:r>
              <a:rPr lang="en-US" b="1" dirty="0" smtClean="0"/>
              <a:t>These questions are not used in scoring</a:t>
            </a:r>
            <a:endParaRPr lang="en-US" b="1" dirty="0"/>
          </a:p>
        </p:txBody>
      </p:sp>
    </p:spTree>
    <p:extLst>
      <p:ext uri="{BB962C8B-B14F-4D97-AF65-F5344CB8AC3E}">
        <p14:creationId xmlns:p14="http://schemas.microsoft.com/office/powerpoint/2010/main" val="3678523520"/>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from QC</a:t>
            </a:r>
            <a:endParaRPr lang="en-US" dirty="0"/>
          </a:p>
        </p:txBody>
      </p:sp>
      <p:sp>
        <p:nvSpPr>
          <p:cNvPr id="3" name="Content Placeholder 2"/>
          <p:cNvSpPr>
            <a:spLocks noGrp="1"/>
          </p:cNvSpPr>
          <p:nvPr>
            <p:ph idx="1"/>
          </p:nvPr>
        </p:nvSpPr>
        <p:spPr/>
        <p:txBody>
          <a:bodyPr/>
          <a:lstStyle/>
          <a:p>
            <a:r>
              <a:rPr lang="en-US" dirty="0" smtClean="0"/>
              <a:t>Please note the following reminder:</a:t>
            </a:r>
          </a:p>
          <a:p>
            <a:pPr lvl="1"/>
            <a:r>
              <a:rPr lang="en-US" b="1" dirty="0" smtClean="0"/>
              <a:t>Whymor:  </a:t>
            </a:r>
            <a:r>
              <a:rPr lang="en-US" dirty="0" smtClean="0"/>
              <a:t>Please read the rules for answering each option accurately.  </a:t>
            </a:r>
            <a:endParaRPr lang="en-US" dirty="0"/>
          </a:p>
          <a:p>
            <a:pPr lvl="2"/>
            <a:r>
              <a:rPr lang="en-US" dirty="0" smtClean="0"/>
              <a:t>Documentation of failed trials of monotherapy </a:t>
            </a:r>
            <a:r>
              <a:rPr lang="en-US" b="1" u="sng" dirty="0" smtClean="0"/>
              <a:t>must include the names of the failed medications</a:t>
            </a:r>
          </a:p>
          <a:p>
            <a:pPr lvl="2"/>
            <a:r>
              <a:rPr lang="en-US" dirty="0" smtClean="0"/>
              <a:t>Plan to taper to monotherapy or plan to cross taper </a:t>
            </a:r>
            <a:r>
              <a:rPr lang="en-US" b="1" u="sng" dirty="0" smtClean="0"/>
              <a:t>must include the name of the medication(s) to be tapered</a:t>
            </a:r>
            <a:endParaRPr lang="en-US" b="1" u="sng" dirty="0"/>
          </a:p>
        </p:txBody>
      </p:sp>
    </p:spTree>
    <p:extLst>
      <p:ext uri="{BB962C8B-B14F-4D97-AF65-F5344CB8AC3E}">
        <p14:creationId xmlns:p14="http://schemas.microsoft.com/office/powerpoint/2010/main" val="2766326667"/>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Removed</a:t>
            </a:r>
            <a:endParaRPr lang="en-US" dirty="0"/>
          </a:p>
        </p:txBody>
      </p:sp>
      <p:sp>
        <p:nvSpPr>
          <p:cNvPr id="3" name="Content Placeholder 2"/>
          <p:cNvSpPr>
            <a:spLocks noGrp="1"/>
          </p:cNvSpPr>
          <p:nvPr>
            <p:ph idx="1"/>
          </p:nvPr>
        </p:nvSpPr>
        <p:spPr/>
        <p:txBody>
          <a:bodyPr/>
          <a:lstStyle/>
          <a:p>
            <a:r>
              <a:rPr lang="en-US" dirty="0" smtClean="0"/>
              <a:t>The restraint and seclusion questions have been removed from the HBIPS instrument</a:t>
            </a:r>
            <a:endParaRPr lang="en-US" dirty="0"/>
          </a:p>
        </p:txBody>
      </p:sp>
    </p:spTree>
    <p:extLst>
      <p:ext uri="{BB962C8B-B14F-4D97-AF65-F5344CB8AC3E}">
        <p14:creationId xmlns:p14="http://schemas.microsoft.com/office/powerpoint/2010/main" val="3628471125"/>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HBIPS Exit and Scoring</a:t>
            </a:r>
            <a:endParaRPr lang="en-US" dirty="0"/>
          </a:p>
        </p:txBody>
      </p:sp>
      <p:sp>
        <p:nvSpPr>
          <p:cNvPr id="3" name="Content Placeholder 2"/>
          <p:cNvSpPr>
            <a:spLocks noGrp="1"/>
          </p:cNvSpPr>
          <p:nvPr>
            <p:ph idx="1"/>
          </p:nvPr>
        </p:nvSpPr>
        <p:spPr/>
        <p:txBody>
          <a:bodyPr/>
          <a:lstStyle/>
          <a:p>
            <a:r>
              <a:rPr lang="en-US" dirty="0" smtClean="0"/>
              <a:t>There are no changes to the 1Q FY2020 HBIPS exit report or scoring</a:t>
            </a:r>
            <a:endParaRPr lang="en-US" dirty="0"/>
          </a:p>
        </p:txBody>
      </p:sp>
    </p:spTree>
    <p:extLst>
      <p:ext uri="{BB962C8B-B14F-4D97-AF65-F5344CB8AC3E}">
        <p14:creationId xmlns:p14="http://schemas.microsoft.com/office/powerpoint/2010/main" val="3953368126"/>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Reminders</a:t>
            </a:r>
            <a:endParaRPr lang="en-US" dirty="0"/>
          </a:p>
        </p:txBody>
      </p:sp>
      <p:sp>
        <p:nvSpPr>
          <p:cNvPr id="3" name="Content Placeholder 2"/>
          <p:cNvSpPr>
            <a:spLocks noGrp="1"/>
          </p:cNvSpPr>
          <p:nvPr>
            <p:ph idx="1"/>
          </p:nvPr>
        </p:nvSpPr>
        <p:spPr/>
        <p:txBody>
          <a:bodyPr>
            <a:normAutofit fontScale="92500"/>
          </a:bodyPr>
          <a:lstStyle/>
          <a:p>
            <a:r>
              <a:rPr lang="en-US" b="1" dirty="0" smtClean="0"/>
              <a:t>Accurate abstraction </a:t>
            </a:r>
            <a:r>
              <a:rPr lang="en-US" dirty="0" smtClean="0"/>
              <a:t>= accurate data.  Only accurate data will help facilities improve patient care</a:t>
            </a:r>
          </a:p>
          <a:p>
            <a:r>
              <a:rPr lang="en-US" b="1" dirty="0" smtClean="0"/>
              <a:t>Ask questions </a:t>
            </a:r>
            <a:r>
              <a:rPr lang="en-US" dirty="0" smtClean="0"/>
              <a:t>as needed. Your Regional Manager can look at documentation with you to help you answer accurately</a:t>
            </a:r>
          </a:p>
          <a:p>
            <a:r>
              <a:rPr lang="en-US" b="1" dirty="0" smtClean="0"/>
              <a:t>Timeliness</a:t>
            </a:r>
            <a:r>
              <a:rPr lang="en-US" dirty="0" smtClean="0"/>
              <a:t>:  submit schedules on time; start abstraction promptly; always be sure DACs are exported per the schedule</a:t>
            </a:r>
          </a:p>
          <a:p>
            <a:r>
              <a:rPr lang="en-US" b="1" dirty="0" smtClean="0"/>
              <a:t>Data security</a:t>
            </a:r>
            <a:r>
              <a:rPr lang="en-US" dirty="0" smtClean="0"/>
              <a:t>; safeguard passwords, PIV.  Only access records of patients that are on the pull lists assigned to you</a:t>
            </a:r>
          </a:p>
          <a:p>
            <a:r>
              <a:rPr lang="en-US" b="1" dirty="0" smtClean="0"/>
              <a:t>Thanks for all you do!</a:t>
            </a:r>
            <a:endParaRPr lang="en-US" b="1" dirty="0"/>
          </a:p>
        </p:txBody>
      </p:sp>
    </p:spTree>
    <p:extLst>
      <p:ext uri="{BB962C8B-B14F-4D97-AF65-F5344CB8AC3E}">
        <p14:creationId xmlns:p14="http://schemas.microsoft.com/office/powerpoint/2010/main" val="29667395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2076</TotalTime>
  <Words>5176</Words>
  <Application>Microsoft Office PowerPoint</Application>
  <PresentationFormat>On-screen Show (4:3)</PresentationFormat>
  <Paragraphs>541</Paragraphs>
  <Slides>97</Slides>
  <Notes>0</Notes>
  <HiddenSlides>0</HiddenSlides>
  <MMClips>0</MMClips>
  <ScaleCrop>false</ScaleCrop>
  <HeadingPairs>
    <vt:vector size="4" baseType="variant">
      <vt:variant>
        <vt:lpstr>Theme</vt:lpstr>
      </vt:variant>
      <vt:variant>
        <vt:i4>1</vt:i4>
      </vt:variant>
      <vt:variant>
        <vt:lpstr>Slide Titles</vt:lpstr>
      </vt:variant>
      <vt:variant>
        <vt:i4>97</vt:i4>
      </vt:variant>
    </vt:vector>
  </HeadingPairs>
  <TitlesOfParts>
    <vt:vector size="98" baseType="lpstr">
      <vt:lpstr>NewsPrint</vt:lpstr>
      <vt:lpstr>EPRP UPDATE</vt:lpstr>
      <vt:lpstr>Objectives</vt:lpstr>
      <vt:lpstr>Many Changes</vt:lpstr>
      <vt:lpstr>CGPI</vt:lpstr>
      <vt:lpstr>CGPI Changes</vt:lpstr>
      <vt:lpstr>Validation module</vt:lpstr>
      <vt:lpstr>Frailty</vt:lpstr>
      <vt:lpstr>Ischemic Vascular Disorder</vt:lpstr>
      <vt:lpstr>Prevention Module</vt:lpstr>
      <vt:lpstr>Influenza Immunization</vt:lpstr>
      <vt:lpstr>Influenza Allergy</vt:lpstr>
      <vt:lpstr>allerflu</vt:lpstr>
      <vt:lpstr>Bone Marrow Transplant</vt:lpstr>
      <vt:lpstr>Pneumococcal Exclusions</vt:lpstr>
      <vt:lpstr>Pneumococcal Exclusions</vt:lpstr>
      <vt:lpstr>Q7 immcomp D/D Rules</vt:lpstr>
      <vt:lpstr>New question pneurxn</vt:lpstr>
      <vt:lpstr>Tobacco Screening</vt:lpstr>
      <vt:lpstr>Clinical Reminder</vt:lpstr>
      <vt:lpstr>National CR for Tobacco Use</vt:lpstr>
      <vt:lpstr>HPV</vt:lpstr>
      <vt:lpstr>PI Module Reminders</vt:lpstr>
      <vt:lpstr>OP Medication Reconciliation </vt:lpstr>
      <vt:lpstr>Optmed8-Allergies</vt:lpstr>
      <vt:lpstr>Example of Allergy Documentation</vt:lpstr>
      <vt:lpstr>Example of Allergy Documentation</vt:lpstr>
      <vt:lpstr>opmedrev</vt:lpstr>
      <vt:lpstr>CGPI Mental Health </vt:lpstr>
      <vt:lpstr>Audit-C</vt:lpstr>
      <vt:lpstr>Depression Screening</vt:lpstr>
      <vt:lpstr>Columbia Screener</vt:lpstr>
      <vt:lpstr>Comprehensive Suicide Risk Evaluation</vt:lpstr>
      <vt:lpstr>Vacsraint1-27, 99</vt:lpstr>
      <vt:lpstr>Vacsraint7, 8, 9</vt:lpstr>
      <vt:lpstr>Opcsraint1-10, 99</vt:lpstr>
      <vt:lpstr>Inpatient or Residential Treatment</vt:lpstr>
      <vt:lpstr>Incsraint1-12, 99</vt:lpstr>
      <vt:lpstr>General Strategies for Managing Risk in the inpatient or residential treatment setting</vt:lpstr>
      <vt:lpstr>Incsraint Rules</vt:lpstr>
      <vt:lpstr>PTSD</vt:lpstr>
      <vt:lpstr>CGPI Scoring Changes</vt:lpstr>
      <vt:lpstr>CGPI Retired Measures</vt:lpstr>
      <vt:lpstr>CGPI Measure Changes</vt:lpstr>
      <vt:lpstr>CGPI Scoring changes</vt:lpstr>
      <vt:lpstr>CGPI Scoring changes</vt:lpstr>
      <vt:lpstr>CGPI Scoring changes</vt:lpstr>
      <vt:lpstr>HBPC</vt:lpstr>
      <vt:lpstr>Questions Retired</vt:lpstr>
      <vt:lpstr>Alternative Caregiving/Placement Plans</vt:lpstr>
      <vt:lpstr>Urgent/emergent care planning Long Term care planning</vt:lpstr>
      <vt:lpstr>Urgent/emergent care planning</vt:lpstr>
      <vt:lpstr>Long Term Care Planning</vt:lpstr>
      <vt:lpstr>Depression, PTSD, Suicide Risk Assessment</vt:lpstr>
      <vt:lpstr>Immunizations</vt:lpstr>
      <vt:lpstr>QC Reminders</vt:lpstr>
      <vt:lpstr>Retired HBPC Measures</vt:lpstr>
      <vt:lpstr>HBPC Measure Changes</vt:lpstr>
      <vt:lpstr>HBPC Scoring Changes</vt:lpstr>
      <vt:lpstr>HBPC Scoring Changes</vt:lpstr>
      <vt:lpstr>HBPC Scoring Changes</vt:lpstr>
      <vt:lpstr>HBPC Scoring Changes</vt:lpstr>
      <vt:lpstr>Communication of Test Results</vt:lpstr>
      <vt:lpstr>CTR HCV Changes</vt:lpstr>
      <vt:lpstr>HCV Screening Test</vt:lpstr>
      <vt:lpstr>HCV Screening Test</vt:lpstr>
      <vt:lpstr>New CTR Questions-HIV</vt:lpstr>
      <vt:lpstr>HIV Confirmatory Test</vt:lpstr>
      <vt:lpstr>HIV Test Results</vt:lpstr>
      <vt:lpstr>HIV Screening Test</vt:lpstr>
      <vt:lpstr>HIV Screening Tests</vt:lpstr>
      <vt:lpstr>HIV Screening Test</vt:lpstr>
      <vt:lpstr>Communication of HIV Test Results</vt:lpstr>
      <vt:lpstr>CTR Scoring Changes</vt:lpstr>
      <vt:lpstr>Hospital Outpatient Measures</vt:lpstr>
      <vt:lpstr>HOP</vt:lpstr>
      <vt:lpstr>Reminder</vt:lpstr>
      <vt:lpstr>Global Measures</vt:lpstr>
      <vt:lpstr>Global Measures</vt:lpstr>
      <vt:lpstr>Delirium Risk</vt:lpstr>
      <vt:lpstr>Inpatient Medication Reconciliation</vt:lpstr>
      <vt:lpstr>GM Exit Report and Scoring</vt:lpstr>
      <vt:lpstr>VTE</vt:lpstr>
      <vt:lpstr>VTE</vt:lpstr>
      <vt:lpstr>HBIPS </vt:lpstr>
      <vt:lpstr>HBIPS Changes</vt:lpstr>
      <vt:lpstr>Harm to self</vt:lpstr>
      <vt:lpstr>Screening for Suicide Ideation</vt:lpstr>
      <vt:lpstr>Ideation</vt:lpstr>
      <vt:lpstr>Plans/Preparation</vt:lpstr>
      <vt:lpstr>Behavior</vt:lpstr>
      <vt:lpstr>Risk and Protective Factors</vt:lpstr>
      <vt:lpstr>Unable to screen</vt:lpstr>
      <vt:lpstr>New Questions</vt:lpstr>
      <vt:lpstr>Reminder from QC</vt:lpstr>
      <vt:lpstr>Questions Removed</vt:lpstr>
      <vt:lpstr>HBIPS Exit and Scoring</vt:lpstr>
      <vt:lpstr>General Reminders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EPRP UPDATE</dc:title>
  <dc:creator>Ullum, Alice</dc:creator>
  <cp:lastModifiedBy>Ullum, Alice</cp:lastModifiedBy>
  <cp:revision>205</cp:revision>
  <dcterms:created xsi:type="dcterms:W3CDTF">2006-08-16T00:00:00Z</dcterms:created>
  <dcterms:modified xsi:type="dcterms:W3CDTF">2019-10-29T12:46:18Z</dcterms:modified>
</cp:coreProperties>
</file>