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Default Extension="docx" ContentType="application/vnd.openxmlformats-officedocument.wordprocessingml.document"/>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8" r:id="rId3"/>
    <p:sldId id="289" r:id="rId4"/>
    <p:sldId id="290" r:id="rId5"/>
    <p:sldId id="257" r:id="rId6"/>
    <p:sldId id="258" r:id="rId7"/>
    <p:sldId id="259" r:id="rId8"/>
    <p:sldId id="260" r:id="rId9"/>
    <p:sldId id="261" r:id="rId10"/>
    <p:sldId id="262" r:id="rId11"/>
    <p:sldId id="263" r:id="rId12"/>
    <p:sldId id="265" r:id="rId13"/>
    <p:sldId id="264" r:id="rId14"/>
    <p:sldId id="266" r:id="rId15"/>
    <p:sldId id="267" r:id="rId16"/>
    <p:sldId id="268" r:id="rId17"/>
    <p:sldId id="269" r:id="rId18"/>
    <p:sldId id="271" r:id="rId19"/>
    <p:sldId id="270" r:id="rId20"/>
    <p:sldId id="272" r:id="rId21"/>
    <p:sldId id="309" r:id="rId22"/>
    <p:sldId id="273" r:id="rId23"/>
    <p:sldId id="274" r:id="rId24"/>
    <p:sldId id="279" r:id="rId25"/>
    <p:sldId id="276" r:id="rId26"/>
    <p:sldId id="277" r:id="rId27"/>
    <p:sldId id="278" r:id="rId28"/>
    <p:sldId id="280" r:id="rId29"/>
    <p:sldId id="281" r:id="rId30"/>
    <p:sldId id="282" r:id="rId31"/>
    <p:sldId id="283" r:id="rId32"/>
    <p:sldId id="284" r:id="rId33"/>
    <p:sldId id="285" r:id="rId34"/>
    <p:sldId id="286" r:id="rId35"/>
    <p:sldId id="287" r:id="rId36"/>
    <p:sldId id="292" r:id="rId37"/>
    <p:sldId id="293" r:id="rId38"/>
    <p:sldId id="294" r:id="rId39"/>
    <p:sldId id="291" r:id="rId40"/>
    <p:sldId id="296" r:id="rId41"/>
    <p:sldId id="297" r:id="rId42"/>
    <p:sldId id="351" r:id="rId43"/>
    <p:sldId id="358" r:id="rId44"/>
    <p:sldId id="298" r:id="rId45"/>
    <p:sldId id="299" r:id="rId46"/>
    <p:sldId id="300" r:id="rId47"/>
    <p:sldId id="301" r:id="rId48"/>
    <p:sldId id="302" r:id="rId49"/>
    <p:sldId id="303" r:id="rId50"/>
    <p:sldId id="304" r:id="rId51"/>
    <p:sldId id="305" r:id="rId52"/>
    <p:sldId id="306" r:id="rId53"/>
    <p:sldId id="307" r:id="rId54"/>
    <p:sldId id="310" r:id="rId55"/>
    <p:sldId id="308" r:id="rId56"/>
    <p:sldId id="311" r:id="rId57"/>
    <p:sldId id="312" r:id="rId58"/>
    <p:sldId id="313" r:id="rId59"/>
    <p:sldId id="314" r:id="rId60"/>
    <p:sldId id="317" r:id="rId61"/>
    <p:sldId id="315" r:id="rId62"/>
    <p:sldId id="316" r:id="rId63"/>
    <p:sldId id="318" r:id="rId64"/>
    <p:sldId id="319" r:id="rId65"/>
    <p:sldId id="320" r:id="rId66"/>
    <p:sldId id="321" r:id="rId67"/>
    <p:sldId id="323" r:id="rId68"/>
    <p:sldId id="322" r:id="rId69"/>
    <p:sldId id="324" r:id="rId70"/>
    <p:sldId id="325" r:id="rId71"/>
    <p:sldId id="326" r:id="rId72"/>
    <p:sldId id="327" r:id="rId73"/>
    <p:sldId id="328" r:id="rId74"/>
    <p:sldId id="329" r:id="rId75"/>
    <p:sldId id="330" r:id="rId76"/>
    <p:sldId id="331" r:id="rId77"/>
    <p:sldId id="333" r:id="rId78"/>
    <p:sldId id="332" r:id="rId79"/>
    <p:sldId id="334" r:id="rId80"/>
    <p:sldId id="335" r:id="rId81"/>
    <p:sldId id="336" r:id="rId82"/>
    <p:sldId id="337" r:id="rId83"/>
    <p:sldId id="338" r:id="rId84"/>
    <p:sldId id="339" r:id="rId85"/>
    <p:sldId id="340" r:id="rId86"/>
    <p:sldId id="344" r:id="rId87"/>
    <p:sldId id="342" r:id="rId88"/>
    <p:sldId id="341" r:id="rId89"/>
    <p:sldId id="343" r:id="rId90"/>
    <p:sldId id="345" r:id="rId91"/>
    <p:sldId id="346" r:id="rId92"/>
    <p:sldId id="347" r:id="rId93"/>
    <p:sldId id="348" r:id="rId94"/>
    <p:sldId id="349" r:id="rId95"/>
    <p:sldId id="350" r:id="rId96"/>
    <p:sldId id="352" r:id="rId97"/>
    <p:sldId id="353" r:id="rId98"/>
    <p:sldId id="354" r:id="rId99"/>
    <p:sldId id="355" r:id="rId100"/>
    <p:sldId id="356" r:id="rId101"/>
    <p:sldId id="357" r:id="rId102"/>
    <p:sldId id="359" r:id="rId10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660"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bleStyles" Target="tableStyle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fld id="{18DE0F1D-CF5E-42BF-8CB2-2C26E6472ED1}" type="datetimeFigureOut">
              <a:rPr lang="en-US"/>
              <a:pPr>
                <a:defRPr/>
              </a:pPr>
              <a:t>04/06/2011</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91BDEBB9-B0BB-4E53-8241-EF024B2C75AB}" type="slidenum">
              <a:rPr lang="en-US"/>
              <a:pPr>
                <a:defRPr/>
              </a:pPr>
              <a:t>‹#›</a:t>
            </a:fld>
            <a:endParaRPr lang="en-US" dirty="0"/>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0B1E3B84-8146-4BE2-944B-A197BC74DBF3}" type="datetimeFigureOut">
              <a:rPr lang="en-US"/>
              <a:pPr>
                <a:defRPr/>
              </a:pPr>
              <a:t>04/06/2011</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FC03D1A-196A-4C02-B110-3B1C98E3DE68}" type="slidenum">
              <a:rPr lang="en-US"/>
              <a:pPr>
                <a:defRPr/>
              </a:pPr>
              <a:t>‹#›</a:t>
            </a:fld>
            <a:endParaRPr lang="en-US" dirty="0"/>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21B6B7B3-916F-44FF-A642-639E01B938B5}" type="datetimeFigureOut">
              <a:rPr lang="en-US"/>
              <a:pPr>
                <a:defRPr/>
              </a:pPr>
              <a:t>04/06/2011</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2433DA9B-F886-4A4C-A219-1FB59064BA5F}" type="slidenum">
              <a:rPr lang="en-US"/>
              <a:pPr>
                <a:defRPr/>
              </a:pPr>
              <a:t>‹#›</a:t>
            </a:fld>
            <a:endParaRPr lang="en-US" dirty="0"/>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2E79F5D-3D9E-49CF-AED6-701E4A78AC92}" type="datetimeFigureOut">
              <a:rPr lang="en-US"/>
              <a:pPr>
                <a:defRPr/>
              </a:pPr>
              <a:t>04/06/2011</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EDD9C35F-2E9E-4946-8102-1D4A4E5A3157}" type="slidenum">
              <a:rPr lang="en-US"/>
              <a:pPr>
                <a:defRPr/>
              </a:pPr>
              <a:t>‹#›</a:t>
            </a:fld>
            <a:endParaRPr lang="en-US" dirty="0"/>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31FC7C1-D6B7-4757-B9DE-266570795479}" type="datetimeFigureOut">
              <a:rPr lang="en-US"/>
              <a:pPr>
                <a:defRPr/>
              </a:pPr>
              <a:t>04/06/2011</a:t>
            </a:fld>
            <a:endParaRPr lang="en-US" dirty="0"/>
          </a:p>
        </p:txBody>
      </p:sp>
      <p:sp>
        <p:nvSpPr>
          <p:cNvPr id="5" name="Footer Placeholder 4"/>
          <p:cNvSpPr>
            <a:spLocks noGrp="1"/>
          </p:cNvSpPr>
          <p:nvPr>
            <p:ph type="ftr" sz="quarter" idx="11"/>
          </p:nvPr>
        </p:nvSpPr>
        <p:spPr/>
        <p:txBody>
          <a:bodyPr/>
          <a:lstStyle>
            <a:lvl1pPr>
              <a:defRPr dirty="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1FF879F-B23C-42F4-8EAE-FA842241BFD4}"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72E12436-88A9-4F3E-A67B-48EBE6C6D265}" type="datetimeFigureOut">
              <a:rPr lang="en-US"/>
              <a:pPr>
                <a:defRPr/>
              </a:pPr>
              <a:t>04/06/2011</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BD5028C2-9122-4A54-A75D-27A8CFD9CCB4}" type="slidenum">
              <a:rPr lang="en-US"/>
              <a:pPr>
                <a:defRPr/>
              </a:pPr>
              <a:t>‹#›</a:t>
            </a:fld>
            <a:endParaRPr lang="en-US" dirty="0"/>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381A570C-7DB8-4314-8245-E7FAF8949A84}" type="datetimeFigureOut">
              <a:rPr lang="en-US"/>
              <a:pPr>
                <a:defRPr/>
              </a:pPr>
              <a:t>04/06/2011</a:t>
            </a:fld>
            <a:endParaRPr lang="en-US" dirty="0"/>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22BC2047-3C3A-4369-A6D1-75794B0626B8}" type="slidenum">
              <a:rPr lang="en-US"/>
              <a:pPr>
                <a:defRPr/>
              </a:pPr>
              <a:t>‹#›</a:t>
            </a:fld>
            <a:endParaRPr lang="en-US" dirty="0"/>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4DDD4A8A-F4FC-45C1-BC9B-0A0A4A1EA9B0}" type="datetimeFigureOut">
              <a:rPr lang="en-US"/>
              <a:pPr>
                <a:defRPr/>
              </a:pPr>
              <a:t>04/06/2011</a:t>
            </a:fld>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18C0246F-FDEF-4B50-8DA4-6BFC1755462E}" type="slidenum">
              <a:rPr lang="en-US"/>
              <a:pPr>
                <a:defRPr/>
              </a:pPr>
              <a:t>‹#›</a:t>
            </a:fld>
            <a:endParaRPr lang="en-US" dirty="0"/>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B2E96B25-F2BA-409A-8A78-F63CD6140C42}" type="datetimeFigureOut">
              <a:rPr lang="en-US"/>
              <a:pPr>
                <a:defRPr/>
              </a:pPr>
              <a:t>04/06/2011</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D42ED098-1DAF-4F88-8364-A93F2222F462}" type="slidenum">
              <a:rPr lang="en-US"/>
              <a:pPr>
                <a:defRPr/>
              </a:pPr>
              <a:t>‹#›</a:t>
            </a:fld>
            <a:endParaRPr lang="en-US" dirty="0"/>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B36C1858-0C97-4DDF-B4A1-E55995E47E74}" type="datetimeFigureOut">
              <a:rPr lang="en-US"/>
              <a:pPr>
                <a:defRPr/>
              </a:pPr>
              <a:t>04/06/2011</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5217C9E5-7649-47D6-B8D3-B4826DF4B57A}" type="slidenum">
              <a:rPr lang="en-US"/>
              <a:pPr>
                <a:defRPr/>
              </a:pPr>
              <a:t>‹#›</a:t>
            </a:fld>
            <a:endParaRPr lang="en-US" dirty="0"/>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516CFFF6-8869-408F-9DA4-872D2541AFD0}" type="datetimeFigureOut">
              <a:rPr lang="en-US"/>
              <a:pPr>
                <a:defRPr/>
              </a:pPr>
              <a:t>04/06/2011</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625FE7E3-2AFF-4115-9D32-0A64832F73F8}" type="slidenum">
              <a:rPr lang="en-US"/>
              <a:pPr>
                <a:defRPr/>
              </a:pPr>
              <a:t>‹#›</a:t>
            </a:fld>
            <a:endParaRPr lang="en-US" dirty="0"/>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2051"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a:solidFill>
                  <a:schemeClr val="tx1">
                    <a:shade val="50000"/>
                  </a:schemeClr>
                </a:solidFill>
                <a:latin typeface="+mn-lt"/>
              </a:defRPr>
            </a:lvl1pPr>
          </a:lstStyle>
          <a:p>
            <a:pPr>
              <a:defRPr/>
            </a:pPr>
            <a:fld id="{2E64C0DD-9F0F-4BDF-9E21-CCE454B01666}" type="datetimeFigureOut">
              <a:rPr lang="en-US"/>
              <a:pPr>
                <a:defRPr/>
              </a:pPr>
              <a:t>04/06/2011</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dirty="0">
                <a:solidFill>
                  <a:schemeClr val="tx1">
                    <a:shade val="50000"/>
                  </a:schemeClr>
                </a:solidFill>
                <a:latin typeface="+mn-lt"/>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fontAlgn="auto" latinLnBrk="0" hangingPunct="1">
              <a:spcBef>
                <a:spcPts val="0"/>
              </a:spcBef>
              <a:spcAft>
                <a:spcPts val="0"/>
              </a:spcAft>
              <a:defRPr kumimoji="0" sz="1200">
                <a:solidFill>
                  <a:schemeClr val="tx1">
                    <a:shade val="50000"/>
                  </a:schemeClr>
                </a:solidFill>
                <a:latin typeface="+mn-lt"/>
              </a:defRPr>
            </a:lvl1pPr>
          </a:lstStyle>
          <a:p>
            <a:pPr>
              <a:defRPr/>
            </a:pPr>
            <a:fld id="{900E0FC0-4C28-4FAB-94F6-CBE1373D62A7}" type="slidenum">
              <a:rPr lang="en-US"/>
              <a:pPr>
                <a:defRPr/>
              </a:pPr>
              <a:t>‹#›</a:t>
            </a:fld>
            <a:endParaRPr lang="en-US" dirty="0"/>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27"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transition>
    <p:random/>
  </p:transition>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Cambria" pitchFamily="18" charset="0"/>
        </a:defRPr>
      </a:lvl2pPr>
      <a:lvl3pPr algn="ctr" rtl="0" eaLnBrk="0" fontAlgn="base" hangingPunct="0">
        <a:spcBef>
          <a:spcPct val="0"/>
        </a:spcBef>
        <a:spcAft>
          <a:spcPct val="0"/>
        </a:spcAft>
        <a:defRPr sz="4100" b="1">
          <a:solidFill>
            <a:schemeClr val="tx1"/>
          </a:solidFill>
          <a:latin typeface="Cambria" pitchFamily="18" charset="0"/>
        </a:defRPr>
      </a:lvl3pPr>
      <a:lvl4pPr algn="ctr" rtl="0" eaLnBrk="0" fontAlgn="base" hangingPunct="0">
        <a:spcBef>
          <a:spcPct val="0"/>
        </a:spcBef>
        <a:spcAft>
          <a:spcPct val="0"/>
        </a:spcAft>
        <a:defRPr sz="4100" b="1">
          <a:solidFill>
            <a:schemeClr val="tx1"/>
          </a:solidFill>
          <a:latin typeface="Cambria" pitchFamily="18" charset="0"/>
        </a:defRPr>
      </a:lvl4pPr>
      <a:lvl5pPr algn="ctr" rtl="0" eaLnBrk="0" fontAlgn="base" hangingPunct="0">
        <a:spcBef>
          <a:spcPct val="0"/>
        </a:spcBef>
        <a:spcAft>
          <a:spcPct val="0"/>
        </a:spcAft>
        <a:defRPr sz="4100" b="1">
          <a:solidFill>
            <a:schemeClr val="tx1"/>
          </a:solidFill>
          <a:latin typeface="Cambria" pitchFamily="18" charset="0"/>
        </a:defRPr>
      </a:lvl5pPr>
      <a:lvl6pPr marL="457200" algn="ctr" rtl="0" fontAlgn="base">
        <a:spcBef>
          <a:spcPct val="0"/>
        </a:spcBef>
        <a:spcAft>
          <a:spcPct val="0"/>
        </a:spcAft>
        <a:defRPr sz="4100" b="1">
          <a:solidFill>
            <a:schemeClr val="tx1"/>
          </a:solidFill>
          <a:latin typeface="Cambria" pitchFamily="18" charset="0"/>
        </a:defRPr>
      </a:lvl6pPr>
      <a:lvl7pPr marL="914400" algn="ctr" rtl="0" fontAlgn="base">
        <a:spcBef>
          <a:spcPct val="0"/>
        </a:spcBef>
        <a:spcAft>
          <a:spcPct val="0"/>
        </a:spcAft>
        <a:defRPr sz="4100" b="1">
          <a:solidFill>
            <a:schemeClr val="tx1"/>
          </a:solidFill>
          <a:latin typeface="Cambria" pitchFamily="18" charset="0"/>
        </a:defRPr>
      </a:lvl7pPr>
      <a:lvl8pPr marL="1371600" algn="ctr" rtl="0" fontAlgn="base">
        <a:spcBef>
          <a:spcPct val="0"/>
        </a:spcBef>
        <a:spcAft>
          <a:spcPct val="0"/>
        </a:spcAft>
        <a:defRPr sz="4100" b="1">
          <a:solidFill>
            <a:schemeClr val="tx1"/>
          </a:solidFill>
          <a:latin typeface="Cambria" pitchFamily="18" charset="0"/>
        </a:defRPr>
      </a:lvl8pPr>
      <a:lvl9pPr marL="1828800" algn="ctr" rtl="0" fontAlgn="base">
        <a:spcBef>
          <a:spcPct val="0"/>
        </a:spcBef>
        <a:spcAft>
          <a:spcPct val="0"/>
        </a:spcAft>
        <a:defRPr sz="4100" b="1">
          <a:solidFill>
            <a:schemeClr val="tx1"/>
          </a:solidFill>
          <a:latin typeface="Cambria" pitchFamily="18"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dirty="0" smtClean="0"/>
              <a:t>EPRP Update</a:t>
            </a:r>
            <a:endParaRPr lang="en-US" dirty="0"/>
          </a:p>
        </p:txBody>
      </p:sp>
      <p:sp>
        <p:nvSpPr>
          <p:cNvPr id="4099" name="Subtitle 2"/>
          <p:cNvSpPr>
            <a:spLocks noGrp="1"/>
          </p:cNvSpPr>
          <p:nvPr>
            <p:ph type="subTitle" idx="1"/>
          </p:nvPr>
        </p:nvSpPr>
        <p:spPr>
          <a:xfrm>
            <a:off x="1371600" y="3332163"/>
            <a:ext cx="6400800" cy="1752600"/>
          </a:xfrm>
        </p:spPr>
        <p:txBody>
          <a:bodyPr/>
          <a:lstStyle/>
          <a:p>
            <a:pPr eaLnBrk="1" hangingPunct="1"/>
            <a:r>
              <a:rPr lang="en-US" dirty="0" smtClean="0"/>
              <a:t>3Q </a:t>
            </a:r>
            <a:r>
              <a:rPr lang="en-US" b="1" dirty="0" smtClean="0"/>
              <a:t>FY2011</a:t>
            </a: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Frail Elderly</a:t>
            </a:r>
            <a:endParaRPr lang="en-US" dirty="0"/>
          </a:p>
        </p:txBody>
      </p:sp>
      <p:sp>
        <p:nvSpPr>
          <p:cNvPr id="13315" name="Content Placeholder 2"/>
          <p:cNvSpPr>
            <a:spLocks noGrp="1"/>
          </p:cNvSpPr>
          <p:nvPr>
            <p:ph idx="1"/>
          </p:nvPr>
        </p:nvSpPr>
        <p:spPr/>
        <p:txBody>
          <a:bodyPr/>
          <a:lstStyle/>
          <a:p>
            <a:pPr eaLnBrk="1" hangingPunct="1"/>
            <a:r>
              <a:rPr lang="en-US" smtClean="0"/>
              <a:t>The question about Advance Directives has been removed.</a:t>
            </a:r>
          </a:p>
          <a:p>
            <a:pPr eaLnBrk="1" hangingPunct="1"/>
            <a:r>
              <a:rPr lang="en-US" smtClean="0"/>
              <a:t>There are significant changes to the questions about functional assessment and fall assessment</a:t>
            </a:r>
          </a:p>
        </p:txBody>
      </p:sp>
    </p:spTree>
  </p:cSld>
  <p:clrMapOvr>
    <a:masterClrMapping/>
  </p:clrMapOvr>
  <p:transition>
    <p:random/>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Med Recon Scoring</a:t>
            </a:r>
            <a:endParaRPr lang="en-US" dirty="0"/>
          </a:p>
        </p:txBody>
      </p:sp>
      <p:sp>
        <p:nvSpPr>
          <p:cNvPr id="104451" name="Content Placeholder 2"/>
          <p:cNvSpPr>
            <a:spLocks noGrp="1"/>
          </p:cNvSpPr>
          <p:nvPr>
            <p:ph idx="1"/>
          </p:nvPr>
        </p:nvSpPr>
        <p:spPr/>
        <p:txBody>
          <a:bodyPr/>
          <a:lstStyle/>
          <a:p>
            <a:r>
              <a:rPr lang="en-US" smtClean="0"/>
              <a:t>The new discharge disposition answers have been added to mrec 18, 91, 20 and 21 as applicable</a:t>
            </a:r>
          </a:p>
          <a:p>
            <a:r>
              <a:rPr lang="en-US" smtClean="0"/>
              <a:t>Mrec 15 was deleted from scoring</a:t>
            </a:r>
          </a:p>
        </p:txBody>
      </p:sp>
    </p:spTree>
  </p:cSld>
  <p:clrMapOvr>
    <a:masterClrMapping/>
  </p:clrMapOvr>
  <p:transition>
    <p:random/>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Nursing Exit Report	</a:t>
            </a:r>
            <a:endParaRPr lang="en-US" dirty="0"/>
          </a:p>
        </p:txBody>
      </p:sp>
      <p:sp>
        <p:nvSpPr>
          <p:cNvPr id="105475" name="Content Placeholder 2"/>
          <p:cNvSpPr>
            <a:spLocks noGrp="1"/>
          </p:cNvSpPr>
          <p:nvPr>
            <p:ph idx="1"/>
          </p:nvPr>
        </p:nvSpPr>
        <p:spPr/>
        <p:txBody>
          <a:bodyPr/>
          <a:lstStyle/>
          <a:p>
            <a:r>
              <a:rPr lang="en-US" smtClean="0"/>
              <a:t>No changes for 3QFY11</a:t>
            </a:r>
          </a:p>
        </p:txBody>
      </p:sp>
    </p:spTree>
  </p:cSld>
  <p:clrMapOvr>
    <a:masterClrMapping/>
  </p:clrMapOvr>
  <p:transition>
    <p:random/>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3QFY2011</a:t>
            </a:r>
            <a:endParaRPr lang="en-US" dirty="0"/>
          </a:p>
        </p:txBody>
      </p:sp>
      <p:sp>
        <p:nvSpPr>
          <p:cNvPr id="3" name="Content Placeholder 2"/>
          <p:cNvSpPr>
            <a:spLocks noGrp="1"/>
          </p:cNvSpPr>
          <p:nvPr>
            <p:ph idx="1"/>
          </p:nvPr>
        </p:nvSpPr>
        <p:spPr/>
        <p:txBody>
          <a:bodyPr/>
          <a:lstStyle/>
          <a:p>
            <a:r>
              <a:rPr lang="en-US" dirty="0" smtClean="0"/>
              <a:t>Please call your Regional Manager or WVMI if you have questions or concerns about how to answer a question or about scoring</a:t>
            </a:r>
          </a:p>
          <a:p>
            <a:r>
              <a:rPr lang="en-US" dirty="0" smtClean="0"/>
              <a:t>Have a great 3Q!</a:t>
            </a:r>
            <a:endParaRPr lang="en-US" dirty="0"/>
          </a:p>
        </p:txBody>
      </p:sp>
      <p:pic>
        <p:nvPicPr>
          <p:cNvPr id="30722" name="Picture 2" descr="C:\Documents and Settings\aullum\Local Settings\Temporary Internet Files\Content.IE5\JVV7LYP3\MC900237376[1].wmf"/>
          <p:cNvPicPr>
            <a:picLocks noChangeAspect="1" noChangeArrowheads="1"/>
          </p:cNvPicPr>
          <p:nvPr/>
        </p:nvPicPr>
        <p:blipFill>
          <a:blip r:embed="rId2" cstate="print"/>
          <a:srcRect/>
          <a:stretch>
            <a:fillRect/>
          </a:stretch>
        </p:blipFill>
        <p:spPr bwMode="auto">
          <a:xfrm>
            <a:off x="381000" y="4191000"/>
            <a:ext cx="2595327" cy="2082297"/>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xit" presetSubtype="2" fill="hold" nodeType="withEffect">
                                  <p:stCondLst>
                                    <p:cond delay="0"/>
                                  </p:stCondLst>
                                  <p:childTnLst>
                                    <p:anim calcmode="lin" valueType="num">
                                      <p:cBhvr additive="base">
                                        <p:cTn id="6" dur="5000"/>
                                        <p:tgtEl>
                                          <p:spTgt spid="30722"/>
                                        </p:tgtEl>
                                        <p:attrNameLst>
                                          <p:attrName>ppt_x</p:attrName>
                                        </p:attrNameLst>
                                      </p:cBhvr>
                                      <p:tavLst>
                                        <p:tav tm="0">
                                          <p:val>
                                            <p:strVal val="ppt_x"/>
                                          </p:val>
                                        </p:tav>
                                        <p:tav tm="100000">
                                          <p:val>
                                            <p:strVal val="1+ppt_w/2"/>
                                          </p:val>
                                        </p:tav>
                                      </p:tavLst>
                                    </p:anim>
                                    <p:anim calcmode="lin" valueType="num">
                                      <p:cBhvr additive="base">
                                        <p:cTn id="7" dur="5000"/>
                                        <p:tgtEl>
                                          <p:spTgt spid="30722"/>
                                        </p:tgtEl>
                                        <p:attrNameLst>
                                          <p:attrName>ppt_y</p:attrName>
                                        </p:attrNameLst>
                                      </p:cBhvr>
                                      <p:tavLst>
                                        <p:tav tm="0">
                                          <p:val>
                                            <p:strVal val="ppt_y"/>
                                          </p:val>
                                        </p:tav>
                                        <p:tav tm="100000">
                                          <p:val>
                                            <p:strVal val="ppt_y"/>
                                          </p:val>
                                        </p:tav>
                                      </p:tavLst>
                                    </p:anim>
                                    <p:set>
                                      <p:cBhvr>
                                        <p:cTn id="8" dur="1" fill="hold">
                                          <p:stCondLst>
                                            <p:cond delay="4999"/>
                                          </p:stCondLst>
                                        </p:cTn>
                                        <p:tgtEl>
                                          <p:spTgt spid="307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Assessment of ADLs</a:t>
            </a:r>
            <a:endParaRPr lang="en-US" dirty="0"/>
          </a:p>
        </p:txBody>
      </p:sp>
      <p:sp>
        <p:nvSpPr>
          <p:cNvPr id="3" name="Content Placeholder 2"/>
          <p:cNvSpPr>
            <a:spLocks noGrp="1"/>
          </p:cNvSpPr>
          <p:nvPr>
            <p:ph idx="1"/>
          </p:nvPr>
        </p:nvSpPr>
        <p:spPr/>
        <p:txBody>
          <a:bodyPr>
            <a:normAutofit lnSpcReduction="10000"/>
          </a:bodyPr>
          <a:lstStyle/>
          <a:p>
            <a:pPr marL="548640" indent="-411480" eaLnBrk="1" fontAlgn="auto" hangingPunct="1">
              <a:spcAft>
                <a:spcPts val="0"/>
              </a:spcAft>
              <a:buClr>
                <a:schemeClr val="tx1">
                  <a:shade val="95000"/>
                </a:schemeClr>
              </a:buClr>
              <a:buFont typeface="Wingdings 2"/>
              <a:buChar char=""/>
              <a:defRPr/>
            </a:pPr>
            <a:r>
              <a:rPr lang="en-US" dirty="0" smtClean="0"/>
              <a:t>Questions 27-29 seek information about whether there was an assessment of the patient’s  activities of daily living (ADLs) using a standardized assessment tool.  </a:t>
            </a:r>
          </a:p>
          <a:p>
            <a:pPr marL="548640" indent="-411480" eaLnBrk="1" fontAlgn="auto" hangingPunct="1">
              <a:spcAft>
                <a:spcPts val="0"/>
              </a:spcAft>
              <a:buClr>
                <a:schemeClr val="tx1">
                  <a:shade val="95000"/>
                </a:schemeClr>
              </a:buClr>
              <a:buFont typeface="Wingdings 2"/>
              <a:buChar char=""/>
              <a:defRPr/>
            </a:pPr>
            <a:r>
              <a:rPr lang="en-US" dirty="0" smtClean="0"/>
              <a:t>The Katz Index of Independence in Activities of Daily Living is an acceptable screening tool</a:t>
            </a:r>
          </a:p>
          <a:p>
            <a:pPr marL="548640" indent="-411480" eaLnBrk="1" fontAlgn="auto" hangingPunct="1">
              <a:spcAft>
                <a:spcPts val="0"/>
              </a:spcAft>
              <a:buClr>
                <a:schemeClr val="tx1">
                  <a:shade val="95000"/>
                </a:schemeClr>
              </a:buClr>
              <a:buFont typeface="Wingdings 2"/>
              <a:buChar char=""/>
              <a:defRPr/>
            </a:pPr>
            <a:r>
              <a:rPr lang="en-US" dirty="0" smtClean="0"/>
              <a:t>Other tools are acceptable but must be standardized and published</a:t>
            </a:r>
          </a:p>
          <a:p>
            <a:pPr marL="548640" indent="-411480" eaLnBrk="1" fontAlgn="auto" hangingPunct="1">
              <a:spcAft>
                <a:spcPts val="0"/>
              </a:spcAft>
              <a:buClr>
                <a:schemeClr val="tx1">
                  <a:shade val="95000"/>
                </a:schemeClr>
              </a:buClr>
              <a:buFont typeface="Wingdings 2"/>
              <a:buChar char=""/>
              <a:defRPr/>
            </a:pPr>
            <a:r>
              <a:rPr lang="en-US" dirty="0" smtClean="0"/>
              <a:t>Other standardized tools are acceptable if the instrument is named and the questions and scoring are in accordance with the authentic screening tool</a:t>
            </a:r>
            <a:endParaRPr lang="en-US" dirty="0"/>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Katz Index</a:t>
            </a:r>
            <a:endParaRPr lang="en-US" dirty="0"/>
          </a:p>
        </p:txBody>
      </p:sp>
      <p:sp>
        <p:nvSpPr>
          <p:cNvPr id="15363" name="Content Placeholder 2"/>
          <p:cNvSpPr>
            <a:spLocks noGrp="1"/>
          </p:cNvSpPr>
          <p:nvPr>
            <p:ph idx="1"/>
          </p:nvPr>
        </p:nvSpPr>
        <p:spPr/>
        <p:txBody>
          <a:bodyPr/>
          <a:lstStyle/>
          <a:p>
            <a:pPr eaLnBrk="1" hangingPunct="1"/>
            <a:r>
              <a:rPr lang="en-US" smtClean="0"/>
              <a:t>The Katz Index assesses six areas:</a:t>
            </a:r>
          </a:p>
          <a:p>
            <a:pPr lvl="1" eaLnBrk="1" hangingPunct="1"/>
            <a:r>
              <a:rPr lang="en-US" smtClean="0"/>
              <a:t>Bathing</a:t>
            </a:r>
          </a:p>
          <a:p>
            <a:pPr lvl="1" eaLnBrk="1" hangingPunct="1"/>
            <a:r>
              <a:rPr lang="en-US" smtClean="0"/>
              <a:t>Dressing</a:t>
            </a:r>
          </a:p>
          <a:p>
            <a:pPr lvl="1" eaLnBrk="1" hangingPunct="1"/>
            <a:r>
              <a:rPr lang="en-US" smtClean="0"/>
              <a:t>Toileting</a:t>
            </a:r>
          </a:p>
          <a:p>
            <a:pPr lvl="1" eaLnBrk="1" hangingPunct="1"/>
            <a:r>
              <a:rPr lang="en-US" smtClean="0"/>
              <a:t>Transferring</a:t>
            </a:r>
          </a:p>
          <a:p>
            <a:pPr lvl="1" eaLnBrk="1" hangingPunct="1"/>
            <a:r>
              <a:rPr lang="en-US" smtClean="0"/>
              <a:t>Continence  </a:t>
            </a:r>
          </a:p>
          <a:p>
            <a:pPr lvl="1" eaLnBrk="1" hangingPunct="1"/>
            <a:r>
              <a:rPr lang="en-US" smtClean="0"/>
              <a:t>Feeding</a:t>
            </a:r>
          </a:p>
          <a:p>
            <a:pPr eaLnBrk="1" hangingPunct="1"/>
            <a:r>
              <a:rPr lang="en-US" smtClean="0"/>
              <a:t>Total Points range from 0 (very dependent) to 6 (patient independent)</a:t>
            </a:r>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Assessment of  IADLs</a:t>
            </a:r>
            <a:endParaRPr lang="en-US" dirty="0"/>
          </a:p>
        </p:txBody>
      </p:sp>
      <p:sp>
        <p:nvSpPr>
          <p:cNvPr id="16387" name="Content Placeholder 2"/>
          <p:cNvSpPr>
            <a:spLocks noGrp="1"/>
          </p:cNvSpPr>
          <p:nvPr>
            <p:ph idx="1"/>
          </p:nvPr>
        </p:nvSpPr>
        <p:spPr/>
        <p:txBody>
          <a:bodyPr/>
          <a:lstStyle/>
          <a:p>
            <a:pPr eaLnBrk="1" hangingPunct="1"/>
            <a:r>
              <a:rPr lang="en-US" smtClean="0"/>
              <a:t>Questions 30-32 ask about documentation of  an assessment for </a:t>
            </a:r>
            <a:r>
              <a:rPr lang="en-US" u="sng" smtClean="0"/>
              <a:t>instrumental</a:t>
            </a:r>
            <a:r>
              <a:rPr lang="en-US" smtClean="0"/>
              <a:t> activities of daily living (IADLs) using a standardized instrument</a:t>
            </a:r>
          </a:p>
          <a:p>
            <a:pPr eaLnBrk="1" hangingPunct="1"/>
            <a:r>
              <a:rPr lang="en-US" smtClean="0"/>
              <a:t>The Lawton Instrumental Activities of Daily Living Scale is one tool used to assess IADLs.</a:t>
            </a:r>
          </a:p>
          <a:p>
            <a:pPr eaLnBrk="1" hangingPunct="1"/>
            <a:r>
              <a:rPr lang="en-US" smtClean="0"/>
              <a:t>Other tools are acceptable but must be standardized and published</a:t>
            </a:r>
          </a:p>
          <a:p>
            <a:pPr eaLnBrk="1" hangingPunct="1"/>
            <a:r>
              <a:rPr lang="en-US" smtClean="0"/>
              <a:t>Other standardized tools are acceptable if the instrument is named and the questions and scoring are in accordance with the authentic screening tool</a:t>
            </a:r>
          </a:p>
          <a:p>
            <a:pPr eaLnBrk="1" hangingPunct="1"/>
            <a:endParaRPr lang="en-US" smtClean="0"/>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Lawton </a:t>
            </a:r>
            <a:r>
              <a:rPr lang="en-US" smtClean="0"/>
              <a:t>IADL Scale</a:t>
            </a:r>
            <a:endParaRPr lang="en-US" dirty="0"/>
          </a:p>
        </p:txBody>
      </p:sp>
      <p:sp>
        <p:nvSpPr>
          <p:cNvPr id="3" name="Content Placeholder 2"/>
          <p:cNvSpPr>
            <a:spLocks noGrp="1"/>
          </p:cNvSpPr>
          <p:nvPr>
            <p:ph idx="1"/>
          </p:nvPr>
        </p:nvSpPr>
        <p:spPr/>
        <p:txBody>
          <a:bodyPr>
            <a:normAutofit lnSpcReduction="10000"/>
          </a:bodyPr>
          <a:lstStyle/>
          <a:p>
            <a:pPr marL="548640" indent="-411480" eaLnBrk="1" fontAlgn="auto" hangingPunct="1">
              <a:spcAft>
                <a:spcPts val="0"/>
              </a:spcAft>
              <a:buClr>
                <a:schemeClr val="tx1">
                  <a:shade val="95000"/>
                </a:schemeClr>
              </a:buClr>
              <a:buFont typeface="Wingdings 2"/>
              <a:buChar char=""/>
              <a:defRPr/>
            </a:pPr>
            <a:r>
              <a:rPr lang="en-US" dirty="0" smtClean="0"/>
              <a:t>The Lawton scale assesses 8 domains of independent living skills</a:t>
            </a:r>
          </a:p>
          <a:p>
            <a:pPr marL="868680" lvl="1" indent="-283464" eaLnBrk="1" fontAlgn="auto" hangingPunct="1">
              <a:spcAft>
                <a:spcPts val="0"/>
              </a:spcAft>
              <a:buFont typeface="Wingdings 2"/>
              <a:buChar char=""/>
              <a:defRPr/>
            </a:pPr>
            <a:r>
              <a:rPr lang="en-US" sz="2000" dirty="0" smtClean="0"/>
              <a:t>Ability to use telephone</a:t>
            </a:r>
          </a:p>
          <a:p>
            <a:pPr marL="868680" lvl="1" indent="-283464" eaLnBrk="1" fontAlgn="auto" hangingPunct="1">
              <a:spcAft>
                <a:spcPts val="0"/>
              </a:spcAft>
              <a:buFont typeface="Wingdings 2"/>
              <a:buChar char=""/>
              <a:defRPr/>
            </a:pPr>
            <a:r>
              <a:rPr lang="en-US" sz="2000" dirty="0" smtClean="0"/>
              <a:t>Shopping</a:t>
            </a:r>
          </a:p>
          <a:p>
            <a:pPr marL="868680" lvl="1" indent="-283464" eaLnBrk="1" fontAlgn="auto" hangingPunct="1">
              <a:spcAft>
                <a:spcPts val="0"/>
              </a:spcAft>
              <a:buFont typeface="Wingdings 2"/>
              <a:buChar char=""/>
              <a:defRPr/>
            </a:pPr>
            <a:r>
              <a:rPr lang="en-US" sz="2000" dirty="0" smtClean="0"/>
              <a:t>Food preparation</a:t>
            </a:r>
          </a:p>
          <a:p>
            <a:pPr marL="868680" lvl="1" indent="-283464" eaLnBrk="1" fontAlgn="auto" hangingPunct="1">
              <a:spcAft>
                <a:spcPts val="0"/>
              </a:spcAft>
              <a:buFont typeface="Wingdings 2"/>
              <a:buChar char=""/>
              <a:defRPr/>
            </a:pPr>
            <a:r>
              <a:rPr lang="en-US" sz="2000" dirty="0" smtClean="0"/>
              <a:t>Housekeeping</a:t>
            </a:r>
          </a:p>
          <a:p>
            <a:pPr marL="868680" lvl="1" indent="-283464" eaLnBrk="1" fontAlgn="auto" hangingPunct="1">
              <a:spcAft>
                <a:spcPts val="0"/>
              </a:spcAft>
              <a:buFont typeface="Wingdings 2"/>
              <a:buChar char=""/>
              <a:defRPr/>
            </a:pPr>
            <a:r>
              <a:rPr lang="en-US" sz="2000" dirty="0" smtClean="0"/>
              <a:t>Laundry</a:t>
            </a:r>
          </a:p>
          <a:p>
            <a:pPr marL="868680" lvl="1" indent="-283464" eaLnBrk="1" fontAlgn="auto" hangingPunct="1">
              <a:spcAft>
                <a:spcPts val="0"/>
              </a:spcAft>
              <a:buFont typeface="Wingdings 2"/>
              <a:buChar char=""/>
              <a:defRPr/>
            </a:pPr>
            <a:r>
              <a:rPr lang="en-US" sz="2000" dirty="0" smtClean="0"/>
              <a:t>Mode of transportation</a:t>
            </a:r>
          </a:p>
          <a:p>
            <a:pPr marL="868680" lvl="1" indent="-283464" eaLnBrk="1" fontAlgn="auto" hangingPunct="1">
              <a:spcAft>
                <a:spcPts val="0"/>
              </a:spcAft>
              <a:buFont typeface="Wingdings 2"/>
              <a:buChar char=""/>
              <a:defRPr/>
            </a:pPr>
            <a:r>
              <a:rPr lang="en-US" sz="2000" dirty="0" smtClean="0"/>
              <a:t>Responsibility for own medications</a:t>
            </a:r>
          </a:p>
          <a:p>
            <a:pPr marL="868680" lvl="1" indent="-283464" eaLnBrk="1" fontAlgn="auto" hangingPunct="1">
              <a:spcAft>
                <a:spcPts val="0"/>
              </a:spcAft>
              <a:buFont typeface="Wingdings 2"/>
              <a:buChar char=""/>
              <a:defRPr/>
            </a:pPr>
            <a:r>
              <a:rPr lang="en-US" sz="2000" dirty="0" smtClean="0"/>
              <a:t>Ability to handle finances</a:t>
            </a:r>
          </a:p>
          <a:p>
            <a:pPr marL="548640" indent="-411480" eaLnBrk="1" fontAlgn="auto" hangingPunct="1">
              <a:spcAft>
                <a:spcPts val="0"/>
              </a:spcAft>
              <a:buClr>
                <a:schemeClr val="tx1">
                  <a:shade val="95000"/>
                </a:schemeClr>
              </a:buClr>
              <a:buFont typeface="Wingdings 2"/>
              <a:buChar char=""/>
              <a:defRPr/>
            </a:pPr>
            <a:r>
              <a:rPr lang="en-US" dirty="0" smtClean="0"/>
              <a:t>Score ranges from 0 (low function) to 8 (high function)</a:t>
            </a:r>
          </a:p>
          <a:p>
            <a:pPr marL="868680" lvl="1" indent="-283464" eaLnBrk="1" fontAlgn="auto" hangingPunct="1">
              <a:spcAft>
                <a:spcPts val="0"/>
              </a:spcAft>
              <a:buFont typeface="Wingdings 2"/>
              <a:buChar char=""/>
              <a:defRPr/>
            </a:pPr>
            <a:endParaRPr lang="en-US" dirty="0"/>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Standardized Tools</a:t>
            </a:r>
            <a:endParaRPr lang="en-US" dirty="0"/>
          </a:p>
        </p:txBody>
      </p:sp>
      <p:sp>
        <p:nvSpPr>
          <p:cNvPr id="18435" name="Content Placeholder 2"/>
          <p:cNvSpPr>
            <a:spLocks noGrp="1"/>
          </p:cNvSpPr>
          <p:nvPr>
            <p:ph idx="1"/>
          </p:nvPr>
        </p:nvSpPr>
        <p:spPr/>
        <p:txBody>
          <a:bodyPr/>
          <a:lstStyle/>
          <a:p>
            <a:pPr eaLnBrk="1" hangingPunct="1"/>
            <a:r>
              <a:rPr lang="en-US" smtClean="0"/>
              <a:t>You should already have a copy of the Katz Index and the Lawton Scale in the references folder on your desktop (see screen shots on subsequent slides)</a:t>
            </a:r>
          </a:p>
          <a:p>
            <a:pPr eaLnBrk="1" hangingPunct="1"/>
            <a:r>
              <a:rPr lang="en-US" smtClean="0"/>
              <a:t>Please have these tools handy to compare with documentation in the medical record</a:t>
            </a:r>
          </a:p>
        </p:txBody>
      </p:sp>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pPr eaLnBrk="1" fontAlgn="auto" hangingPunct="1">
              <a:spcAft>
                <a:spcPts val="0"/>
              </a:spcAft>
              <a:defRPr/>
            </a:pPr>
            <a:r>
              <a:rPr lang="en-US" dirty="0" smtClean="0"/>
              <a:t>References Folder on Desktop</a:t>
            </a:r>
            <a:endParaRPr lang="en-US" dirty="0"/>
          </a:p>
        </p:txBody>
      </p:sp>
      <p:pic>
        <p:nvPicPr>
          <p:cNvPr id="7" name="Content Placeholder 6"/>
          <p:cNvPicPr>
            <a:picLocks noGrp="1"/>
          </p:cNvPicPr>
          <p:nvPr>
            <p:ph idx="1"/>
          </p:nvPr>
        </p:nvPicPr>
        <p:blipFill>
          <a:blip r:embed="rId2" cstate="print"/>
          <a:stretch>
            <a:fillRect/>
          </a:stretch>
        </p:blipFill>
        <p:spPr>
          <a:xfrm>
            <a:off x="304800" y="1676400"/>
            <a:ext cx="8153400" cy="4708525"/>
          </a:xfrm>
        </p:spPr>
        <p:style>
          <a:lnRef idx="2">
            <a:schemeClr val="dk1"/>
          </a:lnRef>
          <a:fillRef idx="1">
            <a:schemeClr val="lt1"/>
          </a:fillRef>
          <a:effectRef idx="0">
            <a:schemeClr val="dk1"/>
          </a:effectRef>
          <a:fontRef idx="minor">
            <a:schemeClr val="dk1"/>
          </a:fontRef>
        </p:style>
      </p:pic>
      <p:sp>
        <p:nvSpPr>
          <p:cNvPr id="17" name="Left Arrow 16"/>
          <p:cNvSpPr/>
          <p:nvPr/>
        </p:nvSpPr>
        <p:spPr>
          <a:xfrm>
            <a:off x="2133600" y="3581400"/>
            <a:ext cx="977900" cy="484188"/>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Katz and Lawton Tools</a:t>
            </a:r>
            <a:endParaRPr lang="en-US" dirty="0"/>
          </a:p>
        </p:txBody>
      </p:sp>
      <p:sp>
        <p:nvSpPr>
          <p:cNvPr id="1028" name="Content Placeholder 2"/>
          <p:cNvSpPr>
            <a:spLocks noGrp="1"/>
          </p:cNvSpPr>
          <p:nvPr>
            <p:ph idx="1"/>
          </p:nvPr>
        </p:nvSpPr>
        <p:spPr/>
        <p:txBody>
          <a:bodyPr/>
          <a:lstStyle/>
          <a:p>
            <a:pPr eaLnBrk="1" hangingPunct="1"/>
            <a:endParaRPr lang="en-US" smtClean="0"/>
          </a:p>
        </p:txBody>
      </p:sp>
      <p:graphicFrame>
        <p:nvGraphicFramePr>
          <p:cNvPr id="1026" name="Object 2"/>
          <p:cNvGraphicFramePr>
            <a:graphicFrameLocks noChangeAspect="1"/>
          </p:cNvGraphicFramePr>
          <p:nvPr/>
        </p:nvGraphicFramePr>
        <p:xfrm>
          <a:off x="762000" y="1905000"/>
          <a:ext cx="7620000" cy="4419600"/>
        </p:xfrm>
        <a:graphic>
          <a:graphicData uri="http://schemas.openxmlformats.org/presentationml/2006/ole">
            <p:oleObj spid="_x0000_s1026" name="Document" r:id="rId3" imgW="7625610" imgH="5865477" progId="Word.Document.12">
              <p:embed/>
            </p:oleObj>
          </a:graphicData>
        </a:graphic>
      </p:graphicFrame>
      <p:sp>
        <p:nvSpPr>
          <p:cNvPr id="5" name="Left-Right Arrow 4"/>
          <p:cNvSpPr/>
          <p:nvPr/>
        </p:nvSpPr>
        <p:spPr>
          <a:xfrm>
            <a:off x="3733800" y="3886200"/>
            <a:ext cx="1216025" cy="484188"/>
          </a:xfrm>
          <a:prstGeom prst="lef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Changes/New Questions</a:t>
            </a:r>
            <a:endParaRPr lang="en-US" dirty="0"/>
          </a:p>
        </p:txBody>
      </p:sp>
      <p:sp>
        <p:nvSpPr>
          <p:cNvPr id="20483" name="Content Placeholder 2"/>
          <p:cNvSpPr>
            <a:spLocks noGrp="1"/>
          </p:cNvSpPr>
          <p:nvPr>
            <p:ph idx="1"/>
          </p:nvPr>
        </p:nvSpPr>
        <p:spPr/>
        <p:txBody>
          <a:bodyPr/>
          <a:lstStyle/>
          <a:p>
            <a:pPr eaLnBrk="1" hangingPunct="1"/>
            <a:r>
              <a:rPr lang="en-US" smtClean="0"/>
              <a:t>The series of questions about falls has some changes and several new questions</a:t>
            </a:r>
          </a:p>
          <a:p>
            <a:pPr eaLnBrk="1" hangingPunct="1"/>
            <a:r>
              <a:rPr lang="en-US" smtClean="0"/>
              <a:t>Please review the entire series of questions and read the rules carefully</a:t>
            </a:r>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Falls</a:t>
            </a:r>
            <a:endParaRPr lang="en-US" dirty="0"/>
          </a:p>
        </p:txBody>
      </p:sp>
      <p:sp>
        <p:nvSpPr>
          <p:cNvPr id="3" name="Content Placeholder 2"/>
          <p:cNvSpPr>
            <a:spLocks noGrp="1"/>
          </p:cNvSpPr>
          <p:nvPr>
            <p:ph idx="1"/>
          </p:nvPr>
        </p:nvSpPr>
        <p:spPr/>
        <p:txBody>
          <a:bodyPr>
            <a:normAutofit/>
          </a:bodyPr>
          <a:lstStyle/>
          <a:p>
            <a:pPr marL="548640" indent="-411480" eaLnBrk="1" fontAlgn="auto" hangingPunct="1">
              <a:spcAft>
                <a:spcPts val="0"/>
              </a:spcAft>
              <a:buClr>
                <a:schemeClr val="tx1">
                  <a:shade val="95000"/>
                </a:schemeClr>
              </a:buClr>
              <a:buFont typeface="Wingdings 2"/>
              <a:buChar char=""/>
              <a:defRPr/>
            </a:pPr>
            <a:r>
              <a:rPr lang="en-US" dirty="0" smtClean="0"/>
              <a:t>Please review question 33 (askfalls)</a:t>
            </a:r>
          </a:p>
          <a:p>
            <a:pPr marL="548640" indent="-411480" eaLnBrk="1" fontAlgn="auto" hangingPunct="1">
              <a:spcAft>
                <a:spcPts val="0"/>
              </a:spcAft>
              <a:buClr>
                <a:schemeClr val="tx1">
                  <a:shade val="95000"/>
                </a:schemeClr>
              </a:buClr>
              <a:buFont typeface="Wingdings 2"/>
              <a:buChar char=""/>
              <a:defRPr/>
            </a:pPr>
            <a:r>
              <a:rPr lang="en-US" dirty="0" smtClean="0"/>
              <a:t>As a reminder</a:t>
            </a:r>
          </a:p>
          <a:p>
            <a:pPr marL="868680" lvl="1" indent="-283464" eaLnBrk="1" fontAlgn="auto" hangingPunct="1">
              <a:spcAft>
                <a:spcPts val="0"/>
              </a:spcAft>
              <a:buFont typeface="Wingdings 2"/>
              <a:buChar char=""/>
              <a:defRPr/>
            </a:pPr>
            <a:r>
              <a:rPr lang="en-US" dirty="0" smtClean="0"/>
              <a:t>Within the past twelve months was the patient asked about the presence/absence of any falls </a:t>
            </a:r>
            <a:r>
              <a:rPr lang="en-US" u="sng" dirty="0" smtClean="0">
                <a:solidFill>
                  <a:schemeClr val="accent1">
                    <a:lumMod val="60000"/>
                    <a:lumOff val="40000"/>
                  </a:schemeClr>
                </a:solidFill>
              </a:rPr>
              <a:t>within the preceding 12 months</a:t>
            </a:r>
            <a:r>
              <a:rPr lang="en-US" dirty="0" smtClean="0">
                <a:solidFill>
                  <a:schemeClr val="accent1">
                    <a:lumMod val="60000"/>
                    <a:lumOff val="40000"/>
                  </a:schemeClr>
                </a:solidFill>
              </a:rPr>
              <a:t>.</a:t>
            </a:r>
          </a:p>
          <a:p>
            <a:pPr marL="868680" lvl="1" indent="-283464" eaLnBrk="1" fontAlgn="auto" hangingPunct="1">
              <a:spcAft>
                <a:spcPts val="0"/>
              </a:spcAft>
              <a:buFont typeface="Wingdings 2"/>
              <a:buChar char=""/>
              <a:defRPr/>
            </a:pPr>
            <a:r>
              <a:rPr lang="en-US" dirty="0" smtClean="0"/>
              <a:t>From the definition/decision rules:</a:t>
            </a:r>
          </a:p>
          <a:p>
            <a:pPr marL="868680" lvl="1" indent="-283464" eaLnBrk="1" fontAlgn="auto" hangingPunct="1">
              <a:spcAft>
                <a:spcPts val="0"/>
              </a:spcAft>
              <a:buFont typeface="Wingdings 2"/>
              <a:buChar char=""/>
              <a:defRPr/>
            </a:pPr>
            <a:r>
              <a:rPr lang="en-US" dirty="0" smtClean="0">
                <a:solidFill>
                  <a:schemeClr val="accent1">
                    <a:lumMod val="60000"/>
                    <a:lumOff val="40000"/>
                  </a:schemeClr>
                </a:solidFill>
              </a:rPr>
              <a:t>For persons age 75 or older, a falls history should be obtained on annual basis.  </a:t>
            </a:r>
            <a:r>
              <a:rPr lang="en-US" b="1" dirty="0" smtClean="0">
                <a:solidFill>
                  <a:schemeClr val="accent1">
                    <a:lumMod val="60000"/>
                    <a:lumOff val="40000"/>
                  </a:schemeClr>
                </a:solidFill>
              </a:rPr>
              <a:t>In order to answer “1,” documentation within the past 12 months must indicate the patient was asked about the presence/absence of any falls </a:t>
            </a:r>
            <a:r>
              <a:rPr lang="en-US" b="1" u="sng" dirty="0" smtClean="0">
                <a:solidFill>
                  <a:schemeClr val="accent1">
                    <a:lumMod val="60000"/>
                    <a:lumOff val="40000"/>
                  </a:schemeClr>
                </a:solidFill>
              </a:rPr>
              <a:t>within the preceding 12 months</a:t>
            </a:r>
            <a:r>
              <a:rPr lang="en-US" b="1" dirty="0" smtClean="0">
                <a:solidFill>
                  <a:schemeClr val="accent1">
                    <a:lumMod val="60000"/>
                    <a:lumOff val="40000"/>
                  </a:schemeClr>
                </a:solidFill>
              </a:rPr>
              <a:t>.  </a:t>
            </a:r>
            <a:endParaRPr lang="en-US" dirty="0" smtClean="0">
              <a:solidFill>
                <a:schemeClr val="accent1">
                  <a:lumMod val="60000"/>
                  <a:lumOff val="40000"/>
                </a:schemeClr>
              </a:solidFill>
            </a:endParaRPr>
          </a:p>
          <a:p>
            <a:pPr marL="868680" lvl="1" indent="-283464" eaLnBrk="1" fontAlgn="auto" hangingPunct="1">
              <a:spcAft>
                <a:spcPts val="0"/>
              </a:spcAft>
              <a:buFont typeface="Wingdings 2"/>
              <a:buChar char=""/>
              <a:defRPr/>
            </a:pPr>
            <a:endParaRPr lang="en-US" dirty="0"/>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Reminder</a:t>
            </a:r>
            <a:endParaRPr lang="en-US" dirty="0"/>
          </a:p>
        </p:txBody>
      </p:sp>
      <p:sp>
        <p:nvSpPr>
          <p:cNvPr id="5123" name="Content Placeholder 2"/>
          <p:cNvSpPr>
            <a:spLocks noGrp="1"/>
          </p:cNvSpPr>
          <p:nvPr>
            <p:ph idx="1"/>
          </p:nvPr>
        </p:nvSpPr>
        <p:spPr/>
        <p:txBody>
          <a:bodyPr/>
          <a:lstStyle/>
          <a:p>
            <a:r>
              <a:rPr lang="en-US" smtClean="0"/>
              <a:t>As we begin 3QFY2011 it seems like a good time to remind you of the importance of reviewing and following  the definition/decision rules for all questions.</a:t>
            </a:r>
          </a:p>
          <a:p>
            <a:r>
              <a:rPr lang="en-US" smtClean="0"/>
              <a:t>From time to time we find that one abstractor has been more lenient when answering questions than another.</a:t>
            </a:r>
          </a:p>
          <a:p>
            <a:r>
              <a:rPr lang="en-US" smtClean="0"/>
              <a:t>Obviously this causes great confusion and concern for facility staff</a:t>
            </a:r>
          </a:p>
        </p:txBody>
      </p:sp>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Date of Most Recent Fall</a:t>
            </a:r>
            <a:endParaRPr lang="en-US" dirty="0"/>
          </a:p>
        </p:txBody>
      </p:sp>
      <p:sp>
        <p:nvSpPr>
          <p:cNvPr id="22531" name="Content Placeholder 2"/>
          <p:cNvSpPr>
            <a:spLocks noGrp="1"/>
          </p:cNvSpPr>
          <p:nvPr>
            <p:ph idx="1"/>
          </p:nvPr>
        </p:nvSpPr>
        <p:spPr/>
        <p:txBody>
          <a:bodyPr/>
          <a:lstStyle/>
          <a:p>
            <a:pPr eaLnBrk="1" hangingPunct="1">
              <a:defRPr/>
            </a:pPr>
            <a:r>
              <a:rPr lang="en-US" sz="2400" dirty="0" smtClean="0"/>
              <a:t>Question 36: enter the date of the most recent fall reported by the patient.  </a:t>
            </a:r>
            <a:r>
              <a:rPr lang="en-US" sz="2400" dirty="0" smtClean="0">
                <a:solidFill>
                  <a:schemeClr val="accent1">
                    <a:lumMod val="60000"/>
                    <a:lumOff val="40000"/>
                  </a:schemeClr>
                </a:solidFill>
              </a:rPr>
              <a:t>PLEASE READ THE DEFINITION/DECISION RULES CAREFULLY TO ENTER THE CORRECT DATE</a:t>
            </a:r>
            <a:r>
              <a:rPr lang="en-US" sz="2400" dirty="0" smtClean="0"/>
              <a:t>.</a:t>
            </a:r>
          </a:p>
          <a:p>
            <a:pPr eaLnBrk="1" hangingPunct="1">
              <a:defRPr/>
            </a:pPr>
            <a:r>
              <a:rPr lang="en-US" sz="2400" dirty="0" smtClean="0"/>
              <a:t>If the patient reports a fall </a:t>
            </a:r>
            <a:r>
              <a:rPr lang="en-US" sz="2400" u="sng" dirty="0" smtClean="0"/>
              <a:t>without injury OR two or more falls</a:t>
            </a:r>
            <a:r>
              <a:rPr lang="en-US" sz="2400" dirty="0" smtClean="0"/>
              <a:t>, enter the date the patient reported the fall (s).</a:t>
            </a:r>
          </a:p>
          <a:p>
            <a:pPr eaLnBrk="1" hangingPunct="1">
              <a:defRPr/>
            </a:pPr>
            <a:r>
              <a:rPr lang="en-US" sz="2400" dirty="0" smtClean="0"/>
              <a:t>If the patient reported at least one fall with injury and received treatment for the fall at any VAMC, enter the date of the actual fall.</a:t>
            </a:r>
          </a:p>
          <a:p>
            <a:pPr lvl="1" eaLnBrk="1" hangingPunct="1">
              <a:defRPr/>
            </a:pPr>
            <a:r>
              <a:rPr lang="en-US" sz="2000" dirty="0" smtClean="0">
                <a:solidFill>
                  <a:schemeClr val="accent1">
                    <a:lumMod val="60000"/>
                    <a:lumOff val="40000"/>
                  </a:schemeClr>
                </a:solidFill>
              </a:rPr>
              <a:t>If the patient was not treated  at a VAMC, enter the date the fall was reported</a:t>
            </a:r>
          </a:p>
        </p:txBody>
      </p:sp>
    </p:spTree>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Fall Evaluation</a:t>
            </a:r>
            <a:endParaRPr lang="en-US" dirty="0"/>
          </a:p>
        </p:txBody>
      </p:sp>
      <p:sp>
        <p:nvSpPr>
          <p:cNvPr id="23555" name="Content Placeholder 2"/>
          <p:cNvSpPr>
            <a:spLocks noGrp="1"/>
          </p:cNvSpPr>
          <p:nvPr>
            <p:ph idx="1"/>
          </p:nvPr>
        </p:nvSpPr>
        <p:spPr/>
        <p:txBody>
          <a:bodyPr/>
          <a:lstStyle/>
          <a:p>
            <a:r>
              <a:rPr lang="en-US" dirty="0" smtClean="0"/>
              <a:t>If the patient had two or more falls, or at least one fall requiring treatment AND the date of the fall or the date the fall was reported is &gt;= 90 days prior to the study end date, you will go onto a series of questions about fall evaluation</a:t>
            </a:r>
          </a:p>
          <a:p>
            <a:r>
              <a:rPr lang="en-US" dirty="0" smtClean="0"/>
              <a:t>If the patient had one fall with no injury or the fall report date was &lt; 90 days prior to the study end date, you will skip the fall evaluation questions.</a:t>
            </a:r>
          </a:p>
        </p:txBody>
      </p:sp>
    </p:spTree>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Fall Evaluation</a:t>
            </a:r>
            <a:endParaRPr lang="en-US" dirty="0"/>
          </a:p>
        </p:txBody>
      </p:sp>
      <p:sp>
        <p:nvSpPr>
          <p:cNvPr id="3" name="Content Placeholder 2"/>
          <p:cNvSpPr>
            <a:spLocks noGrp="1"/>
          </p:cNvSpPr>
          <p:nvPr>
            <p:ph idx="1"/>
          </p:nvPr>
        </p:nvSpPr>
        <p:spPr/>
        <p:txBody>
          <a:bodyPr/>
          <a:lstStyle/>
          <a:p>
            <a:pPr eaLnBrk="1" hangingPunct="1">
              <a:defRPr/>
            </a:pPr>
            <a:r>
              <a:rPr lang="en-US" dirty="0" smtClean="0"/>
              <a:t>The question (falleval2) about a basic fall evaluation has been changed to include a time frame as follows</a:t>
            </a:r>
          </a:p>
          <a:p>
            <a:pPr eaLnBrk="1" hangingPunct="1">
              <a:defRPr/>
            </a:pPr>
            <a:r>
              <a:rPr lang="en-US" dirty="0" smtClean="0">
                <a:solidFill>
                  <a:schemeClr val="accent1">
                    <a:lumMod val="60000"/>
                    <a:lumOff val="40000"/>
                  </a:schemeClr>
                </a:solidFill>
              </a:rPr>
              <a:t>On the day of or during the 3 months after the most recent fall or report of fall,</a:t>
            </a:r>
            <a:r>
              <a:rPr lang="en-US" dirty="0" smtClean="0"/>
              <a:t> was a basic fall evaluation, documenting all of the following five components completed?</a:t>
            </a:r>
          </a:p>
          <a:p>
            <a:pPr eaLnBrk="1" hangingPunct="1">
              <a:defRPr/>
            </a:pPr>
            <a:r>
              <a:rPr lang="en-US" dirty="0" smtClean="0"/>
              <a:t>As before,  if even one component of the fall evaluation  is not included, you must answer 2 (no)</a:t>
            </a:r>
            <a:endParaRPr lang="en-US" dirty="0"/>
          </a:p>
        </p:txBody>
      </p:sp>
    </p:spTree>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Fall Evaluation</a:t>
            </a:r>
            <a:endParaRPr lang="en-US" dirty="0"/>
          </a:p>
        </p:txBody>
      </p:sp>
      <p:sp>
        <p:nvSpPr>
          <p:cNvPr id="3" name="Content Placeholder 2"/>
          <p:cNvSpPr>
            <a:spLocks noGrp="1"/>
          </p:cNvSpPr>
          <p:nvPr>
            <p:ph idx="1"/>
          </p:nvPr>
        </p:nvSpPr>
        <p:spPr/>
        <p:txBody>
          <a:bodyPr/>
          <a:lstStyle/>
          <a:p>
            <a:pPr>
              <a:defRPr/>
            </a:pPr>
            <a:r>
              <a:rPr lang="en-US" dirty="0" smtClean="0"/>
              <a:t>The individual components of the fall evaluation may be accepted from different progress notes on the day that the most recent fall or report of fall was evaluated</a:t>
            </a:r>
          </a:p>
          <a:p>
            <a:pPr>
              <a:defRPr/>
            </a:pPr>
            <a:r>
              <a:rPr lang="en-US" dirty="0" smtClean="0">
                <a:solidFill>
                  <a:schemeClr val="accent1">
                    <a:lumMod val="60000"/>
                    <a:lumOff val="40000"/>
                  </a:schemeClr>
                </a:solidFill>
              </a:rPr>
              <a:t>If there is documentation on the day of or during the three months after the most recent fall or report of fall that the patient was referred to a </a:t>
            </a:r>
            <a:r>
              <a:rPr lang="en-US" u="sng" dirty="0" smtClean="0">
                <a:solidFill>
                  <a:schemeClr val="accent1">
                    <a:lumMod val="60000"/>
                    <a:lumOff val="40000"/>
                  </a:schemeClr>
                </a:solidFill>
              </a:rPr>
              <a:t>falls clinic</a:t>
            </a:r>
            <a:r>
              <a:rPr lang="en-US" dirty="0" smtClean="0">
                <a:solidFill>
                  <a:schemeClr val="accent1">
                    <a:lumMod val="60000"/>
                    <a:lumOff val="40000"/>
                  </a:schemeClr>
                </a:solidFill>
              </a:rPr>
              <a:t>, answer 1 (yes).</a:t>
            </a:r>
            <a:endParaRPr lang="en-US" dirty="0">
              <a:solidFill>
                <a:schemeClr val="accent1">
                  <a:lumMod val="60000"/>
                  <a:lumOff val="40000"/>
                </a:schemeClr>
              </a:solidFill>
            </a:endParaRPr>
          </a:p>
        </p:txBody>
      </p:sp>
    </p:spTree>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Additional Evaluations/Assessments</a:t>
            </a:r>
            <a:endParaRPr lang="en-US" dirty="0"/>
          </a:p>
        </p:txBody>
      </p:sp>
      <p:sp>
        <p:nvSpPr>
          <p:cNvPr id="3" name="Content Placeholder 2"/>
          <p:cNvSpPr>
            <a:spLocks noGrp="1"/>
          </p:cNvSpPr>
          <p:nvPr>
            <p:ph idx="1"/>
          </p:nvPr>
        </p:nvSpPr>
        <p:spPr/>
        <p:txBody>
          <a:bodyPr/>
          <a:lstStyle/>
          <a:p>
            <a:pPr>
              <a:defRPr/>
            </a:pPr>
            <a:r>
              <a:rPr lang="en-US" sz="2400" dirty="0" smtClean="0"/>
              <a:t>In addition to the basic fall evaluation you will look for documentation of 6 other assessments relevant to a patient with two or more falls, or one fall with injury requiring treatment</a:t>
            </a:r>
          </a:p>
          <a:p>
            <a:pPr lvl="1">
              <a:defRPr/>
            </a:pPr>
            <a:r>
              <a:rPr lang="en-US" dirty="0" smtClean="0">
                <a:solidFill>
                  <a:schemeClr val="accent1">
                    <a:lumMod val="60000"/>
                    <a:lumOff val="40000"/>
                  </a:schemeClr>
                </a:solidFill>
              </a:rPr>
              <a:t>Eye exam</a:t>
            </a:r>
          </a:p>
          <a:p>
            <a:pPr lvl="1">
              <a:defRPr/>
            </a:pPr>
            <a:r>
              <a:rPr lang="en-US" dirty="0" smtClean="0">
                <a:solidFill>
                  <a:schemeClr val="accent1">
                    <a:lumMod val="60000"/>
                    <a:lumOff val="40000"/>
                  </a:schemeClr>
                </a:solidFill>
              </a:rPr>
              <a:t>Orthostatic blood pressure</a:t>
            </a:r>
          </a:p>
          <a:p>
            <a:pPr lvl="1">
              <a:defRPr/>
            </a:pPr>
            <a:r>
              <a:rPr lang="en-US" dirty="0" smtClean="0">
                <a:solidFill>
                  <a:schemeClr val="accent1">
                    <a:lumMod val="60000"/>
                    <a:lumOff val="40000"/>
                  </a:schemeClr>
                </a:solidFill>
              </a:rPr>
              <a:t>Basic gait evaluation</a:t>
            </a:r>
          </a:p>
          <a:p>
            <a:pPr lvl="1">
              <a:defRPr/>
            </a:pPr>
            <a:r>
              <a:rPr lang="en-US" dirty="0" smtClean="0">
                <a:solidFill>
                  <a:schemeClr val="accent1">
                    <a:lumMod val="60000"/>
                    <a:lumOff val="40000"/>
                  </a:schemeClr>
                </a:solidFill>
              </a:rPr>
              <a:t>Balance evaluation</a:t>
            </a:r>
          </a:p>
          <a:p>
            <a:pPr lvl="1">
              <a:defRPr/>
            </a:pPr>
            <a:r>
              <a:rPr lang="en-US" dirty="0" smtClean="0">
                <a:solidFill>
                  <a:schemeClr val="accent1">
                    <a:lumMod val="60000"/>
                    <a:lumOff val="40000"/>
                  </a:schemeClr>
                </a:solidFill>
              </a:rPr>
              <a:t>Neurologic exam</a:t>
            </a:r>
          </a:p>
          <a:p>
            <a:pPr lvl="1">
              <a:defRPr/>
            </a:pPr>
            <a:r>
              <a:rPr lang="en-US" dirty="0" smtClean="0">
                <a:solidFill>
                  <a:schemeClr val="accent1">
                    <a:lumMod val="60000"/>
                    <a:lumOff val="40000"/>
                  </a:schemeClr>
                </a:solidFill>
              </a:rPr>
              <a:t>Assessment of home hazards</a:t>
            </a:r>
          </a:p>
        </p:txBody>
      </p:sp>
    </p:spTree>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Eye Exam</a:t>
            </a:r>
            <a:endParaRPr lang="en-US" dirty="0"/>
          </a:p>
        </p:txBody>
      </p:sp>
      <p:sp>
        <p:nvSpPr>
          <p:cNvPr id="27651" name="Content Placeholder 2"/>
          <p:cNvSpPr>
            <a:spLocks noGrp="1"/>
          </p:cNvSpPr>
          <p:nvPr>
            <p:ph idx="1"/>
          </p:nvPr>
        </p:nvSpPr>
        <p:spPr/>
        <p:txBody>
          <a:bodyPr/>
          <a:lstStyle/>
          <a:p>
            <a:r>
              <a:rPr lang="en-US" smtClean="0"/>
              <a:t>Question 38 (faleyex)</a:t>
            </a:r>
          </a:p>
          <a:p>
            <a:pPr lvl="1"/>
            <a:r>
              <a:rPr lang="en-US" smtClean="0"/>
              <a:t>An eye exam may be performed by an optometrist or ophthalmologist.</a:t>
            </a:r>
          </a:p>
          <a:p>
            <a:pPr lvl="1"/>
            <a:r>
              <a:rPr lang="en-US" smtClean="0"/>
              <a:t>Documentation in a clinic note that visual acuity  was checked using a Snellen chart or other eye chart is sufficient to answer yes.</a:t>
            </a:r>
          </a:p>
        </p:txBody>
      </p:sp>
    </p:spTree>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Orthostatic BP</a:t>
            </a:r>
            <a:endParaRPr lang="en-US" dirty="0"/>
          </a:p>
        </p:txBody>
      </p:sp>
      <p:sp>
        <p:nvSpPr>
          <p:cNvPr id="28675" name="Content Placeholder 2"/>
          <p:cNvSpPr>
            <a:spLocks noGrp="1"/>
          </p:cNvSpPr>
          <p:nvPr>
            <p:ph idx="1"/>
          </p:nvPr>
        </p:nvSpPr>
        <p:spPr/>
        <p:txBody>
          <a:bodyPr/>
          <a:lstStyle/>
          <a:p>
            <a:r>
              <a:rPr lang="en-US" smtClean="0"/>
              <a:t>Question 40 (orthobp): </a:t>
            </a:r>
            <a:r>
              <a:rPr lang="en-US" sz="2400" smtClean="0"/>
              <a:t>On the day of or during the 3 months after the most recent fall, does the record document assessment of orthostatic blood pressure?   </a:t>
            </a:r>
          </a:p>
          <a:p>
            <a:pPr lvl="1"/>
            <a:r>
              <a:rPr lang="en-US" smtClean="0"/>
              <a:t>Orthostatic BP check (lying, sitting, standing) may be performed by a nurse</a:t>
            </a:r>
          </a:p>
          <a:p>
            <a:endParaRPr lang="en-US" smtClean="0"/>
          </a:p>
        </p:txBody>
      </p:sp>
    </p:spTree>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Basic Gait Evaluation</a:t>
            </a:r>
            <a:endParaRPr lang="en-US" dirty="0"/>
          </a:p>
        </p:txBody>
      </p:sp>
      <p:sp>
        <p:nvSpPr>
          <p:cNvPr id="29699" name="Content Placeholder 2"/>
          <p:cNvSpPr>
            <a:spLocks noGrp="1"/>
          </p:cNvSpPr>
          <p:nvPr>
            <p:ph idx="1"/>
          </p:nvPr>
        </p:nvSpPr>
        <p:spPr/>
        <p:txBody>
          <a:bodyPr/>
          <a:lstStyle/>
          <a:p>
            <a:r>
              <a:rPr lang="en-US" smtClean="0"/>
              <a:t>A basic gait evaluation may be performed by a physician/APN/PA or by physical therapy in an inpatient or outpatient setting (Q42, gaiteval)</a:t>
            </a:r>
          </a:p>
          <a:p>
            <a:r>
              <a:rPr lang="en-US" smtClean="0"/>
              <a:t>A gait exam with any of the following elements is acceptable:</a:t>
            </a:r>
          </a:p>
          <a:p>
            <a:pPr lvl="1"/>
            <a:r>
              <a:rPr lang="en-US" smtClean="0"/>
              <a:t>Side by side/semi/full tandem</a:t>
            </a:r>
          </a:p>
          <a:p>
            <a:pPr lvl="1"/>
            <a:r>
              <a:rPr lang="en-US" smtClean="0"/>
              <a:t>Pick up penny from floor</a:t>
            </a:r>
          </a:p>
          <a:p>
            <a:pPr lvl="1"/>
            <a:r>
              <a:rPr lang="en-US" smtClean="0"/>
              <a:t>Resistance to nudge/Romberg</a:t>
            </a:r>
          </a:p>
          <a:p>
            <a:pPr lvl="1"/>
            <a:r>
              <a:rPr lang="en-US" smtClean="0"/>
              <a:t>Turning</a:t>
            </a:r>
          </a:p>
          <a:p>
            <a:pPr lvl="1"/>
            <a:r>
              <a:rPr lang="en-US" smtClean="0"/>
              <a:t>Reference to stability when sitting, walking or rising</a:t>
            </a:r>
          </a:p>
        </p:txBody>
      </p:sp>
    </p:spTree>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Basic Gait Evaluation</a:t>
            </a:r>
            <a:endParaRPr lang="en-US" dirty="0"/>
          </a:p>
        </p:txBody>
      </p:sp>
      <p:sp>
        <p:nvSpPr>
          <p:cNvPr id="30723" name="Content Placeholder 2"/>
          <p:cNvSpPr>
            <a:spLocks noGrp="1"/>
          </p:cNvSpPr>
          <p:nvPr>
            <p:ph idx="1"/>
          </p:nvPr>
        </p:nvSpPr>
        <p:spPr/>
        <p:txBody>
          <a:bodyPr/>
          <a:lstStyle/>
          <a:p>
            <a:r>
              <a:rPr lang="en-US" smtClean="0"/>
              <a:t>A combined “gait and balance exam” is acceptable for this question</a:t>
            </a:r>
          </a:p>
          <a:p>
            <a:pPr lvl="1"/>
            <a:r>
              <a:rPr lang="en-US" smtClean="0"/>
              <a:t>Tinetti</a:t>
            </a:r>
          </a:p>
          <a:p>
            <a:pPr lvl="1"/>
            <a:r>
              <a:rPr lang="en-US" smtClean="0"/>
              <a:t>“get up and go” exam</a:t>
            </a:r>
          </a:p>
          <a:p>
            <a:r>
              <a:rPr lang="en-US" smtClean="0"/>
              <a:t>Physician/APN/PA or physical therapy documentation that  “gait is normal” (or similar wording) is acceptable</a:t>
            </a:r>
          </a:p>
        </p:txBody>
      </p:sp>
    </p:spTree>
  </p:cSld>
  <p:clrMapOvr>
    <a:masterClrMapping/>
  </p:clrMapOvr>
  <p:transition>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Balance Evaluation</a:t>
            </a:r>
            <a:endParaRPr lang="en-US" dirty="0"/>
          </a:p>
        </p:txBody>
      </p:sp>
      <p:sp>
        <p:nvSpPr>
          <p:cNvPr id="31747" name="Content Placeholder 2"/>
          <p:cNvSpPr>
            <a:spLocks noGrp="1"/>
          </p:cNvSpPr>
          <p:nvPr>
            <p:ph idx="1"/>
          </p:nvPr>
        </p:nvSpPr>
        <p:spPr/>
        <p:txBody>
          <a:bodyPr/>
          <a:lstStyle/>
          <a:p>
            <a:r>
              <a:rPr lang="en-US" smtClean="0"/>
              <a:t>A balance evaluation may be performed by a physician/APN/PA or by physical therapy in an inpatient or outpatient setting</a:t>
            </a:r>
          </a:p>
          <a:p>
            <a:r>
              <a:rPr lang="en-US" smtClean="0"/>
              <a:t>A combined “gait and balance exam” passes this question</a:t>
            </a:r>
          </a:p>
          <a:p>
            <a:pPr lvl="1"/>
            <a:r>
              <a:rPr lang="en-US" smtClean="0"/>
              <a:t>Tinetti</a:t>
            </a:r>
          </a:p>
          <a:p>
            <a:pPr lvl="1"/>
            <a:r>
              <a:rPr lang="en-US" smtClean="0"/>
              <a:t>“get up and go” exam</a:t>
            </a:r>
          </a:p>
          <a:p>
            <a:r>
              <a:rPr lang="en-US" smtClean="0"/>
              <a:t>Physician/APN/PA or physical therapy documentation that  “balance is normal” (or similar wording) is acceptable</a:t>
            </a:r>
          </a:p>
          <a:p>
            <a:endParaRPr lang="en-US" smtClean="0"/>
          </a:p>
          <a:p>
            <a:endParaRPr lang="en-US" smtClean="0"/>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Same Page</a:t>
            </a:r>
            <a:endParaRPr lang="en-US" dirty="0"/>
          </a:p>
        </p:txBody>
      </p:sp>
      <p:sp>
        <p:nvSpPr>
          <p:cNvPr id="6147" name="Content Placeholder 2"/>
          <p:cNvSpPr>
            <a:spLocks noGrp="1"/>
          </p:cNvSpPr>
          <p:nvPr>
            <p:ph idx="1"/>
          </p:nvPr>
        </p:nvSpPr>
        <p:spPr/>
        <p:txBody>
          <a:bodyPr/>
          <a:lstStyle/>
          <a:p>
            <a:r>
              <a:rPr lang="en-US" smtClean="0"/>
              <a:t>It is important that we are all on the “same page” so that our data is consistent and reliable.</a:t>
            </a:r>
          </a:p>
          <a:p>
            <a:r>
              <a:rPr lang="en-US" smtClean="0"/>
              <a:t>As an example, please be sure to follow guidance in questions and rules about who (what discipline) can provide a service</a:t>
            </a:r>
          </a:p>
          <a:p>
            <a:pPr lvl="1"/>
            <a:r>
              <a:rPr lang="en-US" smtClean="0"/>
              <a:t>When the question or rules specify that an action can be performed only by certain professionals, you must review the documentation closely</a:t>
            </a:r>
          </a:p>
          <a:p>
            <a:pPr lvl="1"/>
            <a:r>
              <a:rPr lang="en-US" smtClean="0"/>
              <a:t>Check the title of person writing the note to be sure they are included in the list of acceptable providers/professionals</a:t>
            </a:r>
          </a:p>
        </p:txBody>
      </p:sp>
    </p:spTree>
  </p:cSld>
  <p:clrMapOvr>
    <a:masterClrMapping/>
  </p:clrMapOvr>
  <p:transition>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Neuro Exam</a:t>
            </a:r>
            <a:endParaRPr lang="en-US" dirty="0"/>
          </a:p>
        </p:txBody>
      </p:sp>
      <p:sp>
        <p:nvSpPr>
          <p:cNvPr id="32771" name="Content Placeholder 2"/>
          <p:cNvSpPr>
            <a:spLocks noGrp="1"/>
          </p:cNvSpPr>
          <p:nvPr>
            <p:ph idx="1"/>
          </p:nvPr>
        </p:nvSpPr>
        <p:spPr/>
        <p:txBody>
          <a:bodyPr/>
          <a:lstStyle/>
          <a:p>
            <a:r>
              <a:rPr lang="en-US" dirty="0" smtClean="0"/>
              <a:t>Must be completed </a:t>
            </a:r>
            <a:r>
              <a:rPr lang="en-US" smtClean="0"/>
              <a:t>by physician/APN/PA</a:t>
            </a:r>
            <a:endParaRPr lang="en-US" dirty="0" smtClean="0"/>
          </a:p>
          <a:p>
            <a:r>
              <a:rPr lang="en-US" dirty="0" smtClean="0"/>
              <a:t>Must include two more of the following elements:</a:t>
            </a:r>
          </a:p>
          <a:p>
            <a:pPr lvl="1"/>
            <a:r>
              <a:rPr lang="en-US" dirty="0" smtClean="0"/>
              <a:t>Cranial nerves</a:t>
            </a:r>
          </a:p>
          <a:p>
            <a:pPr lvl="1"/>
            <a:r>
              <a:rPr lang="en-US" dirty="0" smtClean="0"/>
              <a:t>Motor</a:t>
            </a:r>
          </a:p>
          <a:p>
            <a:pPr lvl="1"/>
            <a:r>
              <a:rPr lang="en-US" dirty="0" smtClean="0"/>
              <a:t>Sensory</a:t>
            </a:r>
          </a:p>
          <a:p>
            <a:pPr lvl="1"/>
            <a:r>
              <a:rPr lang="en-US" dirty="0" smtClean="0"/>
              <a:t>Vestibular screen</a:t>
            </a:r>
          </a:p>
          <a:p>
            <a:pPr lvl="1"/>
            <a:r>
              <a:rPr lang="en-US" dirty="0" smtClean="0"/>
              <a:t>Reflexes</a:t>
            </a:r>
          </a:p>
          <a:p>
            <a:pPr lvl="1"/>
            <a:r>
              <a:rPr lang="en-US" dirty="0" err="1" smtClean="0"/>
              <a:t>Cerebellar</a:t>
            </a:r>
            <a:r>
              <a:rPr lang="en-US" dirty="0" smtClean="0"/>
              <a:t> function/coordination</a:t>
            </a:r>
          </a:p>
          <a:p>
            <a:pPr lvl="1"/>
            <a:r>
              <a:rPr lang="en-US" dirty="0" smtClean="0"/>
              <a:t>tone</a:t>
            </a:r>
          </a:p>
        </p:txBody>
      </p:sp>
    </p:spTree>
  </p:cSld>
  <p:clrMapOvr>
    <a:masterClrMapping/>
  </p:clrMapOvr>
  <p:transition>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Neuro Exam</a:t>
            </a:r>
            <a:endParaRPr lang="en-US" dirty="0"/>
          </a:p>
        </p:txBody>
      </p:sp>
      <p:sp>
        <p:nvSpPr>
          <p:cNvPr id="33795" name="Content Placeholder 2"/>
          <p:cNvSpPr>
            <a:spLocks noGrp="1"/>
          </p:cNvSpPr>
          <p:nvPr>
            <p:ph idx="1"/>
          </p:nvPr>
        </p:nvSpPr>
        <p:spPr/>
        <p:txBody>
          <a:bodyPr/>
          <a:lstStyle/>
          <a:p>
            <a:r>
              <a:rPr lang="en-US" smtClean="0"/>
              <a:t>A generalized statement by the physician/APN/PA such as “neuro exam-no focal findings” is only acceptable if at least two of the listed components are documented in the note.</a:t>
            </a:r>
          </a:p>
        </p:txBody>
      </p:sp>
    </p:spTree>
  </p:cSld>
  <p:clrMapOvr>
    <a:masterClrMapping/>
  </p:clrMapOvr>
  <p:transition>
    <p:rand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Home Hazards</a:t>
            </a:r>
            <a:endParaRPr lang="en-US" dirty="0"/>
          </a:p>
        </p:txBody>
      </p:sp>
      <p:sp>
        <p:nvSpPr>
          <p:cNvPr id="34819" name="Content Placeholder 2"/>
          <p:cNvSpPr>
            <a:spLocks noGrp="1"/>
          </p:cNvSpPr>
          <p:nvPr>
            <p:ph idx="1"/>
          </p:nvPr>
        </p:nvSpPr>
        <p:spPr/>
        <p:txBody>
          <a:bodyPr/>
          <a:lstStyle/>
          <a:p>
            <a:r>
              <a:rPr lang="en-US" smtClean="0"/>
              <a:t>Question 48 (aseshaz)</a:t>
            </a:r>
          </a:p>
          <a:p>
            <a:r>
              <a:rPr lang="en-US" smtClean="0"/>
              <a:t>An assessment of home hazards may include (but is not limited to) questioning of the patient/caregiver  regarding layout of home, steps, rugs, handrails, lighting.</a:t>
            </a:r>
          </a:p>
          <a:p>
            <a:r>
              <a:rPr lang="en-US" smtClean="0"/>
              <a:t>If there is documentation that an order for an in-home safety evaluation was given to the patient, enter “1” (yes).</a:t>
            </a:r>
          </a:p>
        </p:txBody>
      </p:sp>
    </p:spTree>
  </p:cSld>
  <p:clrMapOvr>
    <a:masterClrMapping/>
  </p:clrMapOvr>
  <p:transition>
    <p:rand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Hazards Identified?</a:t>
            </a:r>
            <a:endParaRPr lang="en-US" dirty="0"/>
          </a:p>
        </p:txBody>
      </p:sp>
      <p:sp>
        <p:nvSpPr>
          <p:cNvPr id="35843" name="Content Placeholder 2"/>
          <p:cNvSpPr>
            <a:spLocks noGrp="1"/>
          </p:cNvSpPr>
          <p:nvPr>
            <p:ph idx="1"/>
          </p:nvPr>
        </p:nvSpPr>
        <p:spPr/>
        <p:txBody>
          <a:bodyPr/>
          <a:lstStyle/>
          <a:p>
            <a:r>
              <a:rPr lang="en-US" smtClean="0"/>
              <a:t>Question 50 asks if any home hazards were identified.</a:t>
            </a:r>
          </a:p>
          <a:p>
            <a:r>
              <a:rPr lang="en-US" smtClean="0"/>
              <a:t>Examples  include</a:t>
            </a:r>
          </a:p>
          <a:p>
            <a:pPr lvl="1"/>
            <a:r>
              <a:rPr lang="en-US" smtClean="0"/>
              <a:t>Lack of hand rails</a:t>
            </a:r>
          </a:p>
          <a:p>
            <a:pPr lvl="1"/>
            <a:r>
              <a:rPr lang="en-US" smtClean="0"/>
              <a:t>Steps</a:t>
            </a:r>
          </a:p>
          <a:p>
            <a:pPr lvl="1"/>
            <a:r>
              <a:rPr lang="en-US" smtClean="0"/>
              <a:t>Throw rugs</a:t>
            </a:r>
          </a:p>
          <a:p>
            <a:pPr lvl="1"/>
            <a:r>
              <a:rPr lang="en-US" smtClean="0"/>
              <a:t>Poor lighting</a:t>
            </a:r>
          </a:p>
          <a:p>
            <a:pPr lvl="1">
              <a:buFont typeface="Wingdings 2" pitchFamily="18" charset="2"/>
              <a:buNone/>
            </a:pPr>
            <a:endParaRPr lang="en-US" smtClean="0"/>
          </a:p>
        </p:txBody>
      </p:sp>
    </p:spTree>
  </p:cSld>
  <p:clrMapOvr>
    <a:masterClrMapping/>
  </p:clrMapOvr>
  <p:transition>
    <p:rand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Modification of Hazards</a:t>
            </a:r>
            <a:endParaRPr lang="en-US" dirty="0"/>
          </a:p>
        </p:txBody>
      </p:sp>
      <p:sp>
        <p:nvSpPr>
          <p:cNvPr id="36867" name="Content Placeholder 2"/>
          <p:cNvSpPr>
            <a:spLocks noGrp="1"/>
          </p:cNvSpPr>
          <p:nvPr>
            <p:ph idx="1"/>
          </p:nvPr>
        </p:nvSpPr>
        <p:spPr/>
        <p:txBody>
          <a:bodyPr/>
          <a:lstStyle/>
          <a:p>
            <a:r>
              <a:rPr lang="en-US" smtClean="0"/>
              <a:t>Question 51 seeks to determine if recommendations were made or education was provided to the patient/caregiver regarding home hazard modifications</a:t>
            </a:r>
          </a:p>
          <a:p>
            <a:r>
              <a:rPr lang="en-US" smtClean="0"/>
              <a:t>Look for this documentation on the day of or within 3 months after the most recent fall or report of fall</a:t>
            </a:r>
          </a:p>
          <a:p>
            <a:r>
              <a:rPr lang="en-US" smtClean="0"/>
              <a:t>It is not necessary to confirm that the hazards were modified</a:t>
            </a:r>
          </a:p>
        </p:txBody>
      </p:sp>
    </p:spTree>
  </p:cSld>
  <p:clrMapOvr>
    <a:masterClrMapping/>
  </p:clrMapOvr>
  <p:transition>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Modification of Hazards</a:t>
            </a:r>
            <a:endParaRPr lang="en-US" dirty="0"/>
          </a:p>
        </p:txBody>
      </p:sp>
      <p:sp>
        <p:nvSpPr>
          <p:cNvPr id="37891" name="Content Placeholder 2"/>
          <p:cNvSpPr>
            <a:spLocks noGrp="1"/>
          </p:cNvSpPr>
          <p:nvPr>
            <p:ph idx="1"/>
          </p:nvPr>
        </p:nvSpPr>
        <p:spPr/>
        <p:txBody>
          <a:bodyPr/>
          <a:lstStyle/>
          <a:p>
            <a:r>
              <a:rPr lang="en-US" smtClean="0"/>
              <a:t>Examples of modification/education of home hazards</a:t>
            </a:r>
          </a:p>
          <a:p>
            <a:pPr lvl="1"/>
            <a:r>
              <a:rPr lang="en-US" smtClean="0"/>
              <a:t>Advising to remove throw rugs</a:t>
            </a:r>
          </a:p>
          <a:p>
            <a:pPr lvl="1"/>
            <a:r>
              <a:rPr lang="en-US" smtClean="0"/>
              <a:t>Install handrail in bathroom</a:t>
            </a:r>
          </a:p>
          <a:p>
            <a:pPr lvl="1"/>
            <a:r>
              <a:rPr lang="en-US" smtClean="0"/>
              <a:t>Use of night lights</a:t>
            </a:r>
          </a:p>
          <a:p>
            <a:pPr lvl="1"/>
            <a:r>
              <a:rPr lang="en-US" smtClean="0"/>
              <a:t>Use of bedside commode</a:t>
            </a:r>
          </a:p>
          <a:p>
            <a:pPr lvl="1"/>
            <a:r>
              <a:rPr lang="en-US" smtClean="0"/>
              <a:t>Avoiding rapid position changes</a:t>
            </a:r>
          </a:p>
          <a:p>
            <a:r>
              <a:rPr lang="en-US" smtClean="0"/>
              <a:t>Enter the date closest to the date the fall was reported that modification of hazards was recommended to the patient/caregiver</a:t>
            </a:r>
          </a:p>
        </p:txBody>
      </p:sp>
    </p:spTree>
  </p:cSld>
  <p:clrMapOvr>
    <a:masterClrMapping/>
  </p:clrMapOvr>
  <p:transition>
    <p:rand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Outpatient Medication Reconciliation</a:t>
            </a:r>
            <a:endParaRPr lang="en-US" dirty="0"/>
          </a:p>
        </p:txBody>
      </p:sp>
      <p:sp>
        <p:nvSpPr>
          <p:cNvPr id="38915" name="Content Placeholder 2"/>
          <p:cNvSpPr>
            <a:spLocks noGrp="1"/>
          </p:cNvSpPr>
          <p:nvPr>
            <p:ph idx="1"/>
          </p:nvPr>
        </p:nvSpPr>
        <p:spPr/>
        <p:txBody>
          <a:bodyPr/>
          <a:lstStyle/>
          <a:p>
            <a:r>
              <a:rPr lang="en-US" smtClean="0"/>
              <a:t>Medication reconciliation continues to be pilot at selected facilities so not everyone will get this module</a:t>
            </a:r>
          </a:p>
          <a:p>
            <a:r>
              <a:rPr lang="en-US" smtClean="0"/>
              <a:t>For those of you who do get this module, there are some changes</a:t>
            </a:r>
          </a:p>
        </p:txBody>
      </p:sp>
    </p:spTree>
  </p:cSld>
  <p:clrMapOvr>
    <a:masterClrMapping/>
  </p:clrMapOvr>
  <p:transition>
    <p:rand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Split Question</a:t>
            </a:r>
            <a:endParaRPr lang="en-US" dirty="0"/>
          </a:p>
        </p:txBody>
      </p:sp>
      <p:sp>
        <p:nvSpPr>
          <p:cNvPr id="3" name="Content Placeholder 2"/>
          <p:cNvSpPr>
            <a:spLocks noGrp="1"/>
          </p:cNvSpPr>
          <p:nvPr>
            <p:ph idx="1"/>
          </p:nvPr>
        </p:nvSpPr>
        <p:spPr/>
        <p:txBody>
          <a:bodyPr/>
          <a:lstStyle/>
          <a:p>
            <a:pPr>
              <a:defRPr/>
            </a:pPr>
            <a:r>
              <a:rPr lang="en-US" dirty="0" smtClean="0"/>
              <a:t>Opnolist has been split into two questions </a:t>
            </a:r>
          </a:p>
          <a:p>
            <a:pPr>
              <a:defRPr/>
            </a:pPr>
            <a:r>
              <a:rPr lang="en-US" dirty="0" smtClean="0"/>
              <a:t>Question 2 opnolist </a:t>
            </a:r>
          </a:p>
          <a:p>
            <a:pPr lvl="1">
              <a:defRPr/>
            </a:pPr>
            <a:r>
              <a:rPr lang="en-US" dirty="0" smtClean="0">
                <a:solidFill>
                  <a:schemeClr val="accent1">
                    <a:lumMod val="60000"/>
                    <a:lumOff val="40000"/>
                  </a:schemeClr>
                </a:solidFill>
              </a:rPr>
              <a:t>At the most recent outpatient clinic visit, did the medical record document that an emergent, life-threatening situation existed with this patient prohibiting completion of medication reconciliation at this time?</a:t>
            </a:r>
          </a:p>
          <a:p>
            <a:pPr lvl="1">
              <a:defRPr/>
            </a:pPr>
            <a:r>
              <a:rPr lang="en-US" dirty="0" smtClean="0"/>
              <a:t>The rules for this question are the same as they were previously</a:t>
            </a:r>
          </a:p>
          <a:p>
            <a:pPr lvl="1">
              <a:buFont typeface="Wingdings 2" pitchFamily="18" charset="2"/>
              <a:buNone/>
              <a:defRPr/>
            </a:pPr>
            <a:endParaRPr lang="en-US" dirty="0" smtClean="0"/>
          </a:p>
          <a:p>
            <a:pPr lvl="1">
              <a:buFont typeface="Wingdings 2" pitchFamily="18" charset="2"/>
              <a:buNone/>
              <a:defRPr/>
            </a:pPr>
            <a:endParaRPr lang="en-US" dirty="0"/>
          </a:p>
        </p:txBody>
      </p:sp>
    </p:spTree>
  </p:cSld>
  <p:clrMapOvr>
    <a:masterClrMapping/>
  </p:clrMapOvr>
  <p:transition>
    <p:rand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Question 3</a:t>
            </a:r>
            <a:endParaRPr lang="en-US" dirty="0"/>
          </a:p>
        </p:txBody>
      </p:sp>
      <p:sp>
        <p:nvSpPr>
          <p:cNvPr id="3" name="Content Placeholder 2"/>
          <p:cNvSpPr>
            <a:spLocks noGrp="1"/>
          </p:cNvSpPr>
          <p:nvPr>
            <p:ph idx="1"/>
          </p:nvPr>
        </p:nvSpPr>
        <p:spPr/>
        <p:txBody>
          <a:bodyPr/>
          <a:lstStyle/>
          <a:p>
            <a:pPr>
              <a:defRPr/>
            </a:pPr>
            <a:r>
              <a:rPr lang="en-US" dirty="0" smtClean="0"/>
              <a:t>opnolist2</a:t>
            </a:r>
          </a:p>
          <a:p>
            <a:pPr lvl="1">
              <a:defRPr/>
            </a:pPr>
            <a:r>
              <a:rPr lang="en-US" dirty="0" smtClean="0">
                <a:solidFill>
                  <a:schemeClr val="accent1">
                    <a:lumMod val="60000"/>
                    <a:lumOff val="40000"/>
                  </a:schemeClr>
                </a:solidFill>
              </a:rPr>
              <a:t>At the most recent outpatient visit, did the physician/APN/PA, pharmacist, or nurse document that the patient and/or caregiver was unable to confirm the patient’s medications? </a:t>
            </a:r>
          </a:p>
          <a:p>
            <a:pPr lvl="1">
              <a:defRPr/>
            </a:pPr>
            <a:r>
              <a:rPr lang="en-US" sz="2000" dirty="0" smtClean="0"/>
              <a:t>In order to answer “1” there must be physician/APN/PA, pharmacist, or nurse documentation that the patient and/or caregiver are unable to confirm the patient’s medications.  If a caregiver is not present, documentation that the patient is unable to confirm his/her medications and an attempt to contact the patient’s caregiver is acceptable. </a:t>
            </a:r>
            <a:endParaRPr lang="en-US" sz="2000" dirty="0">
              <a:solidFill>
                <a:schemeClr val="accent1">
                  <a:lumMod val="60000"/>
                  <a:lumOff val="40000"/>
                </a:schemeClr>
              </a:solidFill>
            </a:endParaRPr>
          </a:p>
        </p:txBody>
      </p:sp>
    </p:spTree>
  </p:cSld>
  <p:clrMapOvr>
    <a:masterClrMapping/>
  </p:clrMapOvr>
  <p:transition>
    <p:rand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CGPI Scoring Changes</a:t>
            </a:r>
            <a:endParaRPr lang="en-US" dirty="0"/>
          </a:p>
        </p:txBody>
      </p:sp>
      <p:sp>
        <p:nvSpPr>
          <p:cNvPr id="41987" name="Content Placeholder 2"/>
          <p:cNvSpPr>
            <a:spLocks noGrp="1"/>
          </p:cNvSpPr>
          <p:nvPr>
            <p:ph idx="1"/>
          </p:nvPr>
        </p:nvSpPr>
        <p:spPr/>
        <p:txBody>
          <a:bodyPr/>
          <a:lstStyle/>
          <a:p>
            <a:pPr>
              <a:defRPr/>
            </a:pPr>
            <a:r>
              <a:rPr lang="en-US" dirty="0" smtClean="0"/>
              <a:t>TBI scoring has been removed from the CGPI exit report; there will be a separate report for TBI </a:t>
            </a:r>
          </a:p>
          <a:p>
            <a:pPr>
              <a:defRPr/>
            </a:pPr>
            <a:r>
              <a:rPr lang="en-US" dirty="0" smtClean="0"/>
              <a:t>Frail Elderly</a:t>
            </a:r>
          </a:p>
          <a:p>
            <a:pPr lvl="1">
              <a:defRPr/>
            </a:pPr>
            <a:r>
              <a:rPr lang="en-US" dirty="0" smtClean="0"/>
              <a:t>fe5 and fe6 have been discontinued</a:t>
            </a:r>
          </a:p>
          <a:p>
            <a:pPr lvl="1">
              <a:defRPr/>
            </a:pPr>
            <a:r>
              <a:rPr lang="en-US" dirty="0" smtClean="0"/>
              <a:t>Fe4 is now labeled </a:t>
            </a:r>
            <a:r>
              <a:rPr lang="en-US" dirty="0" smtClean="0">
                <a:solidFill>
                  <a:schemeClr val="accent1">
                    <a:lumMod val="60000"/>
                    <a:lumOff val="40000"/>
                  </a:schemeClr>
                </a:solidFill>
              </a:rPr>
              <a:t>Basic</a:t>
            </a:r>
            <a:r>
              <a:rPr lang="en-US" dirty="0" smtClean="0"/>
              <a:t> Fall Evaluation Documented by Provider</a:t>
            </a: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Seek Guidance</a:t>
            </a:r>
            <a:endParaRPr lang="en-US" dirty="0"/>
          </a:p>
        </p:txBody>
      </p:sp>
      <p:sp>
        <p:nvSpPr>
          <p:cNvPr id="7171" name="Content Placeholder 2"/>
          <p:cNvSpPr>
            <a:spLocks noGrp="1"/>
          </p:cNvSpPr>
          <p:nvPr>
            <p:ph idx="1"/>
          </p:nvPr>
        </p:nvSpPr>
        <p:spPr/>
        <p:txBody>
          <a:bodyPr/>
          <a:lstStyle/>
          <a:p>
            <a:r>
              <a:rPr lang="en-US" dirty="0" smtClean="0"/>
              <a:t>If you are unsure whether documentation is acceptable, please call your Regional Manager or WVMI for guidance.</a:t>
            </a:r>
          </a:p>
          <a:p>
            <a:endParaRPr lang="en-US" dirty="0" smtClean="0"/>
          </a:p>
          <a:p>
            <a:r>
              <a:rPr lang="en-US" dirty="0" smtClean="0">
                <a:solidFill>
                  <a:schemeClr val="accent1">
                    <a:lumMod val="60000"/>
                    <a:lumOff val="40000"/>
                  </a:schemeClr>
                </a:solidFill>
              </a:rPr>
              <a:t>As you review this presentation keep in mind that you also need to review the instruments and exit report guides as not all of the changes are covered here in detail</a:t>
            </a:r>
          </a:p>
          <a:p>
            <a:endParaRPr lang="en-US" dirty="0" smtClean="0"/>
          </a:p>
        </p:txBody>
      </p:sp>
    </p:spTree>
  </p:cSld>
  <p:clrMapOvr>
    <a:masterClrMapping/>
  </p:clrMapOvr>
  <p:transition>
    <p:rand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CGPI Scoring Changes</a:t>
            </a:r>
            <a:endParaRPr lang="en-US" dirty="0"/>
          </a:p>
        </p:txBody>
      </p:sp>
      <p:sp>
        <p:nvSpPr>
          <p:cNvPr id="43011" name="Content Placeholder 2"/>
          <p:cNvSpPr>
            <a:spLocks noGrp="1"/>
          </p:cNvSpPr>
          <p:nvPr>
            <p:ph idx="1"/>
          </p:nvPr>
        </p:nvSpPr>
        <p:spPr/>
        <p:txBody>
          <a:bodyPr/>
          <a:lstStyle/>
          <a:p>
            <a:r>
              <a:rPr lang="en-US" smtClean="0"/>
              <a:t>Fe9  and fe10 are new quality indicators</a:t>
            </a:r>
          </a:p>
          <a:p>
            <a:pPr lvl="1"/>
            <a:r>
              <a:rPr lang="en-US" smtClean="0"/>
              <a:t>Fe9: assessed functional status (ADL and IADL) in past 12 months</a:t>
            </a:r>
          </a:p>
          <a:p>
            <a:pPr lvl="2"/>
            <a:r>
              <a:rPr lang="en-US" smtClean="0"/>
              <a:t> patients assessed for both ADL and IADL in the past 12 months will pass</a:t>
            </a:r>
          </a:p>
          <a:p>
            <a:pPr lvl="1"/>
            <a:r>
              <a:rPr lang="en-US" smtClean="0"/>
              <a:t>Fe10: Fall evaluation work up documented all components</a:t>
            </a:r>
          </a:p>
          <a:p>
            <a:pPr lvl="2"/>
            <a:r>
              <a:rPr lang="en-US" smtClean="0"/>
              <a:t>All components = eye exam, assessment of orthostatic BP, basic gait evaluation,  balance evaluation, neurologic exam,  assessment of home hazards and modification of home hazards recommended if any identified</a:t>
            </a:r>
          </a:p>
        </p:txBody>
      </p:sp>
    </p:spTree>
  </p:cSld>
  <p:clrMapOvr>
    <a:masterClrMapping/>
  </p:clrMapOvr>
  <p:transition>
    <p:rand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CGPI Exit Report</a:t>
            </a:r>
            <a:endParaRPr lang="en-US" dirty="0"/>
          </a:p>
        </p:txBody>
      </p:sp>
      <p:sp>
        <p:nvSpPr>
          <p:cNvPr id="3" name="Content Placeholder 2"/>
          <p:cNvSpPr>
            <a:spLocks noGrp="1"/>
          </p:cNvSpPr>
          <p:nvPr>
            <p:ph idx="1"/>
          </p:nvPr>
        </p:nvSpPr>
        <p:spPr/>
        <p:txBody>
          <a:bodyPr/>
          <a:lstStyle/>
          <a:p>
            <a:pPr>
              <a:defRPr/>
            </a:pPr>
            <a:r>
              <a:rPr lang="en-US" dirty="0" smtClean="0"/>
              <a:t>Influenza immunization will be scored beginning with April clinic visits (May 9 pull list)</a:t>
            </a:r>
          </a:p>
          <a:p>
            <a:pPr>
              <a:defRPr/>
            </a:pPr>
            <a:r>
              <a:rPr lang="en-US" dirty="0" smtClean="0"/>
              <a:t>P61h, p6h: </a:t>
            </a:r>
            <a:r>
              <a:rPr lang="en-US" dirty="0" smtClean="0">
                <a:solidFill>
                  <a:schemeClr val="accent1">
                    <a:lumMod val="60000"/>
                    <a:lumOff val="40000"/>
                  </a:schemeClr>
                </a:solidFill>
              </a:rPr>
              <a:t>beginning 4/1/2011 </a:t>
            </a:r>
            <a:r>
              <a:rPr lang="en-US" dirty="0" smtClean="0"/>
              <a:t>you must see the number of iFOBT tests designated by the manufacturer when the test is performed by VHA</a:t>
            </a:r>
          </a:p>
          <a:p>
            <a:pPr>
              <a:defRPr/>
            </a:pPr>
            <a:r>
              <a:rPr lang="en-US" dirty="0" smtClean="0"/>
              <a:t>The CGPI Exit Report guide will provide details of scoring</a:t>
            </a:r>
          </a:p>
          <a:p>
            <a:pPr>
              <a:defRPr/>
            </a:pPr>
            <a:r>
              <a:rPr lang="en-US" dirty="0" smtClean="0">
                <a:solidFill>
                  <a:schemeClr val="accent1">
                    <a:lumMod val="60000"/>
                    <a:lumOff val="40000"/>
                  </a:schemeClr>
                </a:solidFill>
              </a:rPr>
              <a:t>Ckd1 has been removed from the Pilot Exit Report</a:t>
            </a:r>
          </a:p>
          <a:p>
            <a:pPr>
              <a:buFont typeface="Wingdings 2" pitchFamily="18" charset="2"/>
              <a:buNone/>
              <a:defRPr/>
            </a:pPr>
            <a:endParaRPr lang="en-US" dirty="0"/>
          </a:p>
        </p:txBody>
      </p:sp>
    </p:spTree>
  </p:cSld>
  <p:clrMapOvr>
    <a:masterClrMapping/>
  </p:clrMapOvr>
  <p:transition>
    <p:rand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Change to OP Med Recon Scoring</a:t>
            </a:r>
            <a:endParaRPr lang="en-US" dirty="0"/>
          </a:p>
        </p:txBody>
      </p:sp>
      <p:sp>
        <p:nvSpPr>
          <p:cNvPr id="3" name="Content Placeholder 2"/>
          <p:cNvSpPr>
            <a:spLocks noGrp="1"/>
          </p:cNvSpPr>
          <p:nvPr>
            <p:ph idx="1"/>
          </p:nvPr>
        </p:nvSpPr>
        <p:spPr/>
        <p:txBody>
          <a:bodyPr/>
          <a:lstStyle/>
          <a:p>
            <a:pPr>
              <a:defRPr/>
            </a:pPr>
            <a:r>
              <a:rPr lang="en-US" dirty="0" smtClean="0"/>
              <a:t>Mrec24 has been replaced by mrec33 on the </a:t>
            </a:r>
            <a:r>
              <a:rPr lang="en-US" dirty="0" smtClean="0">
                <a:solidFill>
                  <a:schemeClr val="accent1">
                    <a:lumMod val="60000"/>
                    <a:lumOff val="40000"/>
                  </a:schemeClr>
                </a:solidFill>
              </a:rPr>
              <a:t>Pilot Exit report</a:t>
            </a:r>
          </a:p>
          <a:p>
            <a:pPr>
              <a:defRPr/>
            </a:pPr>
            <a:r>
              <a:rPr lang="en-US" dirty="0" smtClean="0"/>
              <a:t>The indicator description remains the same: </a:t>
            </a:r>
            <a:r>
              <a:rPr lang="en-US" dirty="0" smtClean="0">
                <a:solidFill>
                  <a:schemeClr val="accent1">
                    <a:lumMod val="60000"/>
                    <a:lumOff val="40000"/>
                  </a:schemeClr>
                </a:solidFill>
              </a:rPr>
              <a:t>Documented reason medication list was not reviewed with patient</a:t>
            </a:r>
          </a:p>
          <a:p>
            <a:pPr>
              <a:defRPr/>
            </a:pPr>
            <a:r>
              <a:rPr lang="en-US" dirty="0" smtClean="0"/>
              <a:t>The change to scoring takes into account the new question opnolist2; if there is documentation that the patient or caregiver were unable to confirm the medication list, the case will pass.</a:t>
            </a:r>
          </a:p>
          <a:p>
            <a:pPr>
              <a:defRPr/>
            </a:pPr>
            <a:r>
              <a:rPr lang="en-US" dirty="0" smtClean="0"/>
              <a:t>Please see the Pilot exit report guide for all details</a:t>
            </a:r>
            <a:endParaRPr lang="en-US" dirty="0"/>
          </a:p>
        </p:txBody>
      </p:sp>
    </p:spTree>
  </p:cSld>
  <p:clrMapOvr>
    <a:masterClrMapping/>
  </p:clrMapOvr>
  <p:transition>
    <p:rand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TBI</a:t>
            </a:r>
            <a:endParaRPr lang="en-US" dirty="0"/>
          </a:p>
        </p:txBody>
      </p:sp>
      <p:sp>
        <p:nvSpPr>
          <p:cNvPr id="46083" name="Content Placeholder 2"/>
          <p:cNvSpPr>
            <a:spLocks noGrp="1"/>
          </p:cNvSpPr>
          <p:nvPr>
            <p:ph idx="1"/>
          </p:nvPr>
        </p:nvSpPr>
        <p:spPr/>
        <p:txBody>
          <a:bodyPr/>
          <a:lstStyle/>
          <a:p>
            <a:r>
              <a:rPr lang="en-US" smtClean="0"/>
              <a:t>As mentioned, TBI is now a separate instrument and no longer part of CGPI</a:t>
            </a:r>
          </a:p>
          <a:p>
            <a:r>
              <a:rPr lang="en-US" smtClean="0"/>
              <a:t>There were no changes to the questions for 3QFY11 and no changes to scoring</a:t>
            </a:r>
          </a:p>
          <a:p>
            <a:r>
              <a:rPr lang="en-US" smtClean="0"/>
              <a:t>There is a TBI exit report (separate from CGPI)</a:t>
            </a:r>
          </a:p>
        </p:txBody>
      </p:sp>
    </p:spTree>
  </p:cSld>
  <p:clrMapOvr>
    <a:masterClrMapping/>
  </p:clrMapOvr>
  <p:transition>
    <p:rand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HBPC</a:t>
            </a:r>
            <a:endParaRPr lang="en-US" dirty="0"/>
          </a:p>
        </p:txBody>
      </p:sp>
      <p:sp>
        <p:nvSpPr>
          <p:cNvPr id="47107" name="Content Placeholder 2"/>
          <p:cNvSpPr>
            <a:spLocks noGrp="1"/>
          </p:cNvSpPr>
          <p:nvPr>
            <p:ph idx="1"/>
          </p:nvPr>
        </p:nvSpPr>
        <p:spPr/>
        <p:txBody>
          <a:bodyPr/>
          <a:lstStyle/>
          <a:p>
            <a:r>
              <a:rPr lang="en-US" dirty="0" smtClean="0"/>
              <a:t>No changes to the instrument </a:t>
            </a:r>
            <a:r>
              <a:rPr lang="en-US" smtClean="0"/>
              <a:t>or scoring for 3QFY2011</a:t>
            </a:r>
            <a:endParaRPr lang="en-US" dirty="0" smtClean="0"/>
          </a:p>
        </p:txBody>
      </p:sp>
    </p:spTree>
  </p:cSld>
  <p:clrMapOvr>
    <a:masterClrMapping/>
  </p:clrMapOvr>
  <p:transition>
    <p:rand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HBIPS</a:t>
            </a:r>
            <a:endParaRPr lang="en-US" dirty="0"/>
          </a:p>
        </p:txBody>
      </p:sp>
      <p:sp>
        <p:nvSpPr>
          <p:cNvPr id="48131" name="Content Placeholder 2"/>
          <p:cNvSpPr>
            <a:spLocks noGrp="1"/>
          </p:cNvSpPr>
          <p:nvPr>
            <p:ph idx="1"/>
          </p:nvPr>
        </p:nvSpPr>
        <p:spPr/>
        <p:txBody>
          <a:bodyPr/>
          <a:lstStyle/>
          <a:p>
            <a:r>
              <a:rPr lang="en-US" smtClean="0"/>
              <a:t>No changes to the instrument or to the report/scoring for 3QFY2011</a:t>
            </a:r>
          </a:p>
        </p:txBody>
      </p:sp>
    </p:spTree>
  </p:cSld>
  <p:clrMapOvr>
    <a:masterClrMapping/>
  </p:clrMapOvr>
  <p:transition>
    <p:random/>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Joint Commission Changes</a:t>
            </a:r>
            <a:endParaRPr lang="en-US" dirty="0"/>
          </a:p>
        </p:txBody>
      </p:sp>
      <p:sp>
        <p:nvSpPr>
          <p:cNvPr id="49155" name="Content Placeholder 2"/>
          <p:cNvSpPr>
            <a:spLocks noGrp="1"/>
          </p:cNvSpPr>
          <p:nvPr>
            <p:ph idx="1"/>
          </p:nvPr>
        </p:nvSpPr>
        <p:spPr/>
        <p:txBody>
          <a:bodyPr/>
          <a:lstStyle/>
          <a:p>
            <a:r>
              <a:rPr lang="en-US" smtClean="0"/>
              <a:t>The first pull list of 3Q will have discharges dates prior to 4/1/2011 </a:t>
            </a:r>
          </a:p>
          <a:p>
            <a:r>
              <a:rPr lang="en-US" smtClean="0"/>
              <a:t>Changes to Joint Commission questions and scoring (inpatient instruments) aren’t effective until discharges &gt;=4/1/2011.</a:t>
            </a:r>
          </a:p>
          <a:p>
            <a:r>
              <a:rPr lang="en-US" smtClean="0"/>
              <a:t>So you won’t see the changes noted on the following slides until the second pull list (5/9) of 3QFY2011.</a:t>
            </a:r>
          </a:p>
        </p:txBody>
      </p:sp>
    </p:spTree>
  </p:cSld>
  <p:clrMapOvr>
    <a:masterClrMapping/>
  </p:clrMapOvr>
  <p:transition>
    <p:random/>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Changes Common to Inpatient Instruments</a:t>
            </a:r>
            <a:endParaRPr lang="en-US" dirty="0"/>
          </a:p>
        </p:txBody>
      </p:sp>
      <p:sp>
        <p:nvSpPr>
          <p:cNvPr id="3" name="Content Placeholder 2"/>
          <p:cNvSpPr>
            <a:spLocks noGrp="1"/>
          </p:cNvSpPr>
          <p:nvPr>
            <p:ph idx="1"/>
          </p:nvPr>
        </p:nvSpPr>
        <p:spPr/>
        <p:txBody>
          <a:bodyPr/>
          <a:lstStyle/>
          <a:p>
            <a:pPr>
              <a:defRPr/>
            </a:pPr>
            <a:r>
              <a:rPr lang="en-US" dirty="0" smtClean="0">
                <a:solidFill>
                  <a:schemeClr val="accent1">
                    <a:lumMod val="60000"/>
                    <a:lumOff val="40000"/>
                  </a:schemeClr>
                </a:solidFill>
              </a:rPr>
              <a:t>Admission Date: change in definition/decision rules</a:t>
            </a:r>
          </a:p>
          <a:p>
            <a:pPr>
              <a:defRPr/>
            </a:pPr>
            <a:r>
              <a:rPr lang="en-US" sz="2000" dirty="0" smtClean="0"/>
              <a:t>For patients who are admitted to Observation status and subsequently admitted to acute inpatient care, abstract the date that the determination was made to admit to acute inpatient care and the order was written. Do not abstract the date that the patient was admitted to Observation. </a:t>
            </a:r>
          </a:p>
          <a:p>
            <a:pPr>
              <a:defRPr/>
            </a:pPr>
            <a:r>
              <a:rPr lang="en-US" sz="2000" dirty="0" smtClean="0"/>
              <a:t>If there are multiple inpatient orders, use the order that most accurately reflects the date that the patient was admitted. The admission date should not be abstracted from the earliest admission order without regards to substantiating documentation. If documentation suggests that the earliest admission order does not reflect the date the patient was admitted to inpatient care, this date should not be used. </a:t>
            </a:r>
          </a:p>
          <a:p>
            <a:pPr>
              <a:defRPr/>
            </a:pPr>
            <a:r>
              <a:rPr lang="en-US" sz="2000" b="1" dirty="0" smtClean="0">
                <a:solidFill>
                  <a:schemeClr val="accent1">
                    <a:lumMod val="60000"/>
                    <a:lumOff val="40000"/>
                  </a:schemeClr>
                </a:solidFill>
              </a:rPr>
              <a:t>ONLY ALLOWABLE SOURCES:</a:t>
            </a:r>
            <a:r>
              <a:rPr lang="en-US" sz="2000" dirty="0" smtClean="0">
                <a:solidFill>
                  <a:schemeClr val="accent1">
                    <a:lumMod val="60000"/>
                    <a:lumOff val="40000"/>
                  </a:schemeClr>
                </a:solidFill>
              </a:rPr>
              <a:t>  Physician orders, face sheet</a:t>
            </a:r>
            <a:endParaRPr lang="en-US" sz="2000" dirty="0">
              <a:solidFill>
                <a:schemeClr val="accent1">
                  <a:lumMod val="60000"/>
                  <a:lumOff val="40000"/>
                </a:schemeClr>
              </a:solidFill>
            </a:endParaRPr>
          </a:p>
        </p:txBody>
      </p:sp>
    </p:spTree>
  </p:cSld>
  <p:clrMapOvr>
    <a:masterClrMapping/>
  </p:clrMapOvr>
  <p:transition>
    <p:random/>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Other ICD-9-CM Diagnoses</a:t>
            </a:r>
            <a:endParaRPr lang="en-US" dirty="0"/>
          </a:p>
        </p:txBody>
      </p:sp>
      <p:sp>
        <p:nvSpPr>
          <p:cNvPr id="51203" name="Content Placeholder 2"/>
          <p:cNvSpPr>
            <a:spLocks noGrp="1"/>
          </p:cNvSpPr>
          <p:nvPr>
            <p:ph idx="1"/>
          </p:nvPr>
        </p:nvSpPr>
        <p:spPr/>
        <p:txBody>
          <a:bodyPr/>
          <a:lstStyle/>
          <a:p>
            <a:r>
              <a:rPr lang="en-US" smtClean="0"/>
              <a:t>The number of fields for “other” diagnosis codes has been reduced from 17 to 12</a:t>
            </a:r>
          </a:p>
        </p:txBody>
      </p:sp>
    </p:spTree>
  </p:cSld>
  <p:clrMapOvr>
    <a:masterClrMapping/>
  </p:clrMapOvr>
  <p:transition>
    <p:random/>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Discharge Disposition</a:t>
            </a:r>
            <a:endParaRPr lang="en-US" dirty="0"/>
          </a:p>
        </p:txBody>
      </p:sp>
      <p:sp>
        <p:nvSpPr>
          <p:cNvPr id="3" name="Content Placeholder 2"/>
          <p:cNvSpPr>
            <a:spLocks noGrp="1"/>
          </p:cNvSpPr>
          <p:nvPr>
            <p:ph idx="1"/>
          </p:nvPr>
        </p:nvSpPr>
        <p:spPr/>
        <p:txBody>
          <a:bodyPr/>
          <a:lstStyle/>
          <a:p>
            <a:pPr>
              <a:defRPr/>
            </a:pPr>
            <a:r>
              <a:rPr lang="en-US" dirty="0" smtClean="0"/>
              <a:t>This question has significant changes from the previous question</a:t>
            </a:r>
          </a:p>
          <a:p>
            <a:pPr>
              <a:defRPr/>
            </a:pPr>
            <a:r>
              <a:rPr lang="en-US" dirty="0" smtClean="0"/>
              <a:t>You will continue to abstract discharge disposition: </a:t>
            </a:r>
            <a:r>
              <a:rPr lang="en-US" dirty="0" smtClean="0">
                <a:solidFill>
                  <a:schemeClr val="accent1">
                    <a:lumMod val="60000"/>
                    <a:lumOff val="40000"/>
                  </a:schemeClr>
                </a:solidFill>
              </a:rPr>
              <a:t>The final place or setting to which the patient was discharged on the day of discharge.</a:t>
            </a:r>
          </a:p>
          <a:p>
            <a:pPr>
              <a:defRPr/>
            </a:pPr>
            <a:r>
              <a:rPr lang="en-US" dirty="0" smtClean="0"/>
              <a:t>There are fewer answer options and there is new guidance in the definition decision rules</a:t>
            </a:r>
          </a:p>
          <a:p>
            <a:pPr>
              <a:defRPr/>
            </a:pPr>
            <a:endParaRPr lang="en-US" dirty="0"/>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362200"/>
            <a:ext cx="8229600" cy="1676400"/>
          </a:xfrm>
        </p:spPr>
        <p:txBody>
          <a:bodyPr/>
          <a:lstStyle/>
          <a:p>
            <a:pPr eaLnBrk="1" fontAlgn="auto" hangingPunct="1">
              <a:spcAft>
                <a:spcPts val="0"/>
              </a:spcAft>
              <a:defRPr/>
            </a:pPr>
            <a:r>
              <a:rPr lang="en-US" dirty="0" smtClean="0">
                <a:solidFill>
                  <a:schemeClr val="accent1">
                    <a:lumMod val="60000"/>
                    <a:lumOff val="40000"/>
                  </a:schemeClr>
                </a:solidFill>
              </a:rPr>
              <a:t>CGPI</a:t>
            </a:r>
            <a:endParaRPr lang="en-US" dirty="0">
              <a:solidFill>
                <a:schemeClr val="accent1">
                  <a:lumMod val="60000"/>
                  <a:lumOff val="40000"/>
                </a:schemeClr>
              </a:solidFill>
            </a:endParaRPr>
          </a:p>
        </p:txBody>
      </p:sp>
    </p:spTree>
  </p:cSld>
  <p:clrMapOvr>
    <a:masterClrMapping/>
  </p:clrMapOvr>
  <p:transition>
    <p:random/>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dirty="0" smtClean="0"/>
              <a:t>Discharge Disposition Rules</a:t>
            </a:r>
            <a:endParaRPr lang="en-US" dirty="0"/>
          </a:p>
        </p:txBody>
      </p:sp>
      <p:sp>
        <p:nvSpPr>
          <p:cNvPr id="5" name="Content Placeholder 4"/>
          <p:cNvSpPr>
            <a:spLocks noGrp="1"/>
          </p:cNvSpPr>
          <p:nvPr>
            <p:ph sz="half" idx="1"/>
          </p:nvPr>
        </p:nvSpPr>
        <p:spPr>
          <a:xfrm>
            <a:off x="457200" y="1219200"/>
            <a:ext cx="4038600" cy="4906963"/>
          </a:xfrm>
        </p:spPr>
        <p:txBody>
          <a:bodyPr/>
          <a:lstStyle/>
          <a:p>
            <a:pPr>
              <a:defRPr/>
            </a:pPr>
            <a:r>
              <a:rPr lang="en-US" sz="1800" b="1" dirty="0" smtClean="0"/>
              <a:t>Only use documentation from the day of or the day before discharge when abstracting this data element.</a:t>
            </a:r>
          </a:p>
          <a:p>
            <a:pPr>
              <a:defRPr/>
            </a:pPr>
            <a:r>
              <a:rPr lang="en-US" sz="1800" b="1" dirty="0" smtClean="0">
                <a:solidFill>
                  <a:schemeClr val="accent1">
                    <a:lumMod val="60000"/>
                    <a:lumOff val="40000"/>
                  </a:schemeClr>
                </a:solidFill>
              </a:rPr>
              <a:t>Consider discharge disposition documentation in the discharge summary or a post-discharge addendum as day of discharge documentation, regardless of when it was dictated/written</a:t>
            </a:r>
            <a:r>
              <a:rPr lang="en-US" sz="1800" b="1" dirty="0" smtClean="0"/>
              <a:t>.   </a:t>
            </a:r>
          </a:p>
          <a:p>
            <a:pPr>
              <a:defRPr/>
            </a:pPr>
            <a:r>
              <a:rPr lang="en-US" sz="1800" b="1" dirty="0" smtClean="0"/>
              <a:t>If documentation is contradictory, use the latest documentation. If there is documentation that further clarifies the level of care that documentation should be used to determine the correct value to abstract.</a:t>
            </a:r>
            <a:endParaRPr lang="en-US" sz="1800" dirty="0" smtClean="0"/>
          </a:p>
          <a:p>
            <a:pPr>
              <a:defRPr/>
            </a:pPr>
            <a:endParaRPr lang="en-US" sz="1800" dirty="0"/>
          </a:p>
        </p:txBody>
      </p:sp>
      <p:sp>
        <p:nvSpPr>
          <p:cNvPr id="6" name="Content Placeholder 5"/>
          <p:cNvSpPr>
            <a:spLocks noGrp="1"/>
          </p:cNvSpPr>
          <p:nvPr>
            <p:ph sz="half" idx="2"/>
          </p:nvPr>
        </p:nvSpPr>
        <p:spPr>
          <a:xfrm>
            <a:off x="4648200" y="1295400"/>
            <a:ext cx="4038600" cy="4830763"/>
          </a:xfrm>
        </p:spPr>
        <p:txBody>
          <a:bodyPr/>
          <a:lstStyle/>
          <a:p>
            <a:pPr>
              <a:defRPr/>
            </a:pPr>
            <a:r>
              <a:rPr lang="en-US" sz="1800" b="1" dirty="0" smtClean="0"/>
              <a:t>If the medical record states only that the patient is being discharged to another hospital and does not reflect the level of care that the patient will be receiving, select “4”. </a:t>
            </a:r>
            <a:endParaRPr lang="en-US" sz="1800" dirty="0" smtClean="0"/>
          </a:p>
          <a:p>
            <a:pPr>
              <a:defRPr/>
            </a:pPr>
            <a:r>
              <a:rPr lang="en-US" sz="1800" b="1" dirty="0" smtClean="0">
                <a:solidFill>
                  <a:schemeClr val="accent1">
                    <a:lumMod val="60000"/>
                    <a:lumOff val="40000"/>
                  </a:schemeClr>
                </a:solidFill>
              </a:rPr>
              <a:t>To select option “7” there must be explicit documentation that the patient left against medical advice.</a:t>
            </a:r>
            <a:endParaRPr lang="en-US" sz="1800" dirty="0">
              <a:solidFill>
                <a:schemeClr val="accent1">
                  <a:lumMod val="60000"/>
                  <a:lumOff val="40000"/>
                </a:schemeClr>
              </a:solidFill>
            </a:endParaRPr>
          </a:p>
        </p:txBody>
      </p:sp>
    </p:spTree>
  </p:cSld>
  <p:clrMapOvr>
    <a:masterClrMapping/>
  </p:clrMapOvr>
  <p:transition>
    <p:random/>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defRPr/>
            </a:pPr>
            <a:r>
              <a:rPr lang="en-US" dirty="0" smtClean="0"/>
              <a:t>Options for Discharge Disposition</a:t>
            </a:r>
            <a:endParaRPr lang="en-US" dirty="0"/>
          </a:p>
        </p:txBody>
      </p:sp>
      <p:sp>
        <p:nvSpPr>
          <p:cNvPr id="54275" name="Content Placeholder 5"/>
          <p:cNvSpPr>
            <a:spLocks noGrp="1"/>
          </p:cNvSpPr>
          <p:nvPr>
            <p:ph idx="1"/>
          </p:nvPr>
        </p:nvSpPr>
        <p:spPr/>
        <p:txBody>
          <a:bodyPr/>
          <a:lstStyle/>
          <a:p>
            <a:r>
              <a:rPr lang="en-US" smtClean="0"/>
              <a:t>Please review  the options and the levels of care included in each option carefully</a:t>
            </a:r>
          </a:p>
          <a:p>
            <a:r>
              <a:rPr lang="en-US" smtClean="0"/>
              <a:t>Remember that this question is important in scoring so please be accurate in your choice of an answer</a:t>
            </a:r>
          </a:p>
        </p:txBody>
      </p:sp>
    </p:spTree>
  </p:cSld>
  <p:clrMapOvr>
    <a:masterClrMapping/>
  </p:clrMapOvr>
  <p:transition>
    <p:random/>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Comfort Measures Only</a:t>
            </a:r>
            <a:endParaRPr lang="en-US" dirty="0"/>
          </a:p>
        </p:txBody>
      </p:sp>
      <p:sp>
        <p:nvSpPr>
          <p:cNvPr id="3" name="Content Placeholder 2"/>
          <p:cNvSpPr>
            <a:spLocks noGrp="1"/>
          </p:cNvSpPr>
          <p:nvPr>
            <p:ph idx="1"/>
          </p:nvPr>
        </p:nvSpPr>
        <p:spPr/>
        <p:txBody>
          <a:bodyPr/>
          <a:lstStyle/>
          <a:p>
            <a:pPr>
              <a:defRPr/>
            </a:pPr>
            <a:r>
              <a:rPr lang="en-US" dirty="0" smtClean="0"/>
              <a:t>There are some changes to the definition/decision rules for this question</a:t>
            </a:r>
          </a:p>
          <a:p>
            <a:pPr>
              <a:defRPr/>
            </a:pPr>
            <a:r>
              <a:rPr lang="en-US" dirty="0" smtClean="0"/>
              <a:t> Please review all the highlighted changes some of which are clarifications to the current rules</a:t>
            </a:r>
          </a:p>
          <a:p>
            <a:pPr>
              <a:defRPr/>
            </a:pPr>
            <a:r>
              <a:rPr lang="en-US" sz="2400" dirty="0" smtClean="0">
                <a:solidFill>
                  <a:schemeClr val="accent1">
                    <a:lumMod val="60000"/>
                    <a:lumOff val="40000"/>
                  </a:schemeClr>
                </a:solidFill>
              </a:rPr>
              <a:t>ONLY ACCEPTABLE SOURCES have been added to the rules</a:t>
            </a:r>
          </a:p>
          <a:p>
            <a:pPr lvl="1">
              <a:defRPr/>
            </a:pPr>
            <a:r>
              <a:rPr lang="en-US" dirty="0" smtClean="0">
                <a:solidFill>
                  <a:schemeClr val="accent1">
                    <a:lumMod val="60000"/>
                    <a:lumOff val="40000"/>
                  </a:schemeClr>
                </a:solidFill>
              </a:rPr>
              <a:t>Discharge summary</a:t>
            </a:r>
          </a:p>
          <a:p>
            <a:pPr lvl="1">
              <a:defRPr/>
            </a:pPr>
            <a:r>
              <a:rPr lang="en-US" dirty="0" smtClean="0">
                <a:solidFill>
                  <a:schemeClr val="accent1">
                    <a:lumMod val="60000"/>
                    <a:lumOff val="40000"/>
                  </a:schemeClr>
                </a:solidFill>
              </a:rPr>
              <a:t>DNR/MOLST/POLST forms</a:t>
            </a:r>
          </a:p>
          <a:p>
            <a:pPr lvl="1">
              <a:defRPr/>
            </a:pPr>
            <a:r>
              <a:rPr lang="en-US" dirty="0" smtClean="0">
                <a:solidFill>
                  <a:schemeClr val="accent1">
                    <a:lumMod val="60000"/>
                    <a:lumOff val="40000"/>
                  </a:schemeClr>
                </a:solidFill>
              </a:rPr>
              <a:t>Physician orders</a:t>
            </a:r>
          </a:p>
          <a:p>
            <a:pPr lvl="1">
              <a:defRPr/>
            </a:pPr>
            <a:r>
              <a:rPr lang="en-US" dirty="0" smtClean="0">
                <a:solidFill>
                  <a:schemeClr val="accent1">
                    <a:lumMod val="60000"/>
                    <a:lumOff val="40000"/>
                  </a:schemeClr>
                </a:solidFill>
              </a:rPr>
              <a:t>Progress notes</a:t>
            </a:r>
          </a:p>
          <a:p>
            <a:pPr>
              <a:defRPr/>
            </a:pPr>
            <a:endParaRPr lang="en-US" dirty="0" smtClean="0"/>
          </a:p>
        </p:txBody>
      </p:sp>
    </p:spTree>
  </p:cSld>
  <p:clrMapOvr>
    <a:masterClrMapping/>
  </p:clrMapOvr>
  <p:transition>
    <p:random/>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Comfort Measures Only</a:t>
            </a:r>
            <a:endParaRPr lang="en-US" dirty="0"/>
          </a:p>
        </p:txBody>
      </p:sp>
      <p:sp>
        <p:nvSpPr>
          <p:cNvPr id="56323" name="Content Placeholder 2"/>
          <p:cNvSpPr>
            <a:spLocks noGrp="1"/>
          </p:cNvSpPr>
          <p:nvPr>
            <p:ph idx="1"/>
          </p:nvPr>
        </p:nvSpPr>
        <p:spPr/>
        <p:txBody>
          <a:bodyPr/>
          <a:lstStyle/>
          <a:p>
            <a:r>
              <a:rPr lang="en-US" smtClean="0"/>
              <a:t>Change to inclusion term</a:t>
            </a:r>
          </a:p>
          <a:p>
            <a:pPr lvl="1"/>
            <a:r>
              <a:rPr lang="en-US" smtClean="0"/>
              <a:t>DNR-CC was added to the list of inclusion terms</a:t>
            </a:r>
          </a:p>
          <a:p>
            <a:r>
              <a:rPr lang="en-US" smtClean="0"/>
              <a:t>Change to Exclusion terms:</a:t>
            </a:r>
          </a:p>
          <a:p>
            <a:pPr lvl="1"/>
            <a:r>
              <a:rPr lang="en-US" sz="2000" b="1" smtClean="0"/>
              <a:t> (Only acceptable exclusion terms)*:</a:t>
            </a:r>
            <a:endParaRPr lang="en-US" sz="2000" smtClean="0"/>
          </a:p>
          <a:p>
            <a:pPr lvl="2"/>
            <a:r>
              <a:rPr lang="en-US" smtClean="0"/>
              <a:t>DNR-CCA</a:t>
            </a:r>
          </a:p>
          <a:p>
            <a:pPr lvl="2"/>
            <a:r>
              <a:rPr lang="en-US" smtClean="0"/>
              <a:t>DNRCC-Arrest</a:t>
            </a:r>
          </a:p>
          <a:p>
            <a:pPr lvl="2"/>
            <a:r>
              <a:rPr lang="en-US" smtClean="0"/>
              <a:t>DNR-Comfort Care Arrest</a:t>
            </a:r>
          </a:p>
          <a:p>
            <a:pPr lvl="2"/>
            <a:r>
              <a:rPr lang="en-US" smtClean="0"/>
              <a:t>DNRCCA</a:t>
            </a:r>
          </a:p>
          <a:p>
            <a:pPr lvl="2"/>
            <a:r>
              <a:rPr lang="en-US" smtClean="0"/>
              <a:t>DNRCC-A</a:t>
            </a:r>
          </a:p>
          <a:p>
            <a:endParaRPr lang="en-US" smtClean="0"/>
          </a:p>
          <a:p>
            <a:endParaRPr lang="en-US" smtClean="0"/>
          </a:p>
          <a:p>
            <a:endParaRPr lang="en-US" smtClean="0"/>
          </a:p>
        </p:txBody>
      </p:sp>
    </p:spTree>
  </p:cSld>
  <p:clrMapOvr>
    <a:masterClrMapping/>
  </p:clrMapOvr>
  <p:transition>
    <p:random/>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Smoking</a:t>
            </a:r>
            <a:endParaRPr lang="en-US" dirty="0"/>
          </a:p>
        </p:txBody>
      </p:sp>
      <p:sp>
        <p:nvSpPr>
          <p:cNvPr id="3" name="Content Placeholder 2"/>
          <p:cNvSpPr>
            <a:spLocks noGrp="1"/>
          </p:cNvSpPr>
          <p:nvPr>
            <p:ph idx="1"/>
          </p:nvPr>
        </p:nvSpPr>
        <p:spPr/>
        <p:txBody>
          <a:bodyPr/>
          <a:lstStyle/>
          <a:p>
            <a:pPr>
              <a:defRPr/>
            </a:pPr>
            <a:r>
              <a:rPr lang="en-US" dirty="0" smtClean="0"/>
              <a:t>There is an addition to the </a:t>
            </a:r>
            <a:r>
              <a:rPr lang="en-US" dirty="0" smtClean="0">
                <a:solidFill>
                  <a:schemeClr val="accent1">
                    <a:lumMod val="60000"/>
                    <a:lumOff val="40000"/>
                  </a:schemeClr>
                </a:solidFill>
              </a:rPr>
              <a:t>ONLY ACCEPTABLE SOURCES</a:t>
            </a:r>
            <a:r>
              <a:rPr lang="en-US" dirty="0" smtClean="0"/>
              <a:t> in the smokcigs question</a:t>
            </a:r>
          </a:p>
          <a:p>
            <a:pPr lvl="1">
              <a:defRPr/>
            </a:pPr>
            <a:r>
              <a:rPr lang="en-US" dirty="0" smtClean="0"/>
              <a:t>You may abstract documentation on a Smoking/Tobacco Use assessment form </a:t>
            </a:r>
          </a:p>
          <a:p>
            <a:pPr>
              <a:defRPr/>
            </a:pPr>
            <a:r>
              <a:rPr lang="en-US" dirty="0" smtClean="0"/>
              <a:t>There is also an addition to the definition/decision rules for tobcess (smoking cessation question)</a:t>
            </a:r>
          </a:p>
          <a:p>
            <a:pPr lvl="1">
              <a:defRPr/>
            </a:pPr>
            <a:r>
              <a:rPr lang="en-US" dirty="0" smtClean="0"/>
              <a:t>If the patient refused smoking cessation advice or counseling during this hospital stay, answer 1</a:t>
            </a:r>
          </a:p>
          <a:p>
            <a:pPr>
              <a:defRPr/>
            </a:pPr>
            <a:endParaRPr lang="en-US" dirty="0" smtClean="0"/>
          </a:p>
          <a:p>
            <a:pPr>
              <a:buFont typeface="Wingdings 2" pitchFamily="18" charset="2"/>
              <a:buNone/>
              <a:defRPr/>
            </a:pPr>
            <a:endParaRPr lang="en-US" dirty="0"/>
          </a:p>
        </p:txBody>
      </p:sp>
    </p:spTree>
  </p:cSld>
  <p:clrMapOvr>
    <a:masterClrMapping/>
  </p:clrMapOvr>
  <p:transition>
    <p:random/>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IHF</a:t>
            </a:r>
            <a:endParaRPr lang="en-US" dirty="0"/>
          </a:p>
        </p:txBody>
      </p:sp>
      <p:sp>
        <p:nvSpPr>
          <p:cNvPr id="56323" name="Content Placeholder 2"/>
          <p:cNvSpPr>
            <a:spLocks noGrp="1"/>
          </p:cNvSpPr>
          <p:nvPr>
            <p:ph idx="1"/>
          </p:nvPr>
        </p:nvSpPr>
        <p:spPr/>
        <p:txBody>
          <a:bodyPr/>
          <a:lstStyle/>
          <a:p>
            <a:pPr>
              <a:defRPr/>
            </a:pPr>
            <a:r>
              <a:rPr lang="en-US" dirty="0" smtClean="0"/>
              <a:t>Changes to Joint Commission questions as noted</a:t>
            </a:r>
          </a:p>
          <a:p>
            <a:pPr>
              <a:defRPr/>
            </a:pPr>
            <a:r>
              <a:rPr lang="en-US" dirty="0" smtClean="0"/>
              <a:t>No other changes in question intent</a:t>
            </a:r>
          </a:p>
          <a:p>
            <a:pPr>
              <a:defRPr/>
            </a:pPr>
            <a:r>
              <a:rPr lang="en-US" dirty="0" smtClean="0"/>
              <a:t>Some wording changes were made to the question and rules for </a:t>
            </a:r>
            <a:r>
              <a:rPr lang="en-US" dirty="0" smtClean="0">
                <a:solidFill>
                  <a:schemeClr val="accent1">
                    <a:lumMod val="60000"/>
                    <a:lumOff val="40000"/>
                  </a:schemeClr>
                </a:solidFill>
              </a:rPr>
              <a:t>dcdoc</a:t>
            </a:r>
            <a:r>
              <a:rPr lang="en-US" dirty="0" smtClean="0"/>
              <a:t> as clarification</a:t>
            </a:r>
          </a:p>
        </p:txBody>
      </p:sp>
    </p:spTree>
  </p:cSld>
  <p:clrMapOvr>
    <a:masterClrMapping/>
  </p:clrMapOvr>
  <p:transition>
    <p:random/>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IHF Scoring</a:t>
            </a:r>
            <a:endParaRPr lang="en-US" dirty="0"/>
          </a:p>
        </p:txBody>
      </p:sp>
      <p:sp>
        <p:nvSpPr>
          <p:cNvPr id="59395" name="Content Placeholder 2"/>
          <p:cNvSpPr>
            <a:spLocks noGrp="1"/>
          </p:cNvSpPr>
          <p:nvPr>
            <p:ph idx="1"/>
          </p:nvPr>
        </p:nvSpPr>
        <p:spPr/>
        <p:txBody>
          <a:bodyPr/>
          <a:lstStyle/>
          <a:p>
            <a:r>
              <a:rPr lang="en-US" smtClean="0"/>
              <a:t>The previous answer options for discharge disposition have been replaced in scoring with the new options</a:t>
            </a:r>
          </a:p>
          <a:p>
            <a:r>
              <a:rPr lang="en-US" smtClean="0"/>
              <a:t>The exit report guide will reflect the wording changes</a:t>
            </a:r>
          </a:p>
          <a:p>
            <a:r>
              <a:rPr lang="en-US" smtClean="0"/>
              <a:t>There is no change to the exit report format</a:t>
            </a:r>
          </a:p>
        </p:txBody>
      </p:sp>
    </p:spTree>
  </p:cSld>
  <p:clrMapOvr>
    <a:masterClrMapping/>
  </p:clrMapOvr>
  <p:transition>
    <p:random/>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752600"/>
            <a:ext cx="8229600" cy="1905000"/>
          </a:xfrm>
        </p:spPr>
        <p:txBody>
          <a:bodyPr/>
          <a:lstStyle/>
          <a:p>
            <a:pPr>
              <a:defRPr/>
            </a:pPr>
            <a:r>
              <a:rPr lang="en-US" dirty="0" smtClean="0"/>
              <a:t>Pneumonia</a:t>
            </a:r>
            <a:endParaRPr lang="en-US" dirty="0"/>
          </a:p>
        </p:txBody>
      </p:sp>
    </p:spTree>
  </p:cSld>
  <p:clrMapOvr>
    <a:masterClrMapping/>
  </p:clrMapOvr>
  <p:transition>
    <p:random/>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en-US" dirty="0" smtClean="0"/>
              <a:t>PN Validation Module</a:t>
            </a:r>
            <a:endParaRPr lang="en-US" dirty="0"/>
          </a:p>
        </p:txBody>
      </p:sp>
      <p:sp>
        <p:nvSpPr>
          <p:cNvPr id="4" name="Content Placeholder 3"/>
          <p:cNvSpPr>
            <a:spLocks noGrp="1"/>
          </p:cNvSpPr>
          <p:nvPr>
            <p:ph idx="1"/>
          </p:nvPr>
        </p:nvSpPr>
        <p:spPr/>
        <p:txBody>
          <a:bodyPr/>
          <a:lstStyle/>
          <a:p>
            <a:pPr>
              <a:defRPr/>
            </a:pPr>
            <a:r>
              <a:rPr lang="en-US" dirty="0" smtClean="0"/>
              <a:t>Joint Commission changes as discussed</a:t>
            </a:r>
          </a:p>
          <a:p>
            <a:pPr>
              <a:defRPr/>
            </a:pPr>
            <a:r>
              <a:rPr lang="en-US" dirty="0" smtClean="0"/>
              <a:t>Change to question 27 uncertdx</a:t>
            </a:r>
          </a:p>
          <a:p>
            <a:pPr lvl="1">
              <a:defRPr/>
            </a:pPr>
            <a:r>
              <a:rPr lang="en-US" dirty="0" smtClean="0"/>
              <a:t>Small change in words in definition/decision rules but big change in meaning</a:t>
            </a:r>
          </a:p>
          <a:p>
            <a:pPr lvl="1">
              <a:defRPr/>
            </a:pPr>
            <a:r>
              <a:rPr lang="en-US" b="1" dirty="0" smtClean="0"/>
              <a:t>Documentation of the delay </a:t>
            </a:r>
            <a:r>
              <a:rPr lang="en-US" b="1" dirty="0" smtClean="0">
                <a:solidFill>
                  <a:schemeClr val="accent1">
                    <a:lumMod val="60000"/>
                    <a:lumOff val="40000"/>
                  </a:schemeClr>
                </a:solidFill>
              </a:rPr>
              <a:t>can</a:t>
            </a:r>
            <a:r>
              <a:rPr lang="en-US" b="1" dirty="0" smtClean="0"/>
              <a:t> refer to the pneumonia diagnosis </a:t>
            </a:r>
            <a:r>
              <a:rPr lang="en-US" b="1" dirty="0" smtClean="0">
                <a:solidFill>
                  <a:schemeClr val="accent1">
                    <a:lumMod val="60000"/>
                    <a:lumOff val="40000"/>
                  </a:schemeClr>
                </a:solidFill>
              </a:rPr>
              <a:t>or</a:t>
            </a:r>
            <a:r>
              <a:rPr lang="en-US" b="1" dirty="0" smtClean="0"/>
              <a:t> to antibiotic administration.</a:t>
            </a:r>
            <a:endParaRPr lang="en-US" dirty="0"/>
          </a:p>
        </p:txBody>
      </p:sp>
    </p:spTree>
  </p:cSld>
  <p:clrMapOvr>
    <a:masterClrMapping/>
  </p:clrMapOvr>
  <p:transition>
    <p:random/>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PN Acute Care Module</a:t>
            </a:r>
            <a:endParaRPr lang="en-US" dirty="0"/>
          </a:p>
        </p:txBody>
      </p:sp>
      <p:sp>
        <p:nvSpPr>
          <p:cNvPr id="60419" name="Content Placeholder 2"/>
          <p:cNvSpPr>
            <a:spLocks noGrp="1"/>
          </p:cNvSpPr>
          <p:nvPr>
            <p:ph idx="1"/>
          </p:nvPr>
        </p:nvSpPr>
        <p:spPr/>
        <p:txBody>
          <a:bodyPr/>
          <a:lstStyle/>
          <a:p>
            <a:pPr>
              <a:defRPr/>
            </a:pPr>
            <a:r>
              <a:rPr lang="en-US" sz="2400" dirty="0" smtClean="0"/>
              <a:t>Change to definition/decision rules for question 1 (heltrisk) with regard to acute hospitalization within the last 90 days</a:t>
            </a:r>
          </a:p>
          <a:p>
            <a:pPr lvl="1">
              <a:defRPr/>
            </a:pPr>
            <a:r>
              <a:rPr lang="en-US" dirty="0" smtClean="0">
                <a:solidFill>
                  <a:schemeClr val="accent1">
                    <a:lumMod val="60000"/>
                    <a:lumOff val="40000"/>
                  </a:schemeClr>
                </a:solidFill>
              </a:rPr>
              <a:t>Do not make an assumption as to patient’s admission or hospitalization based on the procedure they received. </a:t>
            </a:r>
          </a:p>
          <a:p>
            <a:pPr>
              <a:defRPr/>
            </a:pPr>
            <a:r>
              <a:rPr lang="en-US" sz="2400" dirty="0" smtClean="0"/>
              <a:t>Pneumococcal vaccination status</a:t>
            </a:r>
          </a:p>
          <a:p>
            <a:pPr lvl="1">
              <a:defRPr/>
            </a:pPr>
            <a:r>
              <a:rPr lang="en-US" dirty="0" smtClean="0"/>
              <a:t>Option 4 now includes another condition</a:t>
            </a:r>
          </a:p>
          <a:p>
            <a:pPr lvl="2">
              <a:defRPr/>
            </a:pPr>
            <a:r>
              <a:rPr lang="en-US" dirty="0" smtClean="0">
                <a:solidFill>
                  <a:schemeClr val="accent1">
                    <a:lumMod val="60000"/>
                    <a:lumOff val="40000"/>
                  </a:schemeClr>
                </a:solidFill>
              </a:rPr>
              <a:t>Received the shingles vaccine (Zostavax) within the last 4 weeks</a:t>
            </a:r>
          </a:p>
          <a:p>
            <a:pPr lvl="2">
              <a:defRPr/>
            </a:pPr>
            <a:r>
              <a:rPr lang="en-US" dirty="0" smtClean="0"/>
              <a:t>Documentation that the vaccine was given within the last 4 weeks is sufficient to answer “4”.  No link to not giving pneumococcal immunization is needed.</a:t>
            </a: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accent1">
                    <a:lumMod val="60000"/>
                    <a:lumOff val="40000"/>
                  </a:schemeClr>
                </a:solidFill>
              </a:rPr>
              <a:t>Validation Module</a:t>
            </a:r>
            <a:endParaRPr lang="en-US" dirty="0">
              <a:solidFill>
                <a:schemeClr val="accent1">
                  <a:lumMod val="60000"/>
                  <a:lumOff val="40000"/>
                </a:schemeClr>
              </a:solidFill>
            </a:endParaRPr>
          </a:p>
        </p:txBody>
      </p:sp>
      <p:sp>
        <p:nvSpPr>
          <p:cNvPr id="6147" name="Content Placeholder 2"/>
          <p:cNvSpPr>
            <a:spLocks noGrp="1"/>
          </p:cNvSpPr>
          <p:nvPr>
            <p:ph idx="1"/>
          </p:nvPr>
        </p:nvSpPr>
        <p:spPr/>
        <p:txBody>
          <a:bodyPr/>
          <a:lstStyle/>
          <a:p>
            <a:pPr eaLnBrk="1" hangingPunct="1">
              <a:defRPr/>
            </a:pPr>
            <a:r>
              <a:rPr lang="en-US" dirty="0" smtClean="0"/>
              <a:t>Significant changes to the CGPI Validation module are:</a:t>
            </a:r>
          </a:p>
          <a:p>
            <a:pPr lvl="1" eaLnBrk="1" hangingPunct="1">
              <a:defRPr/>
            </a:pPr>
            <a:r>
              <a:rPr lang="en-US" dirty="0" smtClean="0">
                <a:solidFill>
                  <a:schemeClr val="accent1">
                    <a:lumMod val="60000"/>
                    <a:lumOff val="40000"/>
                  </a:schemeClr>
                </a:solidFill>
              </a:rPr>
              <a:t>TBI is now a separate instrument (no longer part of CGPI) so all references to catnum 57 have been removed</a:t>
            </a:r>
          </a:p>
          <a:p>
            <a:pPr lvl="1" eaLnBrk="1" hangingPunct="1">
              <a:defRPr/>
            </a:pPr>
            <a:r>
              <a:rPr lang="en-US" dirty="0" smtClean="0"/>
              <a:t>References to catnum 29 have been removed</a:t>
            </a:r>
          </a:p>
          <a:p>
            <a:pPr lvl="1" eaLnBrk="1" hangingPunct="1">
              <a:defRPr/>
            </a:pPr>
            <a:r>
              <a:rPr lang="en-US" dirty="0" smtClean="0"/>
              <a:t>The question dcstate discharge disposition (SCI inpatient validation) has been replaced  with dcdispo.   More on this new question later.</a:t>
            </a:r>
          </a:p>
        </p:txBody>
      </p:sp>
    </p:spTree>
  </p:cSld>
  <p:clrMapOvr>
    <a:masterClrMapping/>
  </p:clrMapOvr>
  <p:transition>
    <p:random/>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PN Scoring and Exit Report</a:t>
            </a:r>
            <a:endParaRPr lang="en-US" dirty="0"/>
          </a:p>
        </p:txBody>
      </p:sp>
      <p:sp>
        <p:nvSpPr>
          <p:cNvPr id="63491" name="Content Placeholder 2"/>
          <p:cNvSpPr>
            <a:spLocks noGrp="1"/>
          </p:cNvSpPr>
          <p:nvPr>
            <p:ph idx="1"/>
          </p:nvPr>
        </p:nvSpPr>
        <p:spPr/>
        <p:txBody>
          <a:bodyPr/>
          <a:lstStyle/>
          <a:p>
            <a:r>
              <a:rPr lang="en-US" smtClean="0"/>
              <a:t>The previous answer options for discharge disposition have been replaced in scoring with the new options</a:t>
            </a:r>
          </a:p>
          <a:p>
            <a:pPr lvl="1"/>
            <a:r>
              <a:rPr lang="en-US" smtClean="0"/>
              <a:t>The exit report guide will reflect the wording changes</a:t>
            </a:r>
          </a:p>
          <a:p>
            <a:r>
              <a:rPr lang="en-US" smtClean="0"/>
              <a:t>A new antibiotic regimen has been added for cap14</a:t>
            </a:r>
          </a:p>
          <a:p>
            <a:pPr lvl="1"/>
            <a:r>
              <a:rPr lang="en-US" smtClean="0"/>
              <a:t>This will be detailed on the exit report guide</a:t>
            </a:r>
          </a:p>
          <a:p>
            <a:r>
              <a:rPr lang="en-US" smtClean="0"/>
              <a:t>There is no change to the exit report format</a:t>
            </a:r>
          </a:p>
          <a:p>
            <a:endParaRPr lang="en-US" smtClean="0"/>
          </a:p>
        </p:txBody>
      </p:sp>
    </p:spTree>
  </p:cSld>
  <p:clrMapOvr>
    <a:masterClrMapping/>
  </p:clrMapOvr>
  <p:transition>
    <p:random/>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133600"/>
            <a:ext cx="8229600" cy="1981200"/>
          </a:xfrm>
        </p:spPr>
        <p:txBody>
          <a:bodyPr/>
          <a:lstStyle/>
          <a:p>
            <a:pPr>
              <a:defRPr/>
            </a:pPr>
            <a:r>
              <a:rPr lang="en-US" dirty="0" smtClean="0"/>
              <a:t>ACS</a:t>
            </a:r>
            <a:endParaRPr lang="en-US" dirty="0"/>
          </a:p>
        </p:txBody>
      </p:sp>
    </p:spTree>
  </p:cSld>
  <p:clrMapOvr>
    <a:masterClrMapping/>
  </p:clrMapOvr>
  <p:transition>
    <p:random/>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en-US" dirty="0" smtClean="0"/>
              <a:t>Changes</a:t>
            </a:r>
            <a:endParaRPr lang="en-US" dirty="0"/>
          </a:p>
        </p:txBody>
      </p:sp>
      <p:sp>
        <p:nvSpPr>
          <p:cNvPr id="65539" name="Content Placeholder 3"/>
          <p:cNvSpPr>
            <a:spLocks noGrp="1"/>
          </p:cNvSpPr>
          <p:nvPr>
            <p:ph idx="1"/>
          </p:nvPr>
        </p:nvSpPr>
        <p:spPr/>
        <p:txBody>
          <a:bodyPr/>
          <a:lstStyle/>
          <a:p>
            <a:r>
              <a:rPr lang="en-US" smtClean="0"/>
              <a:t>Changes to Joint Commission questions as previously noted </a:t>
            </a:r>
          </a:p>
        </p:txBody>
      </p:sp>
    </p:spTree>
  </p:cSld>
  <p:clrMapOvr>
    <a:masterClrMapping/>
  </p:clrMapOvr>
  <p:transition>
    <p:random/>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History and Assessment Module</a:t>
            </a:r>
            <a:br>
              <a:rPr lang="en-US" dirty="0" smtClean="0"/>
            </a:br>
            <a:endParaRPr lang="en-US" dirty="0"/>
          </a:p>
        </p:txBody>
      </p:sp>
      <p:sp>
        <p:nvSpPr>
          <p:cNvPr id="66563" name="Content Placeholder 2"/>
          <p:cNvSpPr>
            <a:spLocks noGrp="1"/>
          </p:cNvSpPr>
          <p:nvPr>
            <p:ph idx="1"/>
          </p:nvPr>
        </p:nvSpPr>
        <p:spPr/>
        <p:txBody>
          <a:bodyPr/>
          <a:lstStyle/>
          <a:p>
            <a:r>
              <a:rPr lang="en-US" smtClean="0"/>
              <a:t>Question 54 (meds prior to arrival): additions to synonyms/inclusion terms for insulin and platelet aggregation inhibitors</a:t>
            </a:r>
          </a:p>
          <a:p>
            <a:endParaRPr lang="en-US" smtClean="0"/>
          </a:p>
        </p:txBody>
      </p:sp>
    </p:spTree>
  </p:cSld>
  <p:clrMapOvr>
    <a:masterClrMapping/>
  </p:clrMapOvr>
  <p:transition>
    <p:random/>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I</a:t>
            </a:r>
            <a:r>
              <a:rPr lang="en-US" sz="4400" dirty="0" smtClean="0"/>
              <a:t>nitial Presentation Module</a:t>
            </a:r>
            <a:endParaRPr lang="en-US" dirty="0"/>
          </a:p>
        </p:txBody>
      </p:sp>
      <p:sp>
        <p:nvSpPr>
          <p:cNvPr id="3" name="Content Placeholder 2"/>
          <p:cNvSpPr>
            <a:spLocks noGrp="1"/>
          </p:cNvSpPr>
          <p:nvPr>
            <p:ph idx="1"/>
          </p:nvPr>
        </p:nvSpPr>
        <p:spPr/>
        <p:txBody>
          <a:bodyPr/>
          <a:lstStyle/>
          <a:p>
            <a:pPr>
              <a:defRPr/>
            </a:pPr>
            <a:r>
              <a:rPr lang="en-US" dirty="0" smtClean="0"/>
              <a:t>Question 8 (interpretation of ECG closest to arrival) clarification in definition/decision rules</a:t>
            </a:r>
          </a:p>
          <a:p>
            <a:pPr lvl="1">
              <a:defRPr/>
            </a:pPr>
            <a:r>
              <a:rPr lang="en-US" sz="2000" dirty="0" smtClean="0"/>
              <a:t>4. Any physician interpretation of ECG findings </a:t>
            </a:r>
            <a:r>
              <a:rPr lang="en-US" sz="2000" dirty="0" smtClean="0">
                <a:solidFill>
                  <a:schemeClr val="accent1">
                    <a:lumMod val="60000"/>
                    <a:lumOff val="40000"/>
                  </a:schemeClr>
                </a:solidFill>
              </a:rPr>
              <a:t>that clearly refers to the ECG done closest to arrival</a:t>
            </a:r>
            <a:r>
              <a:rPr lang="en-US" sz="2000" dirty="0" smtClean="0"/>
              <a:t>.  Interpretations may be taken from documentation of ECG findings in ED</a:t>
            </a:r>
          </a:p>
          <a:p>
            <a:pPr lvl="1">
              <a:defRPr/>
            </a:pPr>
            <a:r>
              <a:rPr lang="en-US" sz="2000" dirty="0" smtClean="0"/>
              <a:t>This change is also seen in the Transfer in from Community module</a:t>
            </a:r>
          </a:p>
          <a:p>
            <a:pPr>
              <a:defRPr/>
            </a:pPr>
            <a:r>
              <a:rPr lang="en-US" dirty="0" smtClean="0"/>
              <a:t>Question 23 (aspirin on arrival) : addition to definition/decision rules</a:t>
            </a:r>
          </a:p>
          <a:p>
            <a:pPr lvl="1">
              <a:defRPr/>
            </a:pPr>
            <a:r>
              <a:rPr lang="en-US" sz="2000" b="1" dirty="0" smtClean="0">
                <a:solidFill>
                  <a:schemeClr val="accent1">
                    <a:lumMod val="60000"/>
                    <a:lumOff val="40000"/>
                  </a:schemeClr>
                </a:solidFill>
              </a:rPr>
              <a:t>Exception: </a:t>
            </a:r>
            <a:r>
              <a:rPr lang="en-US" sz="2000" dirty="0" smtClean="0">
                <a:solidFill>
                  <a:schemeClr val="accent1">
                    <a:lumMod val="60000"/>
                    <a:lumOff val="40000"/>
                  </a:schemeClr>
                </a:solidFill>
              </a:rPr>
              <a:t>Aspirin documented as a PRN current/home medication does not count unless documentation is clear it was taken within 24 hours prior to arrival</a:t>
            </a:r>
            <a:r>
              <a:rPr lang="en-US" dirty="0" smtClean="0">
                <a:solidFill>
                  <a:schemeClr val="accent1">
                    <a:lumMod val="60000"/>
                    <a:lumOff val="40000"/>
                  </a:schemeClr>
                </a:solidFill>
              </a:rPr>
              <a:t>.</a:t>
            </a:r>
            <a:endParaRPr lang="en-US" dirty="0" smtClean="0"/>
          </a:p>
          <a:p>
            <a:pPr lvl="2">
              <a:defRPr/>
            </a:pPr>
            <a:endParaRPr lang="en-US" dirty="0" smtClean="0"/>
          </a:p>
          <a:p>
            <a:pPr lvl="1">
              <a:buFont typeface="Wingdings 2" pitchFamily="18" charset="2"/>
              <a:buNone/>
              <a:defRPr/>
            </a:pPr>
            <a:endParaRPr lang="en-US" dirty="0" smtClean="0"/>
          </a:p>
          <a:p>
            <a:pPr lvl="2">
              <a:defRPr/>
            </a:pPr>
            <a:endParaRPr lang="en-US" dirty="0" smtClean="0"/>
          </a:p>
          <a:p>
            <a:pPr lvl="2">
              <a:defRPr/>
            </a:pPr>
            <a:endParaRPr lang="en-US" dirty="0"/>
          </a:p>
        </p:txBody>
      </p:sp>
    </p:spTree>
  </p:cSld>
  <p:clrMapOvr>
    <a:masterClrMapping/>
  </p:clrMapOvr>
  <p:transition>
    <p:random/>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Initial Presentation module (cont.)</a:t>
            </a:r>
            <a:br>
              <a:rPr lang="en-US" dirty="0" smtClean="0"/>
            </a:br>
            <a:endParaRPr lang="en-US" dirty="0"/>
          </a:p>
        </p:txBody>
      </p:sp>
      <p:sp>
        <p:nvSpPr>
          <p:cNvPr id="68611" name="Content Placeholder 2"/>
          <p:cNvSpPr>
            <a:spLocks noGrp="1"/>
          </p:cNvSpPr>
          <p:nvPr>
            <p:ph idx="1"/>
          </p:nvPr>
        </p:nvSpPr>
        <p:spPr/>
        <p:txBody>
          <a:bodyPr/>
          <a:lstStyle/>
          <a:p>
            <a:r>
              <a:rPr lang="en-US" smtClean="0"/>
              <a:t>Question 26 (reason for no aspirin)</a:t>
            </a:r>
          </a:p>
          <a:p>
            <a:pPr lvl="1"/>
            <a:r>
              <a:rPr lang="en-US" sz="2000" smtClean="0"/>
              <a:t>Please review the definition/decision rules pertaining to answer options 97 and 98</a:t>
            </a:r>
          </a:p>
          <a:p>
            <a:pPr lvl="1"/>
            <a:r>
              <a:rPr lang="en-US" sz="2000" smtClean="0"/>
              <a:t>The rules have been re-organized for better understanding</a:t>
            </a:r>
          </a:p>
          <a:p>
            <a:pPr lvl="1"/>
            <a:r>
              <a:rPr lang="en-US" sz="2000" smtClean="0"/>
              <a:t>This change also applies to question 22 in the ACS After Admission module and question 8 in the Discharge module</a:t>
            </a:r>
          </a:p>
          <a:p>
            <a:r>
              <a:rPr lang="en-US" smtClean="0"/>
              <a:t>Question 27 (platelet aggregation inhibitor)</a:t>
            </a:r>
          </a:p>
          <a:p>
            <a:pPr lvl="1"/>
            <a:r>
              <a:rPr lang="en-US" sz="2000" smtClean="0"/>
              <a:t>Answer option 5 “other” has been added</a:t>
            </a:r>
          </a:p>
          <a:p>
            <a:pPr lvl="1"/>
            <a:r>
              <a:rPr lang="en-US" sz="2000" smtClean="0"/>
              <a:t>This change also applies to question 23 in the ACS After Admission module</a:t>
            </a:r>
          </a:p>
          <a:p>
            <a:pPr lvl="2">
              <a:buFont typeface="Wingdings" pitchFamily="2" charset="2"/>
              <a:buNone/>
            </a:pPr>
            <a:endParaRPr lang="en-US" smtClean="0"/>
          </a:p>
          <a:p>
            <a:pPr lvl="2"/>
            <a:endParaRPr lang="en-US" smtClean="0"/>
          </a:p>
        </p:txBody>
      </p:sp>
    </p:spTree>
  </p:cSld>
  <p:clrMapOvr>
    <a:masterClrMapping/>
  </p:clrMapOvr>
  <p:transition>
    <p:random/>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Revascularization Module</a:t>
            </a:r>
            <a:endParaRPr lang="en-US" dirty="0"/>
          </a:p>
        </p:txBody>
      </p:sp>
      <p:sp>
        <p:nvSpPr>
          <p:cNvPr id="3" name="Content Placeholder 2"/>
          <p:cNvSpPr>
            <a:spLocks noGrp="1"/>
          </p:cNvSpPr>
          <p:nvPr>
            <p:ph idx="1"/>
          </p:nvPr>
        </p:nvSpPr>
        <p:spPr/>
        <p:txBody>
          <a:bodyPr/>
          <a:lstStyle/>
          <a:p>
            <a:pPr>
              <a:defRPr/>
            </a:pPr>
            <a:r>
              <a:rPr lang="en-US" dirty="0" smtClean="0"/>
              <a:t>There is a change to the definition/decision rules of question 24 (drug eluting stents)</a:t>
            </a:r>
          </a:p>
          <a:p>
            <a:pPr lvl="1">
              <a:defRPr/>
            </a:pPr>
            <a:r>
              <a:rPr lang="en-US" dirty="0" smtClean="0"/>
              <a:t>Drug-eluting stents that have received FDA approval in the U.S. include:</a:t>
            </a:r>
          </a:p>
          <a:p>
            <a:pPr lvl="2">
              <a:defRPr/>
            </a:pPr>
            <a:r>
              <a:rPr lang="en-US" dirty="0" smtClean="0"/>
              <a:t>Cordis CYPHER</a:t>
            </a:r>
            <a:r>
              <a:rPr lang="en-US" baseline="30000" dirty="0" smtClean="0"/>
              <a:t>®</a:t>
            </a:r>
            <a:r>
              <a:rPr lang="en-US" dirty="0" smtClean="0"/>
              <a:t> sirolimus-eluting stent</a:t>
            </a:r>
          </a:p>
          <a:p>
            <a:pPr lvl="2">
              <a:defRPr/>
            </a:pPr>
            <a:r>
              <a:rPr lang="en-US" dirty="0" smtClean="0"/>
              <a:t>Boston Scientific TAXUS</a:t>
            </a:r>
            <a:r>
              <a:rPr lang="en-US" baseline="30000" dirty="0" smtClean="0"/>
              <a:t>®</a:t>
            </a:r>
            <a:r>
              <a:rPr lang="en-US" dirty="0" smtClean="0"/>
              <a:t> paclitaxel-eluting stent </a:t>
            </a:r>
          </a:p>
          <a:p>
            <a:pPr lvl="2">
              <a:defRPr/>
            </a:pPr>
            <a:r>
              <a:rPr lang="en-US" dirty="0" smtClean="0">
                <a:solidFill>
                  <a:schemeClr val="accent1">
                    <a:lumMod val="60000"/>
                    <a:lumOff val="40000"/>
                  </a:schemeClr>
                </a:solidFill>
              </a:rPr>
              <a:t>Medtronic Endeavor</a:t>
            </a:r>
            <a:r>
              <a:rPr lang="en-US" baseline="30000" dirty="0" smtClean="0">
                <a:solidFill>
                  <a:schemeClr val="accent1">
                    <a:lumMod val="60000"/>
                    <a:lumOff val="40000"/>
                  </a:schemeClr>
                </a:solidFill>
              </a:rPr>
              <a:t>® </a:t>
            </a:r>
            <a:r>
              <a:rPr lang="en-US" dirty="0" smtClean="0">
                <a:solidFill>
                  <a:schemeClr val="accent1">
                    <a:lumMod val="60000"/>
                    <a:lumOff val="40000"/>
                  </a:schemeClr>
                </a:solidFill>
              </a:rPr>
              <a:t>zotarolimus-eluting stent</a:t>
            </a:r>
          </a:p>
          <a:p>
            <a:pPr lvl="2">
              <a:defRPr/>
            </a:pPr>
            <a:r>
              <a:rPr lang="en-US" dirty="0" smtClean="0">
                <a:solidFill>
                  <a:schemeClr val="accent1">
                    <a:lumMod val="60000"/>
                    <a:lumOff val="40000"/>
                  </a:schemeClr>
                </a:solidFill>
              </a:rPr>
              <a:t>Abbott Laboratories XIENCE/Promus</a:t>
            </a:r>
            <a:r>
              <a:rPr lang="en-US" baseline="30000" dirty="0" smtClean="0">
                <a:solidFill>
                  <a:schemeClr val="accent1">
                    <a:lumMod val="60000"/>
                    <a:lumOff val="40000"/>
                  </a:schemeClr>
                </a:solidFill>
              </a:rPr>
              <a:t>® </a:t>
            </a:r>
            <a:r>
              <a:rPr lang="en-US" dirty="0" smtClean="0">
                <a:solidFill>
                  <a:schemeClr val="accent1">
                    <a:lumMod val="60000"/>
                    <a:lumOff val="40000"/>
                  </a:schemeClr>
                </a:solidFill>
              </a:rPr>
              <a:t>everolimus-eluting </a:t>
            </a:r>
          </a:p>
          <a:p>
            <a:pPr>
              <a:defRPr/>
            </a:pPr>
            <a:endParaRPr lang="en-US" dirty="0" smtClean="0"/>
          </a:p>
          <a:p>
            <a:pPr>
              <a:defRPr/>
            </a:pPr>
            <a:endParaRPr lang="en-US" dirty="0"/>
          </a:p>
        </p:txBody>
      </p:sp>
    </p:spTree>
  </p:cSld>
  <p:clrMapOvr>
    <a:masterClrMapping/>
  </p:clrMapOvr>
  <p:transition>
    <p:random/>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Discharge Module</a:t>
            </a:r>
            <a:endParaRPr lang="en-US" dirty="0"/>
          </a:p>
        </p:txBody>
      </p:sp>
      <p:sp>
        <p:nvSpPr>
          <p:cNvPr id="70659" name="Content Placeholder 2"/>
          <p:cNvSpPr>
            <a:spLocks noGrp="1"/>
          </p:cNvSpPr>
          <p:nvPr>
            <p:ph idx="1"/>
          </p:nvPr>
        </p:nvSpPr>
        <p:spPr/>
        <p:txBody>
          <a:bodyPr/>
          <a:lstStyle/>
          <a:p>
            <a:r>
              <a:rPr lang="en-US" smtClean="0"/>
              <a:t>Question 16 (reason for no beta blocker)</a:t>
            </a:r>
          </a:p>
          <a:p>
            <a:pPr lvl="1"/>
            <a:r>
              <a:rPr lang="en-US" smtClean="0"/>
              <a:t>Heart block, type/degree not specified was moved from the list of inclusion terms to the list of exclusion terms on page 23.</a:t>
            </a:r>
          </a:p>
          <a:p>
            <a:pPr lvl="1"/>
            <a:endParaRPr lang="en-US" smtClean="0"/>
          </a:p>
        </p:txBody>
      </p:sp>
    </p:spTree>
  </p:cSld>
  <p:clrMapOvr>
    <a:masterClrMapping/>
  </p:clrMapOvr>
  <p:transition>
    <p:random/>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ACS Exit Report and Scoring</a:t>
            </a:r>
            <a:endParaRPr lang="en-US" dirty="0"/>
          </a:p>
        </p:txBody>
      </p:sp>
      <p:sp>
        <p:nvSpPr>
          <p:cNvPr id="71683" name="Content Placeholder 2"/>
          <p:cNvSpPr>
            <a:spLocks noGrp="1"/>
          </p:cNvSpPr>
          <p:nvPr>
            <p:ph idx="1"/>
          </p:nvPr>
        </p:nvSpPr>
        <p:spPr/>
        <p:txBody>
          <a:bodyPr/>
          <a:lstStyle/>
          <a:p>
            <a:r>
              <a:rPr lang="en-US" smtClean="0"/>
              <a:t>The previous answer options for discharge disposition have been replaced in scoring as applicable with the new options</a:t>
            </a:r>
          </a:p>
          <a:p>
            <a:pPr lvl="1"/>
            <a:r>
              <a:rPr lang="en-US" smtClean="0"/>
              <a:t>The exit report guide will reflect the wording changes</a:t>
            </a:r>
          </a:p>
          <a:p>
            <a:r>
              <a:rPr lang="en-US" smtClean="0"/>
              <a:t>Ihi50j and ihi51j are no longer Joint Commission measures</a:t>
            </a:r>
          </a:p>
          <a:p>
            <a:endParaRPr lang="en-US" smtClean="0"/>
          </a:p>
          <a:p>
            <a:endParaRPr lang="en-US" smtClean="0"/>
          </a:p>
        </p:txBody>
      </p:sp>
    </p:spTree>
  </p:cSld>
  <p:clrMapOvr>
    <a:masterClrMapping/>
  </p:clrMapOvr>
  <p:transition>
    <p:random/>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905000"/>
            <a:ext cx="8229600" cy="2057400"/>
          </a:xfrm>
        </p:spPr>
        <p:txBody>
          <a:bodyPr/>
          <a:lstStyle/>
          <a:p>
            <a:pPr>
              <a:defRPr/>
            </a:pPr>
            <a:r>
              <a:rPr lang="en-US" dirty="0" smtClean="0"/>
              <a:t>Surgical Care</a:t>
            </a:r>
            <a:endParaRPr lang="en-US" dirty="0"/>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CHF Module</a:t>
            </a:r>
            <a:endParaRPr lang="en-US" dirty="0"/>
          </a:p>
        </p:txBody>
      </p:sp>
      <p:sp>
        <p:nvSpPr>
          <p:cNvPr id="7171" name="Content Placeholder 2"/>
          <p:cNvSpPr>
            <a:spLocks noGrp="1"/>
          </p:cNvSpPr>
          <p:nvPr>
            <p:ph idx="1"/>
          </p:nvPr>
        </p:nvSpPr>
        <p:spPr/>
        <p:txBody>
          <a:bodyPr/>
          <a:lstStyle/>
          <a:p>
            <a:pPr eaLnBrk="1" hangingPunct="1">
              <a:defRPr/>
            </a:pPr>
            <a:r>
              <a:rPr lang="en-US" dirty="0" smtClean="0"/>
              <a:t>Additional guidance has been added to question 2 efnumbr</a:t>
            </a:r>
          </a:p>
          <a:p>
            <a:pPr lvl="1" eaLnBrk="1" hangingPunct="1">
              <a:defRPr/>
            </a:pPr>
            <a:r>
              <a:rPr lang="en-US" dirty="0" smtClean="0">
                <a:solidFill>
                  <a:schemeClr val="accent1">
                    <a:lumMod val="60000"/>
                    <a:lumOff val="40000"/>
                  </a:schemeClr>
                </a:solidFill>
              </a:rPr>
              <a:t>If an EF range is provided, enter EF as a percentage and use the midpoint.</a:t>
            </a:r>
          </a:p>
          <a:p>
            <a:pPr eaLnBrk="1" hangingPunct="1">
              <a:defRPr/>
            </a:pPr>
            <a:r>
              <a:rPr lang="en-US" dirty="0" smtClean="0"/>
              <a:t>Edits have been added to efnumbr, efdecmal and efcutpnt so that you cannot enter data that is contradictory to what  was entered in lvefind (EF &gt; 40 or &lt; 40).</a:t>
            </a:r>
          </a:p>
          <a:p>
            <a:pPr eaLnBrk="1" hangingPunct="1">
              <a:defRPr/>
            </a:pPr>
            <a:endParaRPr lang="en-US" dirty="0" smtClean="0"/>
          </a:p>
        </p:txBody>
      </p:sp>
    </p:spTree>
  </p:cSld>
  <p:clrMapOvr>
    <a:masterClrMapping/>
  </p:clrMapOvr>
  <p:transition>
    <p:random/>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en-US" dirty="0" smtClean="0"/>
              <a:t>Global Changes	</a:t>
            </a:r>
            <a:endParaRPr lang="en-US" dirty="0"/>
          </a:p>
        </p:txBody>
      </p:sp>
      <p:sp>
        <p:nvSpPr>
          <p:cNvPr id="73731" name="Content Placeholder 3"/>
          <p:cNvSpPr>
            <a:spLocks noGrp="1"/>
          </p:cNvSpPr>
          <p:nvPr>
            <p:ph idx="1"/>
          </p:nvPr>
        </p:nvSpPr>
        <p:spPr/>
        <p:txBody>
          <a:bodyPr/>
          <a:lstStyle/>
          <a:p>
            <a:r>
              <a:rPr lang="en-US" dirty="0" smtClean="0"/>
              <a:t>The changes to Joint Commission questions as discussed earlier are also applicable to SC</a:t>
            </a:r>
          </a:p>
          <a:p>
            <a:pPr lvl="1"/>
            <a:r>
              <a:rPr lang="en-US" dirty="0" smtClean="0"/>
              <a:t>Admission date</a:t>
            </a:r>
          </a:p>
          <a:p>
            <a:pPr lvl="1"/>
            <a:r>
              <a:rPr lang="en-US" dirty="0" smtClean="0"/>
              <a:t>12 fields for “other” diagnosis codes</a:t>
            </a:r>
          </a:p>
          <a:p>
            <a:pPr lvl="1"/>
            <a:r>
              <a:rPr lang="en-US" dirty="0" smtClean="0"/>
              <a:t>Discharge disposition</a:t>
            </a:r>
          </a:p>
          <a:p>
            <a:pPr lvl="1"/>
            <a:r>
              <a:rPr lang="en-US" dirty="0" smtClean="0"/>
              <a:t>Smoking question changes</a:t>
            </a:r>
          </a:p>
          <a:p>
            <a:pPr lvl="1"/>
            <a:endParaRPr lang="en-US" dirty="0" smtClean="0"/>
          </a:p>
          <a:p>
            <a:pPr lvl="1"/>
            <a:endParaRPr lang="en-US" dirty="0" smtClean="0"/>
          </a:p>
        </p:txBody>
      </p:sp>
    </p:spTree>
  </p:cSld>
  <p:clrMapOvr>
    <a:masterClrMapping/>
  </p:clrMapOvr>
  <p:transition>
    <p:random/>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Not A Change</a:t>
            </a:r>
            <a:endParaRPr lang="en-US" dirty="0"/>
          </a:p>
        </p:txBody>
      </p:sp>
      <p:sp>
        <p:nvSpPr>
          <p:cNvPr id="3" name="Content Placeholder 2"/>
          <p:cNvSpPr>
            <a:spLocks noGrp="1"/>
          </p:cNvSpPr>
          <p:nvPr>
            <p:ph idx="1"/>
          </p:nvPr>
        </p:nvSpPr>
        <p:spPr/>
        <p:txBody>
          <a:bodyPr/>
          <a:lstStyle/>
          <a:p>
            <a:pPr>
              <a:defRPr/>
            </a:pPr>
            <a:r>
              <a:rPr lang="en-US" dirty="0" smtClean="0"/>
              <a:t>Some  </a:t>
            </a:r>
            <a:r>
              <a:rPr lang="en-US" dirty="0" smtClean="0">
                <a:solidFill>
                  <a:schemeClr val="accent1">
                    <a:lumMod val="60000"/>
                    <a:lumOff val="40000"/>
                  </a:schemeClr>
                </a:solidFill>
              </a:rPr>
              <a:t>reminders</a:t>
            </a:r>
            <a:r>
              <a:rPr lang="en-US" dirty="0" smtClean="0"/>
              <a:t> about accurate abstraction of  anesthesia end time</a:t>
            </a:r>
          </a:p>
          <a:p>
            <a:pPr lvl="1">
              <a:defRPr/>
            </a:pPr>
            <a:r>
              <a:rPr lang="en-US" dirty="0" smtClean="0"/>
              <a:t>The anesthesia record is the priority data source for this element.  </a:t>
            </a:r>
            <a:r>
              <a:rPr lang="en-US" dirty="0" smtClean="0">
                <a:solidFill>
                  <a:schemeClr val="accent1">
                    <a:lumMod val="60000"/>
                    <a:lumOff val="40000"/>
                  </a:schemeClr>
                </a:solidFill>
              </a:rPr>
              <a:t>If the anesthesia record is not available to you during remote review,  you should check it when you are onsite and enter the documented time.</a:t>
            </a:r>
          </a:p>
          <a:p>
            <a:pPr lvl="1">
              <a:defRPr/>
            </a:pPr>
            <a:r>
              <a:rPr lang="en-US" dirty="0" smtClean="0"/>
              <a:t>Inclusion terms for anesthesia end time:</a:t>
            </a:r>
          </a:p>
          <a:p>
            <a:pPr lvl="2">
              <a:defRPr/>
            </a:pPr>
            <a:r>
              <a:rPr lang="en-US" dirty="0" smtClean="0">
                <a:solidFill>
                  <a:schemeClr val="accent1">
                    <a:lumMod val="60000"/>
                    <a:lumOff val="40000"/>
                  </a:schemeClr>
                </a:solidFill>
              </a:rPr>
              <a:t>Anesthesia end</a:t>
            </a:r>
          </a:p>
          <a:p>
            <a:pPr lvl="2">
              <a:defRPr/>
            </a:pPr>
            <a:r>
              <a:rPr lang="en-US" dirty="0" smtClean="0">
                <a:solidFill>
                  <a:schemeClr val="accent1">
                    <a:lumMod val="60000"/>
                    <a:lumOff val="40000"/>
                  </a:schemeClr>
                </a:solidFill>
              </a:rPr>
              <a:t>Anesthesia finish</a:t>
            </a:r>
          </a:p>
          <a:p>
            <a:pPr lvl="2">
              <a:defRPr/>
            </a:pPr>
            <a:r>
              <a:rPr lang="en-US" dirty="0" smtClean="0">
                <a:solidFill>
                  <a:schemeClr val="accent1">
                    <a:lumMod val="60000"/>
                    <a:lumOff val="40000"/>
                  </a:schemeClr>
                </a:solidFill>
              </a:rPr>
              <a:t>Anesthesia stop</a:t>
            </a:r>
          </a:p>
          <a:p>
            <a:pPr lvl="1">
              <a:defRPr/>
            </a:pPr>
            <a:endParaRPr lang="en-US" dirty="0" smtClean="0">
              <a:solidFill>
                <a:schemeClr val="accent1">
                  <a:lumMod val="60000"/>
                  <a:lumOff val="40000"/>
                </a:schemeClr>
              </a:solidFill>
            </a:endParaRPr>
          </a:p>
          <a:p>
            <a:pPr lvl="1">
              <a:defRPr/>
            </a:pPr>
            <a:endParaRPr lang="en-US" dirty="0"/>
          </a:p>
        </p:txBody>
      </p:sp>
    </p:spTree>
  </p:cSld>
  <p:clrMapOvr>
    <a:masterClrMapping/>
  </p:clrMapOvr>
  <p:transition>
    <p:random/>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Anesthesia End Time Reminders</a:t>
            </a:r>
            <a:endParaRPr lang="en-US" dirty="0"/>
          </a:p>
        </p:txBody>
      </p:sp>
      <p:sp>
        <p:nvSpPr>
          <p:cNvPr id="3" name="Content Placeholder 2"/>
          <p:cNvSpPr>
            <a:spLocks noGrp="1"/>
          </p:cNvSpPr>
          <p:nvPr>
            <p:ph idx="1"/>
          </p:nvPr>
        </p:nvSpPr>
        <p:spPr>
          <a:xfrm>
            <a:off x="457200" y="1295400"/>
            <a:ext cx="8229600" cy="5013325"/>
          </a:xfrm>
        </p:spPr>
        <p:txBody>
          <a:bodyPr/>
          <a:lstStyle/>
          <a:p>
            <a:pPr>
              <a:defRPr/>
            </a:pPr>
            <a:r>
              <a:rPr lang="en-US" dirty="0" smtClean="0">
                <a:solidFill>
                  <a:schemeClr val="accent1">
                    <a:lumMod val="60000"/>
                    <a:lumOff val="40000"/>
                  </a:schemeClr>
                </a:solidFill>
              </a:rPr>
              <a:t>Look for an inclusion term on the anesthesia record</a:t>
            </a:r>
          </a:p>
          <a:p>
            <a:pPr lvl="1">
              <a:defRPr/>
            </a:pPr>
            <a:r>
              <a:rPr lang="en-US" dirty="0" smtClean="0"/>
              <a:t>Use the latest time associated with an inclusion term that represents anesthesia end time</a:t>
            </a:r>
          </a:p>
          <a:p>
            <a:pPr>
              <a:defRPr/>
            </a:pPr>
            <a:r>
              <a:rPr lang="en-US" sz="2400" dirty="0" smtClean="0"/>
              <a:t>If a valid anesthesia end time is not documented on the anesthesia record, use other suggested data sources to determine the time</a:t>
            </a:r>
          </a:p>
          <a:p>
            <a:pPr lvl="1">
              <a:defRPr/>
            </a:pPr>
            <a:r>
              <a:rPr lang="en-US" sz="2000" dirty="0" smtClean="0">
                <a:solidFill>
                  <a:schemeClr val="accent1">
                    <a:lumMod val="60000"/>
                    <a:lumOff val="40000"/>
                  </a:schemeClr>
                </a:solidFill>
              </a:rPr>
              <a:t>Intra-operative record</a:t>
            </a:r>
          </a:p>
          <a:p>
            <a:pPr lvl="1">
              <a:defRPr/>
            </a:pPr>
            <a:r>
              <a:rPr lang="en-US" sz="2000" dirty="0" smtClean="0">
                <a:solidFill>
                  <a:schemeClr val="accent1">
                    <a:lumMod val="60000"/>
                    <a:lumOff val="40000"/>
                  </a:schemeClr>
                </a:solidFill>
              </a:rPr>
              <a:t>Circulator record</a:t>
            </a:r>
          </a:p>
          <a:p>
            <a:pPr lvl="1">
              <a:defRPr/>
            </a:pPr>
            <a:r>
              <a:rPr lang="en-US" sz="2000" dirty="0" smtClean="0">
                <a:solidFill>
                  <a:schemeClr val="accent1">
                    <a:lumMod val="60000"/>
                    <a:lumOff val="40000"/>
                  </a:schemeClr>
                </a:solidFill>
              </a:rPr>
              <a:t>Post-anesthesia evaluation record</a:t>
            </a:r>
          </a:p>
          <a:p>
            <a:pPr lvl="1">
              <a:defRPr/>
            </a:pPr>
            <a:r>
              <a:rPr lang="en-US" sz="2000" dirty="0" smtClean="0">
                <a:solidFill>
                  <a:schemeClr val="accent1">
                    <a:lumMod val="60000"/>
                    <a:lumOff val="40000"/>
                  </a:schemeClr>
                </a:solidFill>
              </a:rPr>
              <a:t>Operating room notes</a:t>
            </a:r>
          </a:p>
          <a:p>
            <a:pPr>
              <a:defRPr/>
            </a:pPr>
            <a:r>
              <a:rPr lang="en-US" sz="2400" dirty="0" smtClean="0"/>
              <a:t>If no inclusion terms are found, look for alternative terms associated with Anesthesia End Time</a:t>
            </a:r>
            <a:endParaRPr lang="en-US" sz="2400" dirty="0"/>
          </a:p>
        </p:txBody>
      </p:sp>
    </p:spTree>
  </p:cSld>
  <p:clrMapOvr>
    <a:masterClrMapping/>
  </p:clrMapOvr>
  <p:transition>
    <p:random/>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Another Reminder</a:t>
            </a:r>
            <a:endParaRPr lang="en-US" dirty="0"/>
          </a:p>
        </p:txBody>
      </p:sp>
      <p:sp>
        <p:nvSpPr>
          <p:cNvPr id="3" name="Content Placeholder 2"/>
          <p:cNvSpPr>
            <a:spLocks noGrp="1"/>
          </p:cNvSpPr>
          <p:nvPr>
            <p:ph idx="1"/>
          </p:nvPr>
        </p:nvSpPr>
        <p:spPr/>
        <p:txBody>
          <a:bodyPr/>
          <a:lstStyle/>
          <a:p>
            <a:pPr>
              <a:defRPr/>
            </a:pPr>
            <a:r>
              <a:rPr lang="en-US" dirty="0" smtClean="0"/>
              <a:t>Please be careful as you enter the anesthesia begin and end dates and times </a:t>
            </a:r>
          </a:p>
          <a:p>
            <a:pPr>
              <a:defRPr/>
            </a:pPr>
            <a:r>
              <a:rPr lang="en-US" dirty="0" smtClean="0"/>
              <a:t>Although it is sometimes accurate that anesthesia time is quite lengthy,  from time to time we find data that reflects anesthesia time of several days!</a:t>
            </a:r>
          </a:p>
          <a:p>
            <a:pPr>
              <a:defRPr/>
            </a:pPr>
            <a:r>
              <a:rPr lang="en-US" dirty="0" smtClean="0"/>
              <a:t>This is generally due to a typo in the date, so be sure to enter the data accurately</a:t>
            </a:r>
          </a:p>
          <a:p>
            <a:pPr>
              <a:defRPr/>
            </a:pPr>
            <a:r>
              <a:rPr lang="en-US" dirty="0" smtClean="0">
                <a:solidFill>
                  <a:schemeClr val="accent1">
                    <a:lumMod val="60000"/>
                    <a:lumOff val="40000"/>
                  </a:schemeClr>
                </a:solidFill>
              </a:rPr>
              <a:t>You will get a warning if anesthesia time is &gt; 24 hours</a:t>
            </a:r>
            <a:endParaRPr lang="en-US" dirty="0">
              <a:solidFill>
                <a:schemeClr val="accent1">
                  <a:lumMod val="60000"/>
                  <a:lumOff val="40000"/>
                </a:schemeClr>
              </a:solidFill>
            </a:endParaRPr>
          </a:p>
        </p:txBody>
      </p:sp>
    </p:spTree>
  </p:cSld>
  <p:clrMapOvr>
    <a:masterClrMapping/>
  </p:clrMapOvr>
  <p:transition>
    <p:random/>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Reasons to Extend Antibiotics</a:t>
            </a:r>
            <a:endParaRPr lang="en-US" dirty="0"/>
          </a:p>
        </p:txBody>
      </p:sp>
      <p:sp>
        <p:nvSpPr>
          <p:cNvPr id="77827" name="Content Placeholder 2"/>
          <p:cNvSpPr>
            <a:spLocks noGrp="1"/>
          </p:cNvSpPr>
          <p:nvPr>
            <p:ph idx="1"/>
          </p:nvPr>
        </p:nvSpPr>
        <p:spPr/>
        <p:txBody>
          <a:bodyPr/>
          <a:lstStyle/>
          <a:p>
            <a:r>
              <a:rPr lang="en-US" smtClean="0"/>
              <a:t>Please review questions 41-43 thoroughly as changes have been made to this series of questions about reasons to extend antibiotics</a:t>
            </a:r>
          </a:p>
        </p:txBody>
      </p:sp>
    </p:spTree>
  </p:cSld>
  <p:clrMapOvr>
    <a:masterClrMapping/>
  </p:clrMapOvr>
  <p:transition>
    <p:random/>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Infection</a:t>
            </a:r>
            <a:endParaRPr lang="en-US" dirty="0"/>
          </a:p>
        </p:txBody>
      </p:sp>
      <p:sp>
        <p:nvSpPr>
          <p:cNvPr id="3" name="Content Placeholder 2"/>
          <p:cNvSpPr>
            <a:spLocks noGrp="1"/>
          </p:cNvSpPr>
          <p:nvPr>
            <p:ph idx="1"/>
          </p:nvPr>
        </p:nvSpPr>
        <p:spPr/>
        <p:txBody>
          <a:bodyPr/>
          <a:lstStyle/>
          <a:p>
            <a:pPr>
              <a:defRPr/>
            </a:pPr>
            <a:r>
              <a:rPr lang="en-US" dirty="0" smtClean="0"/>
              <a:t>Question 41: yextabx1</a:t>
            </a:r>
          </a:p>
          <a:p>
            <a:pPr lvl="1">
              <a:defRPr/>
            </a:pPr>
            <a:r>
              <a:rPr lang="en-US" sz="2000" dirty="0" smtClean="0">
                <a:solidFill>
                  <a:schemeClr val="accent1">
                    <a:lumMod val="60000"/>
                    <a:lumOff val="40000"/>
                  </a:schemeClr>
                </a:solidFill>
              </a:rPr>
              <a:t>Within 2 days (3 days for CABG or Other Cardiac Surgery) </a:t>
            </a:r>
            <a:r>
              <a:rPr lang="en-US" sz="2000" dirty="0" smtClean="0"/>
              <a:t>after Anesthesia End Time</a:t>
            </a:r>
            <a:r>
              <a:rPr lang="en-US" sz="2000" dirty="0" smtClean="0">
                <a:solidFill>
                  <a:schemeClr val="accent1">
                    <a:lumMod val="60000"/>
                    <a:lumOff val="40000"/>
                  </a:schemeClr>
                </a:solidFill>
              </a:rPr>
              <a:t>, did the physician/APN/PA document that the patient had an infection?</a:t>
            </a:r>
          </a:p>
          <a:p>
            <a:pPr lvl="1">
              <a:defRPr/>
            </a:pPr>
            <a:r>
              <a:rPr lang="en-US" sz="2000" dirty="0" smtClean="0"/>
              <a:t>Note the change to “after anesthesia end time”</a:t>
            </a:r>
          </a:p>
          <a:p>
            <a:pPr>
              <a:defRPr/>
            </a:pPr>
            <a:r>
              <a:rPr lang="en-US" sz="2400" b="1" dirty="0" smtClean="0">
                <a:solidFill>
                  <a:schemeClr val="accent1">
                    <a:lumMod val="60000"/>
                    <a:lumOff val="40000"/>
                  </a:schemeClr>
                </a:solidFill>
              </a:rPr>
              <a:t>Only documentation written or dictated after incision and within 2 days (3 days for CABG or Other Cardiac Surgery) after Anesthesia End Time may be used to abstract this data element</a:t>
            </a:r>
            <a:endParaRPr lang="en-US" sz="2400" dirty="0" smtClean="0">
              <a:solidFill>
                <a:schemeClr val="accent1">
                  <a:lumMod val="60000"/>
                  <a:lumOff val="40000"/>
                </a:schemeClr>
              </a:solidFill>
            </a:endParaRPr>
          </a:p>
          <a:p>
            <a:pPr lvl="1">
              <a:defRPr/>
            </a:pPr>
            <a:r>
              <a:rPr lang="en-US" dirty="0" smtClean="0"/>
              <a:t>The definition/decision rules do not have any other significant changes</a:t>
            </a:r>
            <a:endParaRPr lang="en-US" dirty="0"/>
          </a:p>
        </p:txBody>
      </p:sp>
    </p:spTree>
  </p:cSld>
  <p:clrMapOvr>
    <a:masterClrMapping/>
  </p:clrMapOvr>
  <p:transition>
    <p:random/>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Arthroplasty/Current Bone Tumor</a:t>
            </a:r>
            <a:endParaRPr lang="en-US" dirty="0"/>
          </a:p>
        </p:txBody>
      </p:sp>
      <p:sp>
        <p:nvSpPr>
          <p:cNvPr id="3" name="Content Placeholder 2"/>
          <p:cNvSpPr>
            <a:spLocks noGrp="1"/>
          </p:cNvSpPr>
          <p:nvPr>
            <p:ph idx="1"/>
          </p:nvPr>
        </p:nvSpPr>
        <p:spPr/>
        <p:txBody>
          <a:bodyPr/>
          <a:lstStyle/>
          <a:p>
            <a:pPr>
              <a:defRPr/>
            </a:pPr>
            <a:r>
              <a:rPr lang="en-US" dirty="0" smtClean="0"/>
              <a:t>Question 42 combines a couple of the previous questions</a:t>
            </a:r>
          </a:p>
          <a:p>
            <a:pPr lvl="1">
              <a:defRPr/>
            </a:pPr>
            <a:r>
              <a:rPr lang="en-US" dirty="0" smtClean="0">
                <a:solidFill>
                  <a:schemeClr val="accent1">
                    <a:lumMod val="60000"/>
                    <a:lumOff val="40000"/>
                  </a:schemeClr>
                </a:solidFill>
              </a:rPr>
              <a:t>Did the record document the principal procedure was a lower extremity </a:t>
            </a:r>
            <a:r>
              <a:rPr lang="en-US" dirty="0" smtClean="0"/>
              <a:t>original or revision </a:t>
            </a:r>
            <a:r>
              <a:rPr lang="en-US" dirty="0" smtClean="0">
                <a:solidFill>
                  <a:schemeClr val="accent1">
                    <a:lumMod val="60000"/>
                    <a:lumOff val="40000"/>
                  </a:schemeClr>
                </a:solidFill>
              </a:rPr>
              <a:t>arthroplasty </a:t>
            </a:r>
            <a:r>
              <a:rPr lang="en-US" u="sng" dirty="0" smtClean="0"/>
              <a:t>AND</a:t>
            </a:r>
            <a:r>
              <a:rPr lang="en-US" dirty="0" smtClean="0">
                <a:solidFill>
                  <a:schemeClr val="accent1">
                    <a:lumMod val="60000"/>
                    <a:lumOff val="40000"/>
                  </a:schemeClr>
                </a:solidFill>
              </a:rPr>
              <a:t> did the physician/APN/PA document a current benign or malignant bone tumor of the operative extremity?  </a:t>
            </a:r>
          </a:p>
          <a:p>
            <a:pPr>
              <a:defRPr/>
            </a:pPr>
            <a:r>
              <a:rPr lang="en-US" dirty="0" smtClean="0"/>
              <a:t>Review the definition/decision rules for guidance</a:t>
            </a:r>
          </a:p>
          <a:p>
            <a:pPr>
              <a:defRPr/>
            </a:pPr>
            <a:endParaRPr lang="en-US" dirty="0"/>
          </a:p>
        </p:txBody>
      </p:sp>
    </p:spTree>
  </p:cSld>
  <p:clrMapOvr>
    <a:masterClrMapping/>
  </p:clrMapOvr>
  <p:transition>
    <p:random/>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Arthroplasty/Current Bone Tumor</a:t>
            </a:r>
            <a:endParaRPr lang="en-US" dirty="0"/>
          </a:p>
        </p:txBody>
      </p:sp>
      <p:sp>
        <p:nvSpPr>
          <p:cNvPr id="3" name="Content Placeholder 2"/>
          <p:cNvSpPr>
            <a:spLocks noGrp="1"/>
          </p:cNvSpPr>
          <p:nvPr>
            <p:ph idx="1"/>
          </p:nvPr>
        </p:nvSpPr>
        <p:spPr/>
        <p:txBody>
          <a:bodyPr/>
          <a:lstStyle/>
          <a:p>
            <a:pPr>
              <a:defRPr/>
            </a:pPr>
            <a:r>
              <a:rPr lang="en-US" sz="2400" b="1" dirty="0" smtClean="0"/>
              <a:t>Documentation of a current bone tumor can be found preoperatively or postoperatively. </a:t>
            </a:r>
            <a:endParaRPr lang="en-US" sz="2400" dirty="0" smtClean="0"/>
          </a:p>
          <a:p>
            <a:pPr>
              <a:defRPr/>
            </a:pPr>
            <a:r>
              <a:rPr lang="en-US" sz="2400" dirty="0" smtClean="0">
                <a:solidFill>
                  <a:schemeClr val="accent1">
                    <a:lumMod val="60000"/>
                    <a:lumOff val="40000"/>
                  </a:schemeClr>
                </a:solidFill>
              </a:rPr>
              <a:t>The lower extremity includes the hip, knee and foot joints</a:t>
            </a:r>
            <a:r>
              <a:rPr lang="en-US" sz="2400" dirty="0" smtClean="0"/>
              <a:t>. </a:t>
            </a:r>
          </a:p>
          <a:p>
            <a:pPr>
              <a:defRPr/>
            </a:pPr>
            <a:r>
              <a:rPr lang="en-US" sz="2400" dirty="0" smtClean="0"/>
              <a:t>Documentation of a current bone tumor of the lower extremity includes but is not limited to:   </a:t>
            </a:r>
          </a:p>
          <a:p>
            <a:pPr lvl="1">
              <a:defRPr/>
            </a:pPr>
            <a:r>
              <a:rPr lang="en-US" sz="2000" dirty="0" smtClean="0">
                <a:solidFill>
                  <a:schemeClr val="accent1">
                    <a:lumMod val="60000"/>
                    <a:lumOff val="40000"/>
                  </a:schemeClr>
                </a:solidFill>
              </a:rPr>
              <a:t>Bony tumor of lower operative extremity </a:t>
            </a:r>
          </a:p>
          <a:p>
            <a:pPr lvl="1">
              <a:defRPr/>
            </a:pPr>
            <a:r>
              <a:rPr lang="en-US" sz="2000" dirty="0" smtClean="0">
                <a:solidFill>
                  <a:schemeClr val="accent1">
                    <a:lumMod val="60000"/>
                    <a:lumOff val="40000"/>
                  </a:schemeClr>
                </a:solidFill>
              </a:rPr>
              <a:t>Sarcoma of lower operative extremity </a:t>
            </a:r>
          </a:p>
          <a:p>
            <a:pPr lvl="1">
              <a:defRPr/>
            </a:pPr>
            <a:r>
              <a:rPr lang="en-US" sz="2000" dirty="0" smtClean="0">
                <a:solidFill>
                  <a:schemeClr val="accent1">
                    <a:lumMod val="60000"/>
                    <a:lumOff val="40000"/>
                  </a:schemeClr>
                </a:solidFill>
              </a:rPr>
              <a:t>Primary malignancy of lower operative extremity </a:t>
            </a:r>
          </a:p>
          <a:p>
            <a:pPr lvl="1">
              <a:defRPr/>
            </a:pPr>
            <a:r>
              <a:rPr lang="en-US" sz="2000" dirty="0" smtClean="0">
                <a:solidFill>
                  <a:schemeClr val="accent1">
                    <a:lumMod val="60000"/>
                    <a:lumOff val="40000"/>
                  </a:schemeClr>
                </a:solidFill>
              </a:rPr>
              <a:t>Metastatic malignancy of lower operative extremity </a:t>
            </a:r>
          </a:p>
          <a:p>
            <a:pPr>
              <a:defRPr/>
            </a:pPr>
            <a:r>
              <a:rPr lang="en-US" sz="2000" dirty="0" smtClean="0"/>
              <a:t>Suggested data sources:  Anesthesia record, consultation notes, discharge summary, operative report, physician order forms, progress notes </a:t>
            </a:r>
          </a:p>
          <a:p>
            <a:pPr>
              <a:defRPr/>
            </a:pPr>
            <a:endParaRPr lang="en-US" dirty="0"/>
          </a:p>
        </p:txBody>
      </p:sp>
    </p:spTree>
  </p:cSld>
  <p:clrMapOvr>
    <a:masterClrMapping/>
  </p:clrMapOvr>
  <p:transition>
    <p:random/>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Other reasons to extend</a:t>
            </a:r>
            <a:endParaRPr lang="en-US" dirty="0"/>
          </a:p>
        </p:txBody>
      </p:sp>
      <p:sp>
        <p:nvSpPr>
          <p:cNvPr id="3" name="Content Placeholder 2"/>
          <p:cNvSpPr>
            <a:spLocks noGrp="1"/>
          </p:cNvSpPr>
          <p:nvPr>
            <p:ph idx="1"/>
          </p:nvPr>
        </p:nvSpPr>
        <p:spPr/>
        <p:txBody>
          <a:bodyPr/>
          <a:lstStyle/>
          <a:p>
            <a:pPr>
              <a:defRPr/>
            </a:pPr>
            <a:r>
              <a:rPr lang="en-US" dirty="0" smtClean="0"/>
              <a:t>Question 43 includes the other reasons to extend antibiotics previously found in separate questions.</a:t>
            </a:r>
          </a:p>
          <a:p>
            <a:pPr>
              <a:defRPr/>
            </a:pPr>
            <a:r>
              <a:rPr lang="en-US" dirty="0" smtClean="0"/>
              <a:t>Did the physician/APN/PA document any of the following reasons to extend antibiotics?</a:t>
            </a:r>
          </a:p>
          <a:p>
            <a:pPr lvl="1">
              <a:defRPr/>
            </a:pPr>
            <a:r>
              <a:rPr lang="en-US" dirty="0" smtClean="0">
                <a:solidFill>
                  <a:schemeClr val="accent1">
                    <a:lumMod val="60000"/>
                    <a:lumOff val="40000"/>
                  </a:schemeClr>
                </a:solidFill>
              </a:rPr>
              <a:t>Erythromycin was administered postoperatively for the purpose of increasing gastric motility; OR </a:t>
            </a:r>
          </a:p>
          <a:p>
            <a:pPr lvl="1">
              <a:defRPr/>
            </a:pPr>
            <a:r>
              <a:rPr lang="en-US" dirty="0" smtClean="0">
                <a:solidFill>
                  <a:schemeClr val="accent1">
                    <a:lumMod val="60000"/>
                    <a:lumOff val="40000"/>
                  </a:schemeClr>
                </a:solidFill>
              </a:rPr>
              <a:t>An antibiotic was administered postoperatively for the treatment of hepatic encephalopathy; OR </a:t>
            </a:r>
          </a:p>
          <a:p>
            <a:pPr lvl="1">
              <a:defRPr/>
            </a:pPr>
            <a:r>
              <a:rPr lang="en-US" dirty="0" smtClean="0">
                <a:solidFill>
                  <a:schemeClr val="accent1">
                    <a:lumMod val="60000"/>
                    <a:lumOff val="40000"/>
                  </a:schemeClr>
                </a:solidFill>
              </a:rPr>
              <a:t>An antibiotic was administered postoperatively as prophylaxis of Pneumocystis pneumonia (PCP) to a patient with a diagnosis of AIDS. </a:t>
            </a:r>
          </a:p>
          <a:p>
            <a:pPr>
              <a:defRPr/>
            </a:pPr>
            <a:endParaRPr lang="en-US" dirty="0"/>
          </a:p>
        </p:txBody>
      </p:sp>
    </p:spTree>
  </p:cSld>
  <p:clrMapOvr>
    <a:masterClrMapping/>
  </p:clrMapOvr>
  <p:transition>
    <p:random/>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Rules for yextabx3</a:t>
            </a:r>
            <a:endParaRPr lang="en-US" dirty="0"/>
          </a:p>
        </p:txBody>
      </p:sp>
      <p:sp>
        <p:nvSpPr>
          <p:cNvPr id="82947" name="Content Placeholder 2"/>
          <p:cNvSpPr>
            <a:spLocks noGrp="1"/>
          </p:cNvSpPr>
          <p:nvPr>
            <p:ph idx="1"/>
          </p:nvPr>
        </p:nvSpPr>
        <p:spPr>
          <a:xfrm>
            <a:off x="457200" y="1219200"/>
            <a:ext cx="8229600" cy="5089525"/>
          </a:xfrm>
        </p:spPr>
        <p:txBody>
          <a:bodyPr/>
          <a:lstStyle/>
          <a:p>
            <a:r>
              <a:rPr lang="en-US" sz="2000" b="1" smtClean="0"/>
              <a:t>Physician/APN/PA documentation of the reasons specified can be found preoperatively or postoperatively. </a:t>
            </a:r>
            <a:endParaRPr lang="en-US" sz="2000" smtClean="0"/>
          </a:p>
          <a:p>
            <a:r>
              <a:rPr lang="en-US" sz="2000" smtClean="0"/>
              <a:t>Documentation of other terms for “increasing gastric motility” may include but is not limited to: treatment of gastroparesis, treatment of delayed gastric emptying, postoperative ileus, decreased gastric motility or a prokinetic effect. </a:t>
            </a:r>
          </a:p>
          <a:p>
            <a:r>
              <a:rPr lang="en-US" sz="2000" smtClean="0"/>
              <a:t>Please reference Table 2.1 Antimicrobial Medications for the names of medications that are erythromycin. </a:t>
            </a:r>
          </a:p>
          <a:p>
            <a:r>
              <a:rPr lang="en-US" sz="2000" smtClean="0"/>
              <a:t>Documentation of Pneumocystis </a:t>
            </a:r>
            <a:r>
              <a:rPr lang="en-US" sz="2000" b="1" i="1" smtClean="0"/>
              <a:t>pneumonia </a:t>
            </a:r>
            <a:r>
              <a:rPr lang="en-US" sz="2000" smtClean="0"/>
              <a:t>can include but is not limited to: pneumocystis carinii pneumonia or PCP in a patient with a diagnosis of AIDS. </a:t>
            </a:r>
          </a:p>
          <a:p>
            <a:r>
              <a:rPr lang="en-US" sz="2000" smtClean="0"/>
              <a:t>Suggested data sources:  Anesthesia record, consultation notes, discharge summary, operative report, physician order forms, progress notes </a:t>
            </a:r>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PI Module</a:t>
            </a:r>
            <a:endParaRPr lang="en-US" dirty="0"/>
          </a:p>
        </p:txBody>
      </p:sp>
      <p:sp>
        <p:nvSpPr>
          <p:cNvPr id="11267" name="Content Placeholder 2"/>
          <p:cNvSpPr>
            <a:spLocks noGrp="1"/>
          </p:cNvSpPr>
          <p:nvPr>
            <p:ph idx="1"/>
          </p:nvPr>
        </p:nvSpPr>
        <p:spPr/>
        <p:txBody>
          <a:bodyPr/>
          <a:lstStyle/>
          <a:p>
            <a:pPr eaLnBrk="1" hangingPunct="1"/>
            <a:r>
              <a:rPr lang="en-US" smtClean="0"/>
              <a:t>There are changes to the smokcigs and tobcess questions  (questions 34 and 35)</a:t>
            </a:r>
          </a:p>
          <a:p>
            <a:pPr eaLnBrk="1" hangingPunct="1"/>
            <a:r>
              <a:rPr lang="en-US" smtClean="0"/>
              <a:t>The changes are consistent with the  same questions in the inpatient instruments and will be discussed in that section of this presentation</a:t>
            </a:r>
          </a:p>
        </p:txBody>
      </p:sp>
    </p:spTree>
  </p:cSld>
  <p:clrMapOvr>
    <a:masterClrMapping/>
  </p:clrMapOvr>
  <p:transition>
    <p:random/>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Skip Change</a:t>
            </a:r>
            <a:endParaRPr lang="en-US" dirty="0"/>
          </a:p>
        </p:txBody>
      </p:sp>
      <p:sp>
        <p:nvSpPr>
          <p:cNvPr id="3" name="Content Placeholder 2"/>
          <p:cNvSpPr>
            <a:spLocks noGrp="1"/>
          </p:cNvSpPr>
          <p:nvPr>
            <p:ph idx="1"/>
          </p:nvPr>
        </p:nvSpPr>
        <p:spPr/>
        <p:txBody>
          <a:bodyPr/>
          <a:lstStyle/>
          <a:p>
            <a:pPr>
              <a:defRPr/>
            </a:pPr>
            <a:r>
              <a:rPr lang="en-US" dirty="0" smtClean="0"/>
              <a:t>There is a skip pattern change prior to the VTE questions in Surgical Care</a:t>
            </a:r>
          </a:p>
          <a:p>
            <a:pPr>
              <a:defRPr/>
            </a:pPr>
            <a:r>
              <a:rPr lang="en-US" b="1" dirty="0" smtClean="0"/>
              <a:t>If princode is an ICD-9-CM code on Joint Commission Table 5.14 (Appendix A), OR if anesendt + anendtm – anebegdt + anebegtm &lt;= 60 minutes OR if dtofdc– siadmdt </a:t>
            </a:r>
            <a:r>
              <a:rPr lang="en-US" b="1" dirty="0" smtClean="0">
                <a:solidFill>
                  <a:schemeClr val="accent1">
                    <a:lumMod val="60000"/>
                    <a:lumOff val="40000"/>
                  </a:schemeClr>
                </a:solidFill>
              </a:rPr>
              <a:t>&lt; 2 days</a:t>
            </a:r>
            <a:r>
              <a:rPr lang="en-US" b="1" dirty="0" smtClean="0"/>
              <a:t>, go to preadmbb; </a:t>
            </a:r>
          </a:p>
          <a:p>
            <a:pPr>
              <a:defRPr/>
            </a:pPr>
            <a:r>
              <a:rPr lang="en-US" b="1" dirty="0" smtClean="0">
                <a:solidFill>
                  <a:schemeClr val="accent1">
                    <a:lumMod val="60000"/>
                    <a:lumOff val="40000"/>
                  </a:schemeClr>
                </a:solidFill>
              </a:rPr>
              <a:t>The change from previous quarters is that the VTE questions are skipped if the length of stay is &lt; 2 days (previously was &lt; 3 days)</a:t>
            </a:r>
            <a:endParaRPr lang="en-US" dirty="0">
              <a:solidFill>
                <a:schemeClr val="accent1">
                  <a:lumMod val="60000"/>
                  <a:lumOff val="40000"/>
                </a:schemeClr>
              </a:solidFill>
            </a:endParaRPr>
          </a:p>
        </p:txBody>
      </p:sp>
    </p:spTree>
  </p:cSld>
  <p:clrMapOvr>
    <a:masterClrMapping/>
  </p:clrMapOvr>
  <p:transition>
    <p:random/>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VTE Prophylaxis</a:t>
            </a:r>
            <a:endParaRPr lang="en-US" dirty="0"/>
          </a:p>
        </p:txBody>
      </p:sp>
      <p:sp>
        <p:nvSpPr>
          <p:cNvPr id="84995" name="Content Placeholder 2"/>
          <p:cNvSpPr>
            <a:spLocks noGrp="1"/>
          </p:cNvSpPr>
          <p:nvPr>
            <p:ph idx="1"/>
          </p:nvPr>
        </p:nvSpPr>
        <p:spPr/>
        <p:txBody>
          <a:bodyPr/>
          <a:lstStyle/>
          <a:p>
            <a:r>
              <a:rPr lang="en-US" smtClean="0"/>
              <a:t>Option 8 (Oral Factor Xa Inhibitor) for the vtelaxis/yeslaxis question has been removed.</a:t>
            </a:r>
          </a:p>
        </p:txBody>
      </p:sp>
    </p:spTree>
  </p:cSld>
  <p:clrMapOvr>
    <a:masterClrMapping/>
  </p:clrMapOvr>
  <p:transition>
    <p:random/>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SC Scoring and Exit Report</a:t>
            </a:r>
            <a:endParaRPr lang="en-US" dirty="0"/>
          </a:p>
        </p:txBody>
      </p:sp>
      <p:sp>
        <p:nvSpPr>
          <p:cNvPr id="86019" name="Content Placeholder 2"/>
          <p:cNvSpPr>
            <a:spLocks noGrp="1"/>
          </p:cNvSpPr>
          <p:nvPr>
            <p:ph idx="1"/>
          </p:nvPr>
        </p:nvSpPr>
        <p:spPr/>
        <p:txBody>
          <a:bodyPr/>
          <a:lstStyle/>
          <a:p>
            <a:r>
              <a:rPr lang="en-US" smtClean="0"/>
              <a:t>Changes were made to sip3 measures to reflect the revisions to the “reasons to extend antibiotics” questions</a:t>
            </a:r>
          </a:p>
          <a:p>
            <a:r>
              <a:rPr lang="en-US" smtClean="0"/>
              <a:t>SIP13  and SIP 14</a:t>
            </a:r>
            <a:endParaRPr lang="en-US" sz="4000" smtClean="0"/>
          </a:p>
          <a:p>
            <a:pPr lvl="1"/>
            <a:r>
              <a:rPr lang="en-US" smtClean="0"/>
              <a:t>LOS for inclusion in measure changed from &gt; 3 to &gt;= 2</a:t>
            </a:r>
            <a:endParaRPr lang="en-US" sz="3600" smtClean="0"/>
          </a:p>
          <a:p>
            <a:pPr lvl="1"/>
            <a:r>
              <a:rPr lang="en-US" smtClean="0"/>
              <a:t>VTELAXIS8 removed</a:t>
            </a:r>
            <a:endParaRPr lang="en-US" sz="3600" smtClean="0"/>
          </a:p>
          <a:p>
            <a:r>
              <a:rPr lang="en-US" smtClean="0"/>
              <a:t>SIP 14 </a:t>
            </a:r>
          </a:p>
          <a:p>
            <a:pPr lvl="1"/>
            <a:r>
              <a:rPr lang="en-US" smtClean="0"/>
              <a:t>YESLAXIS8 also removed</a:t>
            </a:r>
          </a:p>
          <a:p>
            <a:r>
              <a:rPr lang="en-US" sz="2400" smtClean="0"/>
              <a:t>See exit report guide for details of scoring changes</a:t>
            </a:r>
          </a:p>
          <a:p>
            <a:endParaRPr lang="en-US" smtClean="0"/>
          </a:p>
        </p:txBody>
      </p:sp>
    </p:spTree>
  </p:cSld>
  <p:clrMapOvr>
    <a:masterClrMapping/>
  </p:clrMapOvr>
  <p:transition>
    <p:random/>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981200"/>
            <a:ext cx="8229600" cy="1447800"/>
          </a:xfrm>
        </p:spPr>
        <p:txBody>
          <a:bodyPr/>
          <a:lstStyle/>
          <a:p>
            <a:pPr>
              <a:defRPr/>
            </a:pPr>
            <a:r>
              <a:rPr lang="en-US" dirty="0" smtClean="0"/>
              <a:t>VTE</a:t>
            </a:r>
            <a:endParaRPr lang="en-US" dirty="0"/>
          </a:p>
        </p:txBody>
      </p:sp>
    </p:spTree>
  </p:cSld>
  <p:clrMapOvr>
    <a:masterClrMapping/>
  </p:clrMapOvr>
  <p:transition>
    <p:random/>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en-US" dirty="0" smtClean="0"/>
              <a:t>Skip Change</a:t>
            </a:r>
            <a:endParaRPr lang="en-US" dirty="0"/>
          </a:p>
        </p:txBody>
      </p:sp>
      <p:sp>
        <p:nvSpPr>
          <p:cNvPr id="88067" name="Content Placeholder 3"/>
          <p:cNvSpPr>
            <a:spLocks noGrp="1"/>
          </p:cNvSpPr>
          <p:nvPr>
            <p:ph idx="1"/>
          </p:nvPr>
        </p:nvSpPr>
        <p:spPr/>
        <p:txBody>
          <a:bodyPr/>
          <a:lstStyle/>
          <a:p>
            <a:r>
              <a:rPr lang="en-US" smtClean="0"/>
              <a:t>A new skip pattern on page 6 causes catnum 65 cases to be excluded from the Emergency Department questions</a:t>
            </a:r>
          </a:p>
        </p:txBody>
      </p:sp>
    </p:spTree>
  </p:cSld>
  <p:clrMapOvr>
    <a:masterClrMapping/>
  </p:clrMapOvr>
  <p:transition>
    <p:random/>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Question 23</a:t>
            </a:r>
            <a:endParaRPr lang="en-US" dirty="0"/>
          </a:p>
        </p:txBody>
      </p:sp>
      <p:sp>
        <p:nvSpPr>
          <p:cNvPr id="3" name="Content Placeholder 2"/>
          <p:cNvSpPr>
            <a:spLocks noGrp="1"/>
          </p:cNvSpPr>
          <p:nvPr>
            <p:ph idx="1"/>
          </p:nvPr>
        </p:nvSpPr>
        <p:spPr/>
        <p:txBody>
          <a:bodyPr/>
          <a:lstStyle/>
          <a:p>
            <a:pPr>
              <a:defRPr/>
            </a:pPr>
            <a:r>
              <a:rPr lang="en-US" dirty="0" smtClean="0"/>
              <a:t>There is a slight change to the wording of question 23 for clarification</a:t>
            </a:r>
          </a:p>
          <a:p>
            <a:pPr lvl="1">
              <a:defRPr/>
            </a:pPr>
            <a:r>
              <a:rPr lang="en-US" dirty="0" smtClean="0"/>
              <a:t>What type of </a:t>
            </a:r>
            <a:r>
              <a:rPr lang="en-US" dirty="0" smtClean="0">
                <a:solidFill>
                  <a:schemeClr val="accent1">
                    <a:lumMod val="60000"/>
                    <a:lumOff val="40000"/>
                  </a:schemeClr>
                </a:solidFill>
              </a:rPr>
              <a:t>initial</a:t>
            </a:r>
            <a:r>
              <a:rPr lang="en-US" dirty="0" smtClean="0"/>
              <a:t> VTE prophylaxis was administered during this hospitalization?</a:t>
            </a:r>
          </a:p>
          <a:p>
            <a:pPr>
              <a:defRPr/>
            </a:pPr>
            <a:r>
              <a:rPr lang="en-US" dirty="0" smtClean="0"/>
              <a:t>The definition/decision rules remain the same</a:t>
            </a:r>
          </a:p>
          <a:p>
            <a:pPr>
              <a:defRPr/>
            </a:pPr>
            <a:r>
              <a:rPr lang="en-US" dirty="0" smtClean="0"/>
              <a:t>Answer option 8 (Oral Factor Xa Inhibitor) has been removed.</a:t>
            </a:r>
          </a:p>
          <a:p>
            <a:pPr lvl="1">
              <a:defRPr/>
            </a:pPr>
            <a:r>
              <a:rPr lang="en-US" dirty="0" smtClean="0">
                <a:solidFill>
                  <a:schemeClr val="accent1">
                    <a:lumMod val="60000"/>
                    <a:lumOff val="40000"/>
                  </a:schemeClr>
                </a:solidFill>
              </a:rPr>
              <a:t>This change is applicable to all question in this instrument where oral factor Xa was an option</a:t>
            </a:r>
          </a:p>
          <a:p>
            <a:pPr>
              <a:defRPr/>
            </a:pPr>
            <a:endParaRPr lang="en-US" dirty="0"/>
          </a:p>
        </p:txBody>
      </p:sp>
    </p:spTree>
  </p:cSld>
  <p:clrMapOvr>
    <a:masterClrMapping/>
  </p:clrMapOvr>
  <p:transition>
    <p:random/>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Reasons for No VTE Prophylaxis</a:t>
            </a:r>
            <a:endParaRPr lang="en-US" dirty="0"/>
          </a:p>
        </p:txBody>
      </p:sp>
      <p:sp>
        <p:nvSpPr>
          <p:cNvPr id="3" name="Content Placeholder 2"/>
          <p:cNvSpPr>
            <a:spLocks noGrp="1"/>
          </p:cNvSpPr>
          <p:nvPr>
            <p:ph idx="1"/>
          </p:nvPr>
        </p:nvSpPr>
        <p:spPr/>
        <p:txBody>
          <a:bodyPr/>
          <a:lstStyle/>
          <a:p>
            <a:pPr>
              <a:defRPr/>
            </a:pPr>
            <a:r>
              <a:rPr lang="en-US" dirty="0" smtClean="0"/>
              <a:t>There are a few changes to the rules of question 25</a:t>
            </a:r>
          </a:p>
          <a:p>
            <a:pPr>
              <a:defRPr/>
            </a:pPr>
            <a:r>
              <a:rPr lang="en-US" dirty="0" smtClean="0"/>
              <a:t>Patient/</a:t>
            </a:r>
            <a:r>
              <a:rPr lang="en-US" dirty="0" smtClean="0">
                <a:solidFill>
                  <a:schemeClr val="accent1">
                    <a:lumMod val="60000"/>
                    <a:lumOff val="40000"/>
                  </a:schemeClr>
                </a:solidFill>
              </a:rPr>
              <a:t>family  </a:t>
            </a:r>
            <a:r>
              <a:rPr lang="en-US" dirty="0" smtClean="0"/>
              <a:t>refusal of any form of VTE prophylaxis is acceptable to answer yes</a:t>
            </a:r>
          </a:p>
          <a:p>
            <a:pPr marL="547688" lvl="1" indent="-411163">
              <a:buClr>
                <a:srgbClr val="F9F9F9"/>
              </a:buClr>
              <a:buSzPct val="65000"/>
              <a:buFont typeface="Wingdings 2" pitchFamily="18" charset="2"/>
              <a:buChar char=""/>
              <a:defRPr/>
            </a:pPr>
            <a:r>
              <a:rPr lang="en-US" dirty="0" smtClean="0"/>
              <a:t>If documentation of “No VTE Prophylaxis needed” is written, then it will be inferred that both mechanical and pharmacological options were not indicated for the patient.</a:t>
            </a:r>
          </a:p>
          <a:p>
            <a:pPr>
              <a:buFont typeface="Wingdings 2" pitchFamily="18" charset="2"/>
              <a:buNone/>
              <a:defRPr/>
            </a:pPr>
            <a:endParaRPr lang="en-US" dirty="0">
              <a:solidFill>
                <a:schemeClr val="accent1">
                  <a:lumMod val="60000"/>
                  <a:lumOff val="40000"/>
                </a:schemeClr>
              </a:solidFill>
            </a:endParaRPr>
          </a:p>
        </p:txBody>
      </p:sp>
    </p:spTree>
  </p:cSld>
  <p:clrMapOvr>
    <a:masterClrMapping/>
  </p:clrMapOvr>
  <p:transition>
    <p:random/>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More Rule Changes to Question 25</a:t>
            </a:r>
            <a:endParaRPr lang="en-US" dirty="0"/>
          </a:p>
        </p:txBody>
      </p:sp>
      <p:sp>
        <p:nvSpPr>
          <p:cNvPr id="3" name="Content Placeholder 2"/>
          <p:cNvSpPr>
            <a:spLocks noGrp="1"/>
          </p:cNvSpPr>
          <p:nvPr>
            <p:ph idx="1"/>
          </p:nvPr>
        </p:nvSpPr>
        <p:spPr/>
        <p:txBody>
          <a:bodyPr/>
          <a:lstStyle/>
          <a:p>
            <a:pPr>
              <a:defRPr/>
            </a:pPr>
            <a:r>
              <a:rPr lang="en-US" sz="2400" dirty="0" smtClean="0">
                <a:solidFill>
                  <a:schemeClr val="accent1">
                    <a:lumMod val="60000"/>
                    <a:lumOff val="40000"/>
                  </a:schemeClr>
                </a:solidFill>
              </a:rPr>
              <a:t>If Comfort Measures Only was documented after arrival date but by the day after hospital admission or Surgery End Date for surgeries that start the day of or the day after hospital admission, select “yes.”</a:t>
            </a:r>
          </a:p>
          <a:p>
            <a:pPr>
              <a:defRPr/>
            </a:pPr>
            <a:r>
              <a:rPr lang="en-US" sz="2400" dirty="0" smtClean="0">
                <a:solidFill>
                  <a:schemeClr val="accent1">
                    <a:lumMod val="60000"/>
                    <a:lumOff val="40000"/>
                  </a:schemeClr>
                </a:solidFill>
              </a:rPr>
              <a:t>If VTE prophylaxis is not administered because the patient is ambulatory, documentation must explicitly state that ambulation is the reason. For example, “No VTE prophylaxis needed. Patient OOB and ambulating in the hallway.” Documentation that the patient is ambulating alone without mention of VTE prophylaxis is insufficient.</a:t>
            </a:r>
            <a:endParaRPr lang="en-US" sz="2400" dirty="0">
              <a:solidFill>
                <a:schemeClr val="accent1">
                  <a:lumMod val="60000"/>
                  <a:lumOff val="40000"/>
                </a:schemeClr>
              </a:solidFill>
            </a:endParaRPr>
          </a:p>
        </p:txBody>
      </p:sp>
    </p:spTree>
  </p:cSld>
  <p:clrMapOvr>
    <a:masterClrMapping/>
  </p:clrMapOvr>
  <p:transition>
    <p:random/>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Reasons for No VTE Prophylaxis-ICU</a:t>
            </a:r>
            <a:endParaRPr lang="en-US" dirty="0"/>
          </a:p>
        </p:txBody>
      </p:sp>
      <p:sp>
        <p:nvSpPr>
          <p:cNvPr id="3" name="Content Placeholder 2"/>
          <p:cNvSpPr>
            <a:spLocks noGrp="1"/>
          </p:cNvSpPr>
          <p:nvPr>
            <p:ph idx="1"/>
          </p:nvPr>
        </p:nvSpPr>
        <p:spPr/>
        <p:txBody>
          <a:bodyPr/>
          <a:lstStyle/>
          <a:p>
            <a:pPr>
              <a:defRPr/>
            </a:pPr>
            <a:r>
              <a:rPr lang="en-US" sz="2400" dirty="0" smtClean="0"/>
              <a:t>Rule changes to question 34 (similar to those for question 25)</a:t>
            </a:r>
          </a:p>
          <a:p>
            <a:pPr lvl="1">
              <a:defRPr/>
            </a:pPr>
            <a:r>
              <a:rPr lang="en-US" b="1" dirty="0" smtClean="0"/>
              <a:t>Documentation of the reason for not administering VTE prophylaxis must be </a:t>
            </a:r>
            <a:r>
              <a:rPr lang="en-US" b="1" dirty="0" smtClean="0">
                <a:solidFill>
                  <a:schemeClr val="accent1">
                    <a:lumMod val="60000"/>
                    <a:lumOff val="40000"/>
                  </a:schemeClr>
                </a:solidFill>
              </a:rPr>
              <a:t>written</a:t>
            </a:r>
            <a:r>
              <a:rPr lang="en-US" b="1" dirty="0" smtClean="0"/>
              <a:t> by the day after ICU admission/transfer </a:t>
            </a:r>
            <a:r>
              <a:rPr lang="en-US" b="1" dirty="0" smtClean="0">
                <a:solidFill>
                  <a:schemeClr val="accent1">
                    <a:lumMod val="60000"/>
                    <a:lumOff val="40000"/>
                  </a:schemeClr>
                </a:solidFill>
              </a:rPr>
              <a:t>or Surgery End Date.</a:t>
            </a:r>
            <a:r>
              <a:rPr lang="en-US" b="1" dirty="0" smtClean="0"/>
              <a:t>  </a:t>
            </a:r>
            <a:r>
              <a:rPr lang="en-US" b="1" dirty="0" smtClean="0">
                <a:solidFill>
                  <a:schemeClr val="accent1">
                    <a:lumMod val="60000"/>
                    <a:lumOff val="40000"/>
                  </a:schemeClr>
                </a:solidFill>
              </a:rPr>
              <a:t>Patients that are transferred to ICU need documentation that the reason for no VTE prophylaxis is associated with the ICU transfer.</a:t>
            </a:r>
            <a:endParaRPr lang="en-US" dirty="0" smtClean="0">
              <a:solidFill>
                <a:schemeClr val="accent1">
                  <a:lumMod val="60000"/>
                  <a:lumOff val="40000"/>
                </a:schemeClr>
              </a:solidFill>
            </a:endParaRPr>
          </a:p>
          <a:p>
            <a:pPr lvl="1">
              <a:defRPr/>
            </a:pPr>
            <a:r>
              <a:rPr lang="en-US" dirty="0" smtClean="0"/>
              <a:t>Patient/</a:t>
            </a:r>
            <a:r>
              <a:rPr lang="en-US" dirty="0" smtClean="0">
                <a:solidFill>
                  <a:schemeClr val="accent1">
                    <a:lumMod val="60000"/>
                    <a:lumOff val="40000"/>
                  </a:schemeClr>
                </a:solidFill>
              </a:rPr>
              <a:t>family  </a:t>
            </a:r>
            <a:r>
              <a:rPr lang="en-US" dirty="0" smtClean="0"/>
              <a:t>refusal of any form of VTE prophylaxis is acceptable to answer yes</a:t>
            </a:r>
          </a:p>
          <a:p>
            <a:pPr lvl="1">
              <a:defRPr/>
            </a:pPr>
            <a:r>
              <a:rPr lang="en-US" dirty="0" smtClean="0"/>
              <a:t>For patients on continuous IV heparin therapy the day of or day after </a:t>
            </a:r>
            <a:r>
              <a:rPr lang="en-US" dirty="0" smtClean="0">
                <a:solidFill>
                  <a:schemeClr val="accent1">
                    <a:lumMod val="60000"/>
                    <a:lumOff val="40000"/>
                  </a:schemeClr>
                </a:solidFill>
              </a:rPr>
              <a:t>hospital</a:t>
            </a:r>
            <a:r>
              <a:rPr lang="en-US" dirty="0" smtClean="0"/>
              <a:t> admission, select “Yes.” </a:t>
            </a:r>
          </a:p>
          <a:p>
            <a:pPr>
              <a:buFont typeface="Wingdings 2" pitchFamily="18" charset="2"/>
              <a:buNone/>
              <a:defRPr/>
            </a:pPr>
            <a:endParaRPr lang="en-US" dirty="0">
              <a:solidFill>
                <a:schemeClr val="accent1">
                  <a:lumMod val="60000"/>
                  <a:lumOff val="40000"/>
                </a:schemeClr>
              </a:solidFill>
            </a:endParaRPr>
          </a:p>
        </p:txBody>
      </p:sp>
    </p:spTree>
  </p:cSld>
  <p:clrMapOvr>
    <a:masterClrMapping/>
  </p:clrMapOvr>
  <p:transition>
    <p:random/>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Question 34 Rules</a:t>
            </a:r>
            <a:endParaRPr lang="en-US" dirty="0"/>
          </a:p>
        </p:txBody>
      </p:sp>
      <p:sp>
        <p:nvSpPr>
          <p:cNvPr id="93187" name="Content Placeholder 2"/>
          <p:cNvSpPr>
            <a:spLocks noGrp="1"/>
          </p:cNvSpPr>
          <p:nvPr>
            <p:ph idx="1"/>
          </p:nvPr>
        </p:nvSpPr>
        <p:spPr/>
        <p:txBody>
          <a:bodyPr/>
          <a:lstStyle/>
          <a:p>
            <a:pPr marL="547688" lvl="2" indent="-411163">
              <a:buClr>
                <a:srgbClr val="F9F9F9"/>
              </a:buClr>
              <a:buSzPct val="65000"/>
              <a:buFont typeface="Wingdings 2" pitchFamily="18" charset="2"/>
              <a:buChar char=""/>
            </a:pPr>
            <a:r>
              <a:rPr lang="en-US" sz="2400" smtClean="0"/>
              <a:t>If documentation of “No VTE Prophylaxis needed” is written, then it will be inferred that both mechanical and pharmacological options were not indicated for the patient.</a:t>
            </a:r>
          </a:p>
          <a:p>
            <a:r>
              <a:rPr lang="en-US" sz="2400" smtClean="0"/>
              <a:t>Select “Yes” if Comfort Measures Only was documented after the arrival date but by the day after ICU admission or surgery end date for surgeries that start the day of or the day after ICU admission. </a:t>
            </a:r>
          </a:p>
          <a:p>
            <a:endParaRPr lang="en-US" smtClean="0"/>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Core Module</a:t>
            </a:r>
            <a:endParaRPr lang="en-US" dirty="0"/>
          </a:p>
        </p:txBody>
      </p:sp>
      <p:sp>
        <p:nvSpPr>
          <p:cNvPr id="3" name="Content Placeholder 2"/>
          <p:cNvSpPr>
            <a:spLocks noGrp="1"/>
          </p:cNvSpPr>
          <p:nvPr>
            <p:ph idx="1"/>
          </p:nvPr>
        </p:nvSpPr>
        <p:spPr/>
        <p:txBody>
          <a:bodyPr>
            <a:normAutofit/>
          </a:bodyPr>
          <a:lstStyle/>
          <a:p>
            <a:pPr marL="548640" indent="-411480" eaLnBrk="1" fontAlgn="auto" hangingPunct="1">
              <a:spcAft>
                <a:spcPts val="0"/>
              </a:spcAft>
              <a:buClr>
                <a:schemeClr val="tx1">
                  <a:shade val="95000"/>
                </a:schemeClr>
              </a:buClr>
              <a:buFont typeface="Wingdings 2"/>
              <a:buChar char=""/>
              <a:defRPr/>
            </a:pPr>
            <a:r>
              <a:rPr lang="en-US" dirty="0" smtClean="0"/>
              <a:t>MOVE!</a:t>
            </a:r>
          </a:p>
          <a:p>
            <a:pPr marL="868680" lvl="1" indent="-283464" eaLnBrk="1" fontAlgn="auto" hangingPunct="1">
              <a:spcAft>
                <a:spcPts val="0"/>
              </a:spcAft>
              <a:buFont typeface="Wingdings 2"/>
              <a:buChar char=""/>
              <a:defRPr/>
            </a:pPr>
            <a:r>
              <a:rPr lang="en-US" dirty="0" smtClean="0"/>
              <a:t>Please note the addition to the definition/decision rules of question 24 (movetx)</a:t>
            </a:r>
          </a:p>
          <a:p>
            <a:pPr marL="868680" lvl="1" indent="-283464" eaLnBrk="1" fontAlgn="auto" hangingPunct="1">
              <a:spcAft>
                <a:spcPts val="0"/>
              </a:spcAft>
              <a:buFont typeface="Wingdings 2"/>
              <a:buChar char=""/>
              <a:defRPr/>
            </a:pPr>
            <a:r>
              <a:rPr lang="en-US" dirty="0" smtClean="0"/>
              <a:t>Acceptable documentation could include:</a:t>
            </a:r>
          </a:p>
          <a:p>
            <a:pPr marL="1133856" lvl="2" eaLnBrk="1" fontAlgn="auto" hangingPunct="1">
              <a:spcAft>
                <a:spcPts val="0"/>
              </a:spcAft>
              <a:buFont typeface="Wingdings"/>
              <a:buChar char=""/>
              <a:defRPr/>
            </a:pPr>
            <a:r>
              <a:rPr lang="en-US" sz="2400" dirty="0" smtClean="0">
                <a:solidFill>
                  <a:schemeClr val="accent1">
                    <a:lumMod val="60000"/>
                    <a:lumOff val="40000"/>
                  </a:schemeClr>
                </a:solidFill>
              </a:rPr>
              <a:t>Evidence that the patient is participating in a home telehealth version of MOVE (sometimes called TeleMOVE</a:t>
            </a:r>
            <a:r>
              <a:rPr lang="en-US" dirty="0" smtClean="0">
                <a:solidFill>
                  <a:schemeClr val="accent1">
                    <a:lumMod val="60000"/>
                    <a:lumOff val="40000"/>
                  </a:schemeClr>
                </a:solidFill>
              </a:rPr>
              <a:t>)</a:t>
            </a:r>
            <a:endParaRPr lang="en-US" dirty="0">
              <a:solidFill>
                <a:schemeClr val="accent1">
                  <a:lumMod val="60000"/>
                  <a:lumOff val="40000"/>
                </a:schemeClr>
              </a:solidFill>
            </a:endParaRPr>
          </a:p>
        </p:txBody>
      </p:sp>
    </p:spTree>
  </p:cSld>
  <p:clrMapOvr>
    <a:masterClrMapping/>
  </p:clrMapOvr>
  <p:transition>
    <p:random/>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VTE Diagnostic Testing</a:t>
            </a:r>
            <a:endParaRPr lang="en-US" dirty="0"/>
          </a:p>
        </p:txBody>
      </p:sp>
      <p:sp>
        <p:nvSpPr>
          <p:cNvPr id="3" name="Content Placeholder 2"/>
          <p:cNvSpPr>
            <a:spLocks noGrp="1"/>
          </p:cNvSpPr>
          <p:nvPr>
            <p:ph idx="1"/>
          </p:nvPr>
        </p:nvSpPr>
        <p:spPr/>
        <p:txBody>
          <a:bodyPr/>
          <a:lstStyle/>
          <a:p>
            <a:pPr>
              <a:defRPr/>
            </a:pPr>
            <a:r>
              <a:rPr lang="en-US" dirty="0" smtClean="0"/>
              <a:t>Some additions to the diagnostic testing sites in question 35 (diagnostic tests for VTE):</a:t>
            </a:r>
          </a:p>
          <a:p>
            <a:pPr>
              <a:defRPr/>
            </a:pPr>
            <a:r>
              <a:rPr lang="en-US" dirty="0" smtClean="0"/>
              <a:t>Venography/Venogram of </a:t>
            </a:r>
            <a:r>
              <a:rPr lang="en-US" dirty="0" smtClean="0">
                <a:solidFill>
                  <a:schemeClr val="accent1">
                    <a:lumMod val="60000"/>
                    <a:lumOff val="40000"/>
                  </a:schemeClr>
                </a:solidFill>
              </a:rPr>
              <a:t>pelvic</a:t>
            </a:r>
            <a:r>
              <a:rPr lang="en-US" dirty="0" smtClean="0"/>
              <a:t>, femoral and other lower extremity veins using contrast material </a:t>
            </a:r>
          </a:p>
          <a:p>
            <a:pPr>
              <a:defRPr/>
            </a:pPr>
            <a:r>
              <a:rPr lang="en-US" dirty="0" smtClean="0"/>
              <a:t>Computed tomography (CT) of thorax </a:t>
            </a:r>
            <a:r>
              <a:rPr lang="en-US" dirty="0" smtClean="0">
                <a:solidFill>
                  <a:schemeClr val="accent1">
                    <a:lumMod val="60000"/>
                    <a:lumOff val="40000"/>
                  </a:schemeClr>
                </a:solidFill>
              </a:rPr>
              <a:t>(chest), abdomen/pelvis, or lower extremity leg veins </a:t>
            </a:r>
            <a:r>
              <a:rPr lang="en-US" dirty="0" smtClean="0"/>
              <a:t>with contrast </a:t>
            </a:r>
          </a:p>
          <a:p>
            <a:pPr>
              <a:defRPr/>
            </a:pPr>
            <a:r>
              <a:rPr lang="en-US" dirty="0" smtClean="0"/>
              <a:t>Magnetic resonance imaging (MRI or MRV) of the thorax </a:t>
            </a:r>
            <a:r>
              <a:rPr lang="en-US" dirty="0" smtClean="0">
                <a:solidFill>
                  <a:schemeClr val="accent1">
                    <a:lumMod val="60000"/>
                    <a:lumOff val="40000"/>
                  </a:schemeClr>
                </a:solidFill>
              </a:rPr>
              <a:t>(chest), abdomen/pelvis</a:t>
            </a:r>
            <a:r>
              <a:rPr lang="en-US" dirty="0" smtClean="0"/>
              <a:t>, or lower extremity leg veins </a:t>
            </a:r>
          </a:p>
          <a:p>
            <a:pPr>
              <a:defRPr/>
            </a:pPr>
            <a:endParaRPr lang="en-US" dirty="0"/>
          </a:p>
        </p:txBody>
      </p:sp>
    </p:spTree>
  </p:cSld>
  <p:clrMapOvr>
    <a:masterClrMapping/>
  </p:clrMapOvr>
  <p:transition>
    <p:random/>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mgtheptx</a:t>
            </a:r>
            <a:endParaRPr lang="en-US" dirty="0"/>
          </a:p>
        </p:txBody>
      </p:sp>
      <p:sp>
        <p:nvSpPr>
          <p:cNvPr id="3" name="Content Placeholder 2"/>
          <p:cNvSpPr>
            <a:spLocks noGrp="1"/>
          </p:cNvSpPr>
          <p:nvPr>
            <p:ph idx="1"/>
          </p:nvPr>
        </p:nvSpPr>
        <p:spPr>
          <a:xfrm>
            <a:off x="304800" y="1600200"/>
            <a:ext cx="8229600" cy="4708525"/>
          </a:xfrm>
        </p:spPr>
        <p:txBody>
          <a:bodyPr/>
          <a:lstStyle/>
          <a:p>
            <a:pPr>
              <a:defRPr/>
            </a:pPr>
            <a:r>
              <a:rPr lang="en-US" sz="2400" dirty="0" smtClean="0"/>
              <a:t>This question (#47) about management of  IV heparin and platelet counts by a protocol or nomogram has some changes to the definition/decision rules</a:t>
            </a:r>
          </a:p>
          <a:p>
            <a:pPr lvl="1">
              <a:defRPr/>
            </a:pPr>
            <a:r>
              <a:rPr lang="en-US" dirty="0" smtClean="0"/>
              <a:t>Pathways, orders </a:t>
            </a:r>
            <a:r>
              <a:rPr lang="en-US" dirty="0" smtClean="0">
                <a:solidFill>
                  <a:schemeClr val="accent1">
                    <a:lumMod val="60000"/>
                    <a:lumOff val="40000"/>
                  </a:schemeClr>
                </a:solidFill>
              </a:rPr>
              <a:t>or documentation </a:t>
            </a:r>
            <a:r>
              <a:rPr lang="en-US" dirty="0" smtClean="0"/>
              <a:t>that state that a nomogram or protocol was used to calculate the UFH therapy dosages and platelet count monitoring </a:t>
            </a:r>
            <a:r>
              <a:rPr lang="en-US" dirty="0" smtClean="0">
                <a:solidFill>
                  <a:schemeClr val="accent1">
                    <a:lumMod val="60000"/>
                    <a:lumOff val="40000"/>
                  </a:schemeClr>
                </a:solidFill>
              </a:rPr>
              <a:t>are acceptable</a:t>
            </a:r>
            <a:r>
              <a:rPr lang="en-US" dirty="0" smtClean="0"/>
              <a:t>. </a:t>
            </a:r>
          </a:p>
          <a:p>
            <a:pPr lvl="1">
              <a:defRPr/>
            </a:pPr>
            <a:r>
              <a:rPr lang="en-US" dirty="0" smtClean="0"/>
              <a:t>For orders that state that UFH therapy is ordered per pharmacy dosing or per pharmacy protocol select “1” </a:t>
            </a:r>
            <a:r>
              <a:rPr lang="en-US" dirty="0" smtClean="0">
                <a:solidFill>
                  <a:schemeClr val="accent1">
                    <a:lumMod val="60000"/>
                    <a:lumOff val="40000"/>
                  </a:schemeClr>
                </a:solidFill>
              </a:rPr>
              <a:t>if there is documentation</a:t>
            </a:r>
            <a:r>
              <a:rPr lang="en-US" dirty="0" smtClean="0"/>
              <a:t> that platelet counts were also </a:t>
            </a:r>
            <a:r>
              <a:rPr lang="en-US" dirty="0" smtClean="0">
                <a:solidFill>
                  <a:schemeClr val="accent1">
                    <a:lumMod val="60000"/>
                    <a:lumOff val="40000"/>
                  </a:schemeClr>
                </a:solidFill>
              </a:rPr>
              <a:t>monitored. </a:t>
            </a:r>
          </a:p>
          <a:p>
            <a:pPr>
              <a:defRPr/>
            </a:pPr>
            <a:endParaRPr lang="en-US" dirty="0" smtClean="0"/>
          </a:p>
          <a:p>
            <a:pPr>
              <a:defRPr/>
            </a:pPr>
            <a:endParaRPr lang="en-US" dirty="0"/>
          </a:p>
        </p:txBody>
      </p:sp>
    </p:spTree>
  </p:cSld>
  <p:clrMapOvr>
    <a:masterClrMapping/>
  </p:clrMapOvr>
  <p:transition>
    <p:random/>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Other VTE changes</a:t>
            </a:r>
            <a:endParaRPr lang="en-US" dirty="0"/>
          </a:p>
        </p:txBody>
      </p:sp>
      <p:sp>
        <p:nvSpPr>
          <p:cNvPr id="96259" name="Content Placeholder 2"/>
          <p:cNvSpPr>
            <a:spLocks noGrp="1"/>
          </p:cNvSpPr>
          <p:nvPr>
            <p:ph idx="1"/>
          </p:nvPr>
        </p:nvSpPr>
        <p:spPr/>
        <p:txBody>
          <a:bodyPr/>
          <a:lstStyle/>
          <a:p>
            <a:r>
              <a:rPr lang="en-US" smtClean="0"/>
              <a:t>Changes to Joint Commission questions as previously noted</a:t>
            </a:r>
          </a:p>
        </p:txBody>
      </p:sp>
    </p:spTree>
  </p:cSld>
  <p:clrMapOvr>
    <a:masterClrMapping/>
  </p:clrMapOvr>
  <p:transition>
    <p:random/>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VTE Scoring</a:t>
            </a:r>
            <a:endParaRPr lang="en-US" dirty="0"/>
          </a:p>
        </p:txBody>
      </p:sp>
      <p:sp>
        <p:nvSpPr>
          <p:cNvPr id="97283" name="Content Placeholder 2"/>
          <p:cNvSpPr>
            <a:spLocks noGrp="1"/>
          </p:cNvSpPr>
          <p:nvPr>
            <p:ph idx="1"/>
          </p:nvPr>
        </p:nvSpPr>
        <p:spPr/>
        <p:txBody>
          <a:bodyPr/>
          <a:lstStyle/>
          <a:p>
            <a:r>
              <a:rPr lang="en-US" smtClean="0"/>
              <a:t>Vte1 and 2</a:t>
            </a:r>
          </a:p>
          <a:p>
            <a:pPr lvl="1"/>
            <a:r>
              <a:rPr lang="en-US" smtClean="0"/>
              <a:t>Oral factor Xa removed as an option</a:t>
            </a:r>
          </a:p>
          <a:p>
            <a:r>
              <a:rPr lang="en-US" smtClean="0"/>
              <a:t>Vte 3, 4, and 5</a:t>
            </a:r>
          </a:p>
          <a:p>
            <a:pPr lvl="1"/>
            <a:r>
              <a:rPr lang="en-US" smtClean="0"/>
              <a:t>Discharge disposition status changes reflected as applicable</a:t>
            </a:r>
          </a:p>
          <a:p>
            <a:r>
              <a:rPr lang="en-US" smtClean="0"/>
              <a:t>See exit report guide for details</a:t>
            </a:r>
          </a:p>
        </p:txBody>
      </p:sp>
    </p:spTree>
  </p:cSld>
  <p:clrMapOvr>
    <a:masterClrMapping/>
  </p:clrMapOvr>
  <p:transition>
    <p:random/>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Common Modules</a:t>
            </a:r>
            <a:endParaRPr lang="en-US" dirty="0"/>
          </a:p>
        </p:txBody>
      </p:sp>
      <p:sp>
        <p:nvSpPr>
          <p:cNvPr id="98307" name="Content Placeholder 2"/>
          <p:cNvSpPr>
            <a:spLocks noGrp="1"/>
          </p:cNvSpPr>
          <p:nvPr>
            <p:ph idx="1"/>
          </p:nvPr>
        </p:nvSpPr>
        <p:spPr/>
        <p:txBody>
          <a:bodyPr/>
          <a:lstStyle/>
          <a:p>
            <a:r>
              <a:rPr lang="en-US" smtClean="0"/>
              <a:t>No changes to Blood Management, Delirium Risk or Fall Assessment</a:t>
            </a:r>
          </a:p>
          <a:p>
            <a:r>
              <a:rPr lang="en-US" smtClean="0"/>
              <a:t>Prevention Module:</a:t>
            </a:r>
          </a:p>
          <a:p>
            <a:pPr lvl="1"/>
            <a:r>
              <a:rPr lang="en-US" smtClean="0"/>
              <a:t>Changes to option 4 of vaxstat (pneumococcal pneumonia vaccination status) as previously noted in Pneumonia instrument</a:t>
            </a:r>
          </a:p>
          <a:p>
            <a:r>
              <a:rPr lang="en-US" smtClean="0"/>
              <a:t>Inpatient Medication Reconciliation remains pilot for 5 facilities</a:t>
            </a:r>
          </a:p>
          <a:p>
            <a:pPr lvl="1"/>
            <a:r>
              <a:rPr lang="en-US" smtClean="0"/>
              <a:t>There are some changes to questions and scoring</a:t>
            </a:r>
          </a:p>
          <a:p>
            <a:pPr lvl="1"/>
            <a:endParaRPr lang="en-US" smtClean="0"/>
          </a:p>
        </p:txBody>
      </p:sp>
    </p:spTree>
  </p:cSld>
  <p:clrMapOvr>
    <a:masterClrMapping/>
  </p:clrMapOvr>
  <p:transition>
    <p:random/>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IP Med Recon Changes</a:t>
            </a:r>
            <a:endParaRPr lang="en-US" dirty="0"/>
          </a:p>
        </p:txBody>
      </p:sp>
      <p:sp>
        <p:nvSpPr>
          <p:cNvPr id="3" name="Content Placeholder 2"/>
          <p:cNvSpPr>
            <a:spLocks noGrp="1"/>
          </p:cNvSpPr>
          <p:nvPr>
            <p:ph idx="1"/>
          </p:nvPr>
        </p:nvSpPr>
        <p:spPr/>
        <p:txBody>
          <a:bodyPr/>
          <a:lstStyle/>
          <a:p>
            <a:pPr>
              <a:defRPr/>
            </a:pPr>
            <a:r>
              <a:rPr lang="en-US" smtClean="0"/>
              <a:t>Noptlist2 </a:t>
            </a:r>
            <a:r>
              <a:rPr lang="en-US" dirty="0" smtClean="0"/>
              <a:t>has changed and now asks:</a:t>
            </a:r>
          </a:p>
          <a:p>
            <a:pPr>
              <a:defRPr/>
            </a:pPr>
            <a:r>
              <a:rPr lang="en-US" dirty="0" smtClean="0"/>
              <a:t>Upon admission or during the </a:t>
            </a:r>
            <a:r>
              <a:rPr lang="en-US" dirty="0" smtClean="0">
                <a:solidFill>
                  <a:schemeClr val="accent1">
                    <a:lumMod val="60000"/>
                    <a:lumOff val="40000"/>
                  </a:schemeClr>
                </a:solidFill>
              </a:rPr>
              <a:t>24</a:t>
            </a:r>
            <a:r>
              <a:rPr lang="en-US" dirty="0" smtClean="0"/>
              <a:t> hours after admission, </a:t>
            </a:r>
            <a:r>
              <a:rPr lang="en-US" dirty="0" smtClean="0">
                <a:solidFill>
                  <a:schemeClr val="accent1">
                    <a:lumMod val="60000"/>
                    <a:lumOff val="40000"/>
                  </a:schemeClr>
                </a:solidFill>
              </a:rPr>
              <a:t>did the physician/APN/PA, pharmacist, or nurse document that the patient and/or caregiver were unable to confirm the patient’s medications?</a:t>
            </a:r>
          </a:p>
          <a:p>
            <a:pPr>
              <a:defRPr/>
            </a:pPr>
            <a:r>
              <a:rPr lang="en-US" sz="2000" b="1" dirty="0" smtClean="0"/>
              <a:t>In order to answer “1” there must be physician/APN/PA, pharmacist, or nurse documentation that the patient and/or caregiver are unable to confirm the patient’s medications.  If a caregiver is not present, documentation that the patient is unable to confirm his/her medications and an attempt to contact the patient’s caregiver is acceptable.  </a:t>
            </a:r>
            <a:endParaRPr lang="en-US" sz="2000" dirty="0" smtClean="0"/>
          </a:p>
          <a:p>
            <a:pPr>
              <a:defRPr/>
            </a:pPr>
            <a:endParaRPr lang="en-US" dirty="0" smtClean="0">
              <a:solidFill>
                <a:schemeClr val="accent1">
                  <a:lumMod val="60000"/>
                  <a:lumOff val="40000"/>
                </a:schemeClr>
              </a:solidFill>
            </a:endParaRPr>
          </a:p>
          <a:p>
            <a:pPr>
              <a:defRPr/>
            </a:pPr>
            <a:endParaRPr lang="en-US" dirty="0"/>
          </a:p>
        </p:txBody>
      </p:sp>
    </p:spTree>
  </p:cSld>
  <p:clrMapOvr>
    <a:masterClrMapping/>
  </p:clrMapOvr>
  <p:transition>
    <p:random/>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New Question	</a:t>
            </a:r>
            <a:endParaRPr lang="en-US" dirty="0"/>
          </a:p>
        </p:txBody>
      </p:sp>
      <p:sp>
        <p:nvSpPr>
          <p:cNvPr id="99331" name="Content Placeholder 2"/>
          <p:cNvSpPr>
            <a:spLocks noGrp="1"/>
          </p:cNvSpPr>
          <p:nvPr>
            <p:ph idx="1"/>
          </p:nvPr>
        </p:nvSpPr>
        <p:spPr/>
        <p:txBody>
          <a:bodyPr/>
          <a:lstStyle/>
          <a:p>
            <a:pPr>
              <a:defRPr/>
            </a:pPr>
            <a:r>
              <a:rPr lang="en-US" dirty="0" smtClean="0"/>
              <a:t>Noptlist3 (question 4) is a new question</a:t>
            </a:r>
          </a:p>
          <a:p>
            <a:pPr>
              <a:defRPr/>
            </a:pPr>
            <a:r>
              <a:rPr lang="en-US" dirty="0" smtClean="0">
                <a:solidFill>
                  <a:schemeClr val="accent1">
                    <a:lumMod val="60000"/>
                    <a:lumOff val="40000"/>
                  </a:schemeClr>
                </a:solidFill>
              </a:rPr>
              <a:t>Upon admission or during the 24 hours after admission, did the physician/APN/PA, pharmacist, or nurse document at least two attempts to obtain the patient’s medication list from a referring facility?  </a:t>
            </a:r>
          </a:p>
          <a:p>
            <a:pPr>
              <a:defRPr/>
            </a:pPr>
            <a:r>
              <a:rPr lang="en-US" dirty="0" smtClean="0"/>
              <a:t>Possible answers are</a:t>
            </a:r>
          </a:p>
          <a:p>
            <a:pPr lvl="1">
              <a:defRPr/>
            </a:pPr>
            <a:r>
              <a:rPr lang="en-US" dirty="0" smtClean="0"/>
              <a:t>3. Yes</a:t>
            </a:r>
          </a:p>
          <a:p>
            <a:pPr lvl="1">
              <a:defRPr/>
            </a:pPr>
            <a:r>
              <a:rPr lang="en-US" dirty="0" smtClean="0"/>
              <a:t>4.  No</a:t>
            </a:r>
          </a:p>
          <a:p>
            <a:pPr lvl="1">
              <a:defRPr/>
            </a:pPr>
            <a:r>
              <a:rPr lang="en-US" dirty="0" smtClean="0"/>
              <a:t>5.  Patient was not referred from another facility</a:t>
            </a:r>
          </a:p>
        </p:txBody>
      </p:sp>
    </p:spTree>
  </p:cSld>
  <p:clrMapOvr>
    <a:masterClrMapping/>
  </p:clrMapOvr>
  <p:transition>
    <p:random/>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Rules for noptlist3</a:t>
            </a:r>
            <a:endParaRPr lang="en-US" dirty="0"/>
          </a:p>
        </p:txBody>
      </p:sp>
      <p:sp>
        <p:nvSpPr>
          <p:cNvPr id="3" name="Content Placeholder 2"/>
          <p:cNvSpPr>
            <a:spLocks noGrp="1"/>
          </p:cNvSpPr>
          <p:nvPr>
            <p:ph idx="1"/>
          </p:nvPr>
        </p:nvSpPr>
        <p:spPr/>
        <p:txBody>
          <a:bodyPr/>
          <a:lstStyle/>
          <a:p>
            <a:pPr>
              <a:defRPr/>
            </a:pPr>
            <a:r>
              <a:rPr lang="en-US" b="1" dirty="0" smtClean="0"/>
              <a:t>If there are at least two attempts by the physician/APN/PA, pharmacist, or nurse to contact the referring facility to obtain the patient’s medication list, select “1.” </a:t>
            </a:r>
          </a:p>
          <a:p>
            <a:pPr>
              <a:defRPr/>
            </a:pPr>
            <a:r>
              <a:rPr lang="en-US" b="1" dirty="0" smtClean="0">
                <a:solidFill>
                  <a:schemeClr val="accent1">
                    <a:lumMod val="60000"/>
                    <a:lumOff val="40000"/>
                  </a:schemeClr>
                </a:solidFill>
              </a:rPr>
              <a:t>Unsuccessful attempts documented in the record are acceptable (e.g. “left message for nursing director to return call re: patient’s medications”)</a:t>
            </a:r>
            <a:r>
              <a:rPr lang="en-US" b="1" dirty="0" smtClean="0"/>
              <a:t>. </a:t>
            </a:r>
            <a:endParaRPr lang="en-US" dirty="0" smtClean="0"/>
          </a:p>
          <a:p>
            <a:pPr>
              <a:defRPr/>
            </a:pPr>
            <a:r>
              <a:rPr lang="en-US" b="1" dirty="0" smtClean="0"/>
              <a:t>Referring facility: skilled nursing facility, assisted living, medical group home, etc.</a:t>
            </a:r>
            <a:endParaRPr lang="en-US" dirty="0" smtClean="0"/>
          </a:p>
          <a:p>
            <a:pPr>
              <a:defRPr/>
            </a:pPr>
            <a:endParaRPr lang="en-US" dirty="0"/>
          </a:p>
        </p:txBody>
      </p:sp>
    </p:spTree>
  </p:cSld>
  <p:clrMapOvr>
    <a:masterClrMapping/>
  </p:clrMapOvr>
  <p:transition>
    <p:random/>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Changes to IP Med Recon Scoring</a:t>
            </a:r>
            <a:endParaRPr lang="en-US" dirty="0"/>
          </a:p>
        </p:txBody>
      </p:sp>
      <p:sp>
        <p:nvSpPr>
          <p:cNvPr id="3" name="Content Placeholder 2"/>
          <p:cNvSpPr>
            <a:spLocks noGrp="1"/>
          </p:cNvSpPr>
          <p:nvPr>
            <p:ph idx="1"/>
          </p:nvPr>
        </p:nvSpPr>
        <p:spPr/>
        <p:txBody>
          <a:bodyPr/>
          <a:lstStyle/>
          <a:p>
            <a:pPr>
              <a:defRPr/>
            </a:pPr>
            <a:r>
              <a:rPr lang="en-US" sz="2400" dirty="0" smtClean="0"/>
              <a:t>Mrec13 is replaced by mrec31</a:t>
            </a:r>
            <a:r>
              <a:rPr lang="en-US" sz="2400" dirty="0" smtClean="0">
                <a:solidFill>
                  <a:schemeClr val="accent1">
                    <a:lumMod val="60000"/>
                    <a:lumOff val="40000"/>
                  </a:schemeClr>
                </a:solidFill>
              </a:rPr>
              <a:t>: Patient’s medication list reviewed with patient upon </a:t>
            </a:r>
            <a:r>
              <a:rPr lang="en-US" sz="2400" dirty="0" smtClean="0">
                <a:solidFill>
                  <a:schemeClr val="accent1">
                    <a:lumMod val="60000"/>
                    <a:lumOff val="40000"/>
                  </a:schemeClr>
                </a:solidFill>
              </a:rPr>
              <a:t>admission</a:t>
            </a:r>
          </a:p>
          <a:p>
            <a:pPr lvl="1">
              <a:defRPr/>
            </a:pPr>
            <a:r>
              <a:rPr lang="en-US" sz="2000" dirty="0" smtClean="0"/>
              <a:t>If the physician/APN/PA, pharmacist, or </a:t>
            </a:r>
            <a:r>
              <a:rPr lang="en-US" sz="2000" dirty="0" smtClean="0"/>
              <a:t>nurse reviewed </a:t>
            </a:r>
            <a:r>
              <a:rPr lang="en-US" sz="2000" dirty="0" smtClean="0"/>
              <a:t>the patient’s list of medications and/or active medication list in the record with the patient/caregiver upon admission or during the 12 hours after </a:t>
            </a:r>
            <a:r>
              <a:rPr lang="en-US" sz="2000" dirty="0" smtClean="0"/>
              <a:t>admission the case will pass</a:t>
            </a:r>
            <a:endParaRPr lang="en-US" sz="2000" dirty="0" smtClean="0">
              <a:solidFill>
                <a:schemeClr val="accent1">
                  <a:lumMod val="60000"/>
                  <a:lumOff val="40000"/>
                </a:schemeClr>
              </a:solidFill>
            </a:endParaRPr>
          </a:p>
          <a:p>
            <a:pPr lvl="1">
              <a:defRPr/>
            </a:pPr>
            <a:r>
              <a:rPr lang="en-US" sz="2000" dirty="0" smtClean="0"/>
              <a:t>If the physician/APN/PA, pharmacist, or nurse did not review the patient’s list of medications and/or active medication list in the record with the patient/caregiver upon admission or during the 12 hours after </a:t>
            </a:r>
            <a:r>
              <a:rPr lang="en-US" sz="2000" dirty="0" smtClean="0"/>
              <a:t>admission and there was an emergent/life threatening situation prohibiting medication reconciliation at that time  </a:t>
            </a:r>
            <a:r>
              <a:rPr lang="en-US" sz="2000" u="sng" dirty="0" smtClean="0"/>
              <a:t>BUT </a:t>
            </a:r>
            <a:r>
              <a:rPr lang="en-US" sz="2000" u="sng" dirty="0" smtClean="0"/>
              <a:t>DID</a:t>
            </a:r>
            <a:r>
              <a:rPr lang="en-US" sz="2000" dirty="0" smtClean="0"/>
              <a:t> review the patient’s list of medications and/or active medication list in the record with the patient/caregiver by the end of the next day after admission, the case will pass</a:t>
            </a:r>
          </a:p>
          <a:p>
            <a:pPr>
              <a:defRPr/>
            </a:pPr>
            <a:endParaRPr lang="en-US" dirty="0"/>
          </a:p>
        </p:txBody>
      </p:sp>
    </p:spTree>
  </p:cSld>
  <p:clrMapOvr>
    <a:masterClrMapping/>
  </p:clrMapOvr>
  <p:transition>
    <p:random/>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Med Recon Scoring</a:t>
            </a:r>
            <a:endParaRPr lang="en-US" dirty="0"/>
          </a:p>
        </p:txBody>
      </p:sp>
      <p:sp>
        <p:nvSpPr>
          <p:cNvPr id="3" name="Content Placeholder 2"/>
          <p:cNvSpPr>
            <a:spLocks noGrp="1"/>
          </p:cNvSpPr>
          <p:nvPr>
            <p:ph idx="1"/>
          </p:nvPr>
        </p:nvSpPr>
        <p:spPr>
          <a:xfrm>
            <a:off x="457200" y="1295400"/>
            <a:ext cx="8229600" cy="5013325"/>
          </a:xfrm>
        </p:spPr>
        <p:txBody>
          <a:bodyPr/>
          <a:lstStyle/>
          <a:p>
            <a:pPr>
              <a:defRPr/>
            </a:pPr>
            <a:r>
              <a:rPr lang="en-US" sz="2400" dirty="0" smtClean="0"/>
              <a:t>Mrec32 replaces mrec14: </a:t>
            </a:r>
            <a:r>
              <a:rPr lang="en-US" sz="2400" dirty="0" smtClean="0">
                <a:solidFill>
                  <a:schemeClr val="accent1">
                    <a:lumMod val="60000"/>
                    <a:lumOff val="40000"/>
                  </a:schemeClr>
                </a:solidFill>
              </a:rPr>
              <a:t>Documented reason medication list was not reviewed with </a:t>
            </a:r>
            <a:r>
              <a:rPr lang="en-US" sz="2400" dirty="0" smtClean="0">
                <a:solidFill>
                  <a:schemeClr val="accent1">
                    <a:lumMod val="60000"/>
                    <a:lumOff val="40000"/>
                  </a:schemeClr>
                </a:solidFill>
              </a:rPr>
              <a:t>patient</a:t>
            </a:r>
          </a:p>
          <a:p>
            <a:pPr>
              <a:defRPr/>
            </a:pPr>
            <a:r>
              <a:rPr lang="en-US" sz="2400" dirty="0" smtClean="0"/>
              <a:t>The following conditions will pass</a:t>
            </a:r>
            <a:endParaRPr lang="en-US" sz="2400" dirty="0" smtClean="0"/>
          </a:p>
          <a:p>
            <a:pPr lvl="1">
              <a:defRPr/>
            </a:pPr>
            <a:r>
              <a:rPr lang="en-US" sz="2000" dirty="0" smtClean="0"/>
              <a:t>Life </a:t>
            </a:r>
            <a:r>
              <a:rPr lang="en-US" sz="2000" dirty="0" smtClean="0"/>
              <a:t>threatening emergency that  prohibited  completion of medication reconciliation upon admission or in the 12 hours </a:t>
            </a:r>
            <a:r>
              <a:rPr lang="en-US" sz="2000" dirty="0" smtClean="0"/>
              <a:t>after</a:t>
            </a:r>
          </a:p>
          <a:p>
            <a:pPr lvl="1">
              <a:defRPr/>
            </a:pPr>
            <a:r>
              <a:rPr lang="en-US" sz="2000" dirty="0" smtClean="0"/>
              <a:t>Documentation </a:t>
            </a:r>
            <a:r>
              <a:rPr lang="en-US" sz="2000" dirty="0" smtClean="0"/>
              <a:t>that the patient or caregiver were unable to confirm the medications on admission or in the 24 hours after</a:t>
            </a:r>
            <a:endParaRPr lang="en-US" sz="2000" dirty="0" smtClean="0">
              <a:solidFill>
                <a:schemeClr val="accent1">
                  <a:lumMod val="60000"/>
                  <a:lumOff val="40000"/>
                </a:schemeClr>
              </a:solidFill>
            </a:endParaRPr>
          </a:p>
          <a:p>
            <a:pPr lvl="1">
              <a:defRPr/>
            </a:pPr>
            <a:r>
              <a:rPr lang="en-US" sz="2000" dirty="0" smtClean="0"/>
              <a:t>If there was no life threatening emergency that  prohibited  completion of medication reconciliation upon admission or in the 12 hours after, </a:t>
            </a:r>
            <a:r>
              <a:rPr lang="en-US" sz="2000" u="sng" dirty="0" smtClean="0"/>
              <a:t>and</a:t>
            </a:r>
            <a:r>
              <a:rPr lang="en-US" sz="2000" dirty="0" smtClean="0"/>
              <a:t> there is no documentation that the patient or caregiver were unable to confirm the medications on admission or in the 24 hours after BUT there is documentation that attempts were made to obtain the medication list from a referring </a:t>
            </a:r>
            <a:r>
              <a:rPr lang="en-US" sz="2000" dirty="0" smtClean="0"/>
              <a:t>facility</a:t>
            </a:r>
            <a:endParaRPr lang="en-US" sz="2000" dirty="0"/>
          </a:p>
        </p:txBody>
      </p:sp>
    </p:spTree>
  </p:cSld>
  <p:clrMapOvr>
    <a:masterClrMapping/>
  </p:clrMapOvr>
  <p:transition>
    <p:rand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ustom 2">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fontScheme name="Custom 1">
      <a:majorFont>
        <a:latin typeface="Cambria"/>
        <a:ea typeface=""/>
        <a:cs typeface=""/>
      </a:majorFont>
      <a:minorFont>
        <a:latin typeface="Calibri"/>
        <a:ea typeface=""/>
        <a:cs typeface=""/>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2475</TotalTime>
  <Words>5422</Words>
  <Application>Microsoft Office PowerPoint</Application>
  <PresentationFormat>On-screen Show (4:3)</PresentationFormat>
  <Paragraphs>470</Paragraphs>
  <Slides>102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102</vt:i4>
      </vt:variant>
    </vt:vector>
  </HeadingPairs>
  <TitlesOfParts>
    <vt:vector size="104" baseType="lpstr">
      <vt:lpstr>Apex</vt:lpstr>
      <vt:lpstr>Document</vt:lpstr>
      <vt:lpstr>EPRP Update</vt:lpstr>
      <vt:lpstr>Reminder</vt:lpstr>
      <vt:lpstr>Same Page</vt:lpstr>
      <vt:lpstr>Seek Guidance</vt:lpstr>
      <vt:lpstr>CGPI</vt:lpstr>
      <vt:lpstr>Validation Module</vt:lpstr>
      <vt:lpstr>CHF Module</vt:lpstr>
      <vt:lpstr>PI Module</vt:lpstr>
      <vt:lpstr>Core Module</vt:lpstr>
      <vt:lpstr>Frail Elderly</vt:lpstr>
      <vt:lpstr>Assessment of ADLs</vt:lpstr>
      <vt:lpstr>Katz Index</vt:lpstr>
      <vt:lpstr>Assessment of  IADLs</vt:lpstr>
      <vt:lpstr>Lawton IADL Scale</vt:lpstr>
      <vt:lpstr>Standardized Tools</vt:lpstr>
      <vt:lpstr>References Folder on Desktop</vt:lpstr>
      <vt:lpstr>Katz and Lawton Tools</vt:lpstr>
      <vt:lpstr>Changes/New Questions</vt:lpstr>
      <vt:lpstr>Falls</vt:lpstr>
      <vt:lpstr>Date of Most Recent Fall</vt:lpstr>
      <vt:lpstr>Fall Evaluation</vt:lpstr>
      <vt:lpstr>Fall Evaluation</vt:lpstr>
      <vt:lpstr>Fall Evaluation</vt:lpstr>
      <vt:lpstr>Additional Evaluations/Assessments</vt:lpstr>
      <vt:lpstr>Eye Exam</vt:lpstr>
      <vt:lpstr>Orthostatic BP</vt:lpstr>
      <vt:lpstr>Basic Gait Evaluation</vt:lpstr>
      <vt:lpstr>Basic Gait Evaluation</vt:lpstr>
      <vt:lpstr>Balance Evaluation</vt:lpstr>
      <vt:lpstr>Neuro Exam</vt:lpstr>
      <vt:lpstr>Neuro Exam</vt:lpstr>
      <vt:lpstr>Home Hazards</vt:lpstr>
      <vt:lpstr>Hazards Identified?</vt:lpstr>
      <vt:lpstr>Modification of Hazards</vt:lpstr>
      <vt:lpstr>Modification of Hazards</vt:lpstr>
      <vt:lpstr>Outpatient Medication Reconciliation</vt:lpstr>
      <vt:lpstr>Split Question</vt:lpstr>
      <vt:lpstr>Question 3</vt:lpstr>
      <vt:lpstr>CGPI Scoring Changes</vt:lpstr>
      <vt:lpstr>CGPI Scoring Changes</vt:lpstr>
      <vt:lpstr>CGPI Exit Report</vt:lpstr>
      <vt:lpstr>Change to OP Med Recon Scoring</vt:lpstr>
      <vt:lpstr>TBI</vt:lpstr>
      <vt:lpstr>HBPC</vt:lpstr>
      <vt:lpstr>HBIPS</vt:lpstr>
      <vt:lpstr>Joint Commission Changes</vt:lpstr>
      <vt:lpstr>Changes Common to Inpatient Instruments</vt:lpstr>
      <vt:lpstr>Other ICD-9-CM Diagnoses</vt:lpstr>
      <vt:lpstr>Discharge Disposition</vt:lpstr>
      <vt:lpstr>Discharge Disposition Rules</vt:lpstr>
      <vt:lpstr>Options for Discharge Disposition</vt:lpstr>
      <vt:lpstr>Comfort Measures Only</vt:lpstr>
      <vt:lpstr>Comfort Measures Only</vt:lpstr>
      <vt:lpstr>Smoking</vt:lpstr>
      <vt:lpstr>IHF</vt:lpstr>
      <vt:lpstr>IHF Scoring</vt:lpstr>
      <vt:lpstr>Pneumonia</vt:lpstr>
      <vt:lpstr>PN Validation Module</vt:lpstr>
      <vt:lpstr>PN Acute Care Module</vt:lpstr>
      <vt:lpstr>PN Scoring and Exit Report</vt:lpstr>
      <vt:lpstr>ACS</vt:lpstr>
      <vt:lpstr>Changes</vt:lpstr>
      <vt:lpstr>History and Assessment Module </vt:lpstr>
      <vt:lpstr>Initial Presentation Module</vt:lpstr>
      <vt:lpstr>Initial Presentation module (cont.) </vt:lpstr>
      <vt:lpstr>Revascularization Module</vt:lpstr>
      <vt:lpstr>Discharge Module</vt:lpstr>
      <vt:lpstr>ACS Exit Report and Scoring</vt:lpstr>
      <vt:lpstr>Surgical Care</vt:lpstr>
      <vt:lpstr>Global Changes </vt:lpstr>
      <vt:lpstr>Not A Change</vt:lpstr>
      <vt:lpstr>Anesthesia End Time Reminders</vt:lpstr>
      <vt:lpstr>Another Reminder</vt:lpstr>
      <vt:lpstr>Reasons to Extend Antibiotics</vt:lpstr>
      <vt:lpstr>Infection</vt:lpstr>
      <vt:lpstr>Arthroplasty/Current Bone Tumor</vt:lpstr>
      <vt:lpstr>Arthroplasty/Current Bone Tumor</vt:lpstr>
      <vt:lpstr>Other reasons to extend</vt:lpstr>
      <vt:lpstr>Rules for yextabx3</vt:lpstr>
      <vt:lpstr>Skip Change</vt:lpstr>
      <vt:lpstr>VTE Prophylaxis</vt:lpstr>
      <vt:lpstr>SC Scoring and Exit Report</vt:lpstr>
      <vt:lpstr>VTE</vt:lpstr>
      <vt:lpstr>Skip Change</vt:lpstr>
      <vt:lpstr>Question 23</vt:lpstr>
      <vt:lpstr>Reasons for No VTE Prophylaxis</vt:lpstr>
      <vt:lpstr>More Rule Changes to Question 25</vt:lpstr>
      <vt:lpstr>Reasons for No VTE Prophylaxis-ICU</vt:lpstr>
      <vt:lpstr>Question 34 Rules</vt:lpstr>
      <vt:lpstr>VTE Diagnostic Testing</vt:lpstr>
      <vt:lpstr>mgtheptx</vt:lpstr>
      <vt:lpstr>Other VTE changes</vt:lpstr>
      <vt:lpstr>VTE Scoring</vt:lpstr>
      <vt:lpstr>Common Modules</vt:lpstr>
      <vt:lpstr>IP Med Recon Changes</vt:lpstr>
      <vt:lpstr>New Question </vt:lpstr>
      <vt:lpstr>Rules for noptlist3</vt:lpstr>
      <vt:lpstr>Changes to IP Med Recon Scoring</vt:lpstr>
      <vt:lpstr>Med Recon Scoring</vt:lpstr>
      <vt:lpstr>Med Recon Scoring</vt:lpstr>
      <vt:lpstr>Nursing Exit Report </vt:lpstr>
      <vt:lpstr>3QFY2011</vt:lpstr>
    </vt:vector>
  </TitlesOfParts>
  <Company>WVMI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EPRP Update</dc:title>
  <dc:creator>auser</dc:creator>
  <cp:lastModifiedBy>auser</cp:lastModifiedBy>
  <cp:revision>240</cp:revision>
  <dcterms:created xsi:type="dcterms:W3CDTF">2011-03-07T14:36:13Z</dcterms:created>
  <dcterms:modified xsi:type="dcterms:W3CDTF">2011-04-06T19:38:55Z</dcterms:modified>
</cp:coreProperties>
</file>