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9.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9"/>
  </p:notesMasterIdLst>
  <p:handoutMasterIdLst>
    <p:handoutMasterId r:id="rId40"/>
  </p:handoutMasterIdLst>
  <p:sldIdLst>
    <p:sldId id="256" r:id="rId6"/>
    <p:sldId id="258" r:id="rId7"/>
    <p:sldId id="260" r:id="rId8"/>
    <p:sldId id="259" r:id="rId9"/>
    <p:sldId id="261" r:id="rId10"/>
    <p:sldId id="265" r:id="rId11"/>
    <p:sldId id="266" r:id="rId12"/>
    <p:sldId id="267" r:id="rId13"/>
    <p:sldId id="281" r:id="rId14"/>
    <p:sldId id="268" r:id="rId15"/>
    <p:sldId id="270" r:id="rId16"/>
    <p:sldId id="282" r:id="rId17"/>
    <p:sldId id="283" r:id="rId18"/>
    <p:sldId id="284" r:id="rId19"/>
    <p:sldId id="285" r:id="rId20"/>
    <p:sldId id="286" r:id="rId21"/>
    <p:sldId id="287" r:id="rId22"/>
    <p:sldId id="288" r:id="rId23"/>
    <p:sldId id="289" r:id="rId24"/>
    <p:sldId id="290" r:id="rId25"/>
    <p:sldId id="269" r:id="rId26"/>
    <p:sldId id="271" r:id="rId27"/>
    <p:sldId id="272" r:id="rId28"/>
    <p:sldId id="273" r:id="rId29"/>
    <p:sldId id="291" r:id="rId30"/>
    <p:sldId id="292" r:id="rId31"/>
    <p:sldId id="293" r:id="rId32"/>
    <p:sldId id="294" r:id="rId33"/>
    <p:sldId id="296" r:id="rId34"/>
    <p:sldId id="298" r:id="rId35"/>
    <p:sldId id="300" r:id="rId36"/>
    <p:sldId id="277" r:id="rId37"/>
    <p:sldId id="279" r:id="rId38"/>
  </p:sldIdLst>
  <p:sldSz cx="9144000" cy="6858000" type="screen4x3"/>
  <p:notesSz cx="7315200" cy="96012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22C3C37-41CE-338B-AD94-A94FCAE3275C}" name="Taylor, Robin" initials="RT" userId="S::rtaylor@WVMI.ORG::04111573-5570-4ebf-9925-58c694ee543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aylor, Robin" initials="TR" lastIdx="0" clrIdx="0">
    <p:extLst>
      <p:ext uri="{19B8F6BF-5375-455C-9EA6-DF929625EA0E}">
        <p15:presenceInfo xmlns:p15="http://schemas.microsoft.com/office/powerpoint/2012/main" userId="Taylor, Robin" providerId="None"/>
      </p:ext>
    </p:extLst>
  </p:cmAuthor>
  <p:cmAuthor id="2" name="Sites, Anna" initials="SA" lastIdx="23" clrIdx="1">
    <p:extLst>
      <p:ext uri="{19B8F6BF-5375-455C-9EA6-DF929625EA0E}">
        <p15:presenceInfo xmlns:p15="http://schemas.microsoft.com/office/powerpoint/2012/main" userId="S-1-5-21-1854015435-218172155-1874078741-9076" providerId="AD"/>
      </p:ext>
    </p:extLst>
  </p:cmAuthor>
  <p:cmAuthor id="3" name="Hall, Jennifer" initials="HJ" lastIdx="4" clrIdx="2">
    <p:extLst>
      <p:ext uri="{19B8F6BF-5375-455C-9EA6-DF929625EA0E}">
        <p15:presenceInfo xmlns:p15="http://schemas.microsoft.com/office/powerpoint/2012/main" userId="S-1-5-21-1854015435-218172155-1874078741-89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A63"/>
    <a:srgbClr val="A9D42D"/>
    <a:srgbClr val="25408F"/>
    <a:srgbClr val="9ED800"/>
    <a:srgbClr val="9F875D"/>
    <a:srgbClr val="0056B3"/>
    <a:srgbClr val="C0A879"/>
    <a:srgbClr val="C1B49A"/>
    <a:srgbClr val="1C2A4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6247" autoAdjust="0"/>
  </p:normalViewPr>
  <p:slideViewPr>
    <p:cSldViewPr>
      <p:cViewPr varScale="1">
        <p:scale>
          <a:sx n="111" d="100"/>
          <a:sy n="111" d="100"/>
        </p:scale>
        <p:origin x="184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commentAuthors" Target="commentAuthors.xml"/><Relationship Id="rId47" Type="http://schemas.microsoft.com/office/2018/10/relationships/authors" Targe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a:defRPr sz="1200"/>
            </a:lvl1pPr>
          </a:lstStyle>
          <a:p>
            <a:fld id="{C5EDD1EF-F043-4AEB-BBE2-0C83880EA044}" type="datetimeFigureOut">
              <a:rPr lang="en-US" smtClean="0"/>
              <a:t>10/7/2025</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a:defRPr sz="1200"/>
            </a:lvl1pPr>
          </a:lstStyle>
          <a:p>
            <a:fld id="{434A0DEB-981B-42A2-B151-C2CCB2999E56}" type="slidenum">
              <a:rPr lang="en-US" smtClean="0"/>
              <a:t>‹#›</a:t>
            </a:fld>
            <a:endParaRPr lang="en-US"/>
          </a:p>
        </p:txBody>
      </p:sp>
    </p:spTree>
    <p:extLst>
      <p:ext uri="{BB962C8B-B14F-4D97-AF65-F5344CB8AC3E}">
        <p14:creationId xmlns:p14="http://schemas.microsoft.com/office/powerpoint/2010/main" val="4649977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1ECB956A-697B-4170-A9C0-431387A279A1}" type="datetimeFigureOut">
              <a:rPr lang="en-US" smtClean="0"/>
              <a:t>10/7/2025</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25A4F3BA-E414-404E-B32C-01CE68299FEC}" type="slidenum">
              <a:rPr lang="en-US" smtClean="0"/>
              <a:t>‹#›</a:t>
            </a:fld>
            <a:endParaRPr lang="en-US"/>
          </a:p>
        </p:txBody>
      </p:sp>
    </p:spTree>
    <p:extLst>
      <p:ext uri="{BB962C8B-B14F-4D97-AF65-F5344CB8AC3E}">
        <p14:creationId xmlns:p14="http://schemas.microsoft.com/office/powerpoint/2010/main" val="2281998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1</a:t>
            </a:fld>
            <a:endParaRPr lang="en-US"/>
          </a:p>
        </p:txBody>
      </p:sp>
    </p:spTree>
    <p:extLst>
      <p:ext uri="{BB962C8B-B14F-4D97-AF65-F5344CB8AC3E}">
        <p14:creationId xmlns:p14="http://schemas.microsoft.com/office/powerpoint/2010/main" val="29090683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10</a:t>
            </a:fld>
            <a:endParaRPr lang="en-US"/>
          </a:p>
        </p:txBody>
      </p:sp>
    </p:spTree>
    <p:extLst>
      <p:ext uri="{BB962C8B-B14F-4D97-AF65-F5344CB8AC3E}">
        <p14:creationId xmlns:p14="http://schemas.microsoft.com/office/powerpoint/2010/main" val="1873393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11</a:t>
            </a:fld>
            <a:endParaRPr lang="en-US"/>
          </a:p>
        </p:txBody>
      </p:sp>
    </p:spTree>
    <p:extLst>
      <p:ext uri="{BB962C8B-B14F-4D97-AF65-F5344CB8AC3E}">
        <p14:creationId xmlns:p14="http://schemas.microsoft.com/office/powerpoint/2010/main" val="24961575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12</a:t>
            </a:fld>
            <a:endParaRPr lang="en-US"/>
          </a:p>
        </p:txBody>
      </p:sp>
    </p:spTree>
    <p:extLst>
      <p:ext uri="{BB962C8B-B14F-4D97-AF65-F5344CB8AC3E}">
        <p14:creationId xmlns:p14="http://schemas.microsoft.com/office/powerpoint/2010/main" val="6907275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13</a:t>
            </a:fld>
            <a:endParaRPr lang="en-US"/>
          </a:p>
        </p:txBody>
      </p:sp>
    </p:spTree>
    <p:extLst>
      <p:ext uri="{BB962C8B-B14F-4D97-AF65-F5344CB8AC3E}">
        <p14:creationId xmlns:p14="http://schemas.microsoft.com/office/powerpoint/2010/main" val="1199249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14</a:t>
            </a:fld>
            <a:endParaRPr lang="en-US"/>
          </a:p>
        </p:txBody>
      </p:sp>
    </p:spTree>
    <p:extLst>
      <p:ext uri="{BB962C8B-B14F-4D97-AF65-F5344CB8AC3E}">
        <p14:creationId xmlns:p14="http://schemas.microsoft.com/office/powerpoint/2010/main" val="9671028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15</a:t>
            </a:fld>
            <a:endParaRPr lang="en-US"/>
          </a:p>
        </p:txBody>
      </p:sp>
    </p:spTree>
    <p:extLst>
      <p:ext uri="{BB962C8B-B14F-4D97-AF65-F5344CB8AC3E}">
        <p14:creationId xmlns:p14="http://schemas.microsoft.com/office/powerpoint/2010/main" val="18446730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16</a:t>
            </a:fld>
            <a:endParaRPr lang="en-US"/>
          </a:p>
        </p:txBody>
      </p:sp>
    </p:spTree>
    <p:extLst>
      <p:ext uri="{BB962C8B-B14F-4D97-AF65-F5344CB8AC3E}">
        <p14:creationId xmlns:p14="http://schemas.microsoft.com/office/powerpoint/2010/main" val="12013684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25A4F3BA-E414-404E-B32C-01CE68299FEC}" type="slidenum">
              <a:rPr lang="en-US" smtClean="0"/>
              <a:t>17</a:t>
            </a:fld>
            <a:endParaRPr lang="en-US"/>
          </a:p>
        </p:txBody>
      </p:sp>
    </p:spTree>
    <p:extLst>
      <p:ext uri="{BB962C8B-B14F-4D97-AF65-F5344CB8AC3E}">
        <p14:creationId xmlns:p14="http://schemas.microsoft.com/office/powerpoint/2010/main" val="25258240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18</a:t>
            </a:fld>
            <a:endParaRPr lang="en-US"/>
          </a:p>
        </p:txBody>
      </p:sp>
    </p:spTree>
    <p:extLst>
      <p:ext uri="{BB962C8B-B14F-4D97-AF65-F5344CB8AC3E}">
        <p14:creationId xmlns:p14="http://schemas.microsoft.com/office/powerpoint/2010/main" val="10427928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19</a:t>
            </a:fld>
            <a:endParaRPr lang="en-US"/>
          </a:p>
        </p:txBody>
      </p:sp>
    </p:spTree>
    <p:extLst>
      <p:ext uri="{BB962C8B-B14F-4D97-AF65-F5344CB8AC3E}">
        <p14:creationId xmlns:p14="http://schemas.microsoft.com/office/powerpoint/2010/main" val="1315937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A4F3BA-E414-404E-B32C-01CE68299FEC}" type="slidenum">
              <a:rPr lang="en-US" smtClean="0"/>
              <a:t>2</a:t>
            </a:fld>
            <a:endParaRPr lang="en-US" dirty="0"/>
          </a:p>
        </p:txBody>
      </p:sp>
    </p:spTree>
    <p:extLst>
      <p:ext uri="{BB962C8B-B14F-4D97-AF65-F5344CB8AC3E}">
        <p14:creationId xmlns:p14="http://schemas.microsoft.com/office/powerpoint/2010/main" val="14419236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20</a:t>
            </a:fld>
            <a:endParaRPr lang="en-US"/>
          </a:p>
        </p:txBody>
      </p:sp>
    </p:spTree>
    <p:extLst>
      <p:ext uri="{BB962C8B-B14F-4D97-AF65-F5344CB8AC3E}">
        <p14:creationId xmlns:p14="http://schemas.microsoft.com/office/powerpoint/2010/main" val="33315237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25A4F3BA-E414-404E-B32C-01CE68299FEC}" type="slidenum">
              <a:rPr lang="en-US" smtClean="0"/>
              <a:t>21</a:t>
            </a:fld>
            <a:endParaRPr lang="en-US"/>
          </a:p>
        </p:txBody>
      </p:sp>
    </p:spTree>
    <p:extLst>
      <p:ext uri="{BB962C8B-B14F-4D97-AF65-F5344CB8AC3E}">
        <p14:creationId xmlns:p14="http://schemas.microsoft.com/office/powerpoint/2010/main" val="11538088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22</a:t>
            </a:fld>
            <a:endParaRPr lang="en-US"/>
          </a:p>
        </p:txBody>
      </p:sp>
    </p:spTree>
    <p:extLst>
      <p:ext uri="{BB962C8B-B14F-4D97-AF65-F5344CB8AC3E}">
        <p14:creationId xmlns:p14="http://schemas.microsoft.com/office/powerpoint/2010/main" val="32001300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23</a:t>
            </a:fld>
            <a:endParaRPr lang="en-US"/>
          </a:p>
        </p:txBody>
      </p:sp>
    </p:spTree>
    <p:extLst>
      <p:ext uri="{BB962C8B-B14F-4D97-AF65-F5344CB8AC3E}">
        <p14:creationId xmlns:p14="http://schemas.microsoft.com/office/powerpoint/2010/main" val="5086110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24</a:t>
            </a:fld>
            <a:endParaRPr lang="en-US"/>
          </a:p>
        </p:txBody>
      </p:sp>
    </p:spTree>
    <p:extLst>
      <p:ext uri="{BB962C8B-B14F-4D97-AF65-F5344CB8AC3E}">
        <p14:creationId xmlns:p14="http://schemas.microsoft.com/office/powerpoint/2010/main" val="22774177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25A4F3BA-E414-404E-B32C-01CE68299FEC}" type="slidenum">
              <a:rPr lang="en-US" smtClean="0"/>
              <a:t>25</a:t>
            </a:fld>
            <a:endParaRPr lang="en-US"/>
          </a:p>
        </p:txBody>
      </p:sp>
    </p:spTree>
    <p:extLst>
      <p:ext uri="{BB962C8B-B14F-4D97-AF65-F5344CB8AC3E}">
        <p14:creationId xmlns:p14="http://schemas.microsoft.com/office/powerpoint/2010/main" val="20881445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26</a:t>
            </a:fld>
            <a:endParaRPr lang="en-US"/>
          </a:p>
        </p:txBody>
      </p:sp>
    </p:spTree>
    <p:extLst>
      <p:ext uri="{BB962C8B-B14F-4D97-AF65-F5344CB8AC3E}">
        <p14:creationId xmlns:p14="http://schemas.microsoft.com/office/powerpoint/2010/main" val="21184636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27</a:t>
            </a:fld>
            <a:endParaRPr lang="en-US"/>
          </a:p>
        </p:txBody>
      </p:sp>
    </p:spTree>
    <p:extLst>
      <p:ext uri="{BB962C8B-B14F-4D97-AF65-F5344CB8AC3E}">
        <p14:creationId xmlns:p14="http://schemas.microsoft.com/office/powerpoint/2010/main" val="14644418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28</a:t>
            </a:fld>
            <a:endParaRPr lang="en-US"/>
          </a:p>
        </p:txBody>
      </p:sp>
    </p:spTree>
    <p:extLst>
      <p:ext uri="{BB962C8B-B14F-4D97-AF65-F5344CB8AC3E}">
        <p14:creationId xmlns:p14="http://schemas.microsoft.com/office/powerpoint/2010/main" val="12823439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EC3B6-A75F-D80E-757C-A8C4F60746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1FAAC9-A1BA-1E2A-8F85-147915B02D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9ECB70-1CEC-99A5-DAA2-A3369B03D0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994DBC-22EF-A82E-743A-C0A0B346FCA4}"/>
              </a:ext>
            </a:extLst>
          </p:cNvPr>
          <p:cNvSpPr>
            <a:spLocks noGrp="1"/>
          </p:cNvSpPr>
          <p:nvPr>
            <p:ph type="sldNum" sz="quarter" idx="5"/>
          </p:nvPr>
        </p:nvSpPr>
        <p:spPr/>
        <p:txBody>
          <a:bodyPr/>
          <a:lstStyle/>
          <a:p>
            <a:fld id="{25A4F3BA-E414-404E-B32C-01CE68299FEC}" type="slidenum">
              <a:rPr lang="en-US" smtClean="0"/>
              <a:t>29</a:t>
            </a:fld>
            <a:endParaRPr lang="en-US"/>
          </a:p>
        </p:txBody>
      </p:sp>
    </p:spTree>
    <p:extLst>
      <p:ext uri="{BB962C8B-B14F-4D97-AF65-F5344CB8AC3E}">
        <p14:creationId xmlns:p14="http://schemas.microsoft.com/office/powerpoint/2010/main" val="4098863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5A4F3BA-E414-404E-B32C-01CE68299FEC}" type="slidenum">
              <a:rPr lang="en-US" smtClean="0"/>
              <a:t>3</a:t>
            </a:fld>
            <a:endParaRPr lang="en-US"/>
          </a:p>
        </p:txBody>
      </p:sp>
    </p:spTree>
    <p:extLst>
      <p:ext uri="{BB962C8B-B14F-4D97-AF65-F5344CB8AC3E}">
        <p14:creationId xmlns:p14="http://schemas.microsoft.com/office/powerpoint/2010/main" val="2925507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questions are already in the PP for Q (32) and (33)</a:t>
            </a:r>
          </a:p>
        </p:txBody>
      </p:sp>
      <p:sp>
        <p:nvSpPr>
          <p:cNvPr id="4" name="Slide Number Placeholder 3"/>
          <p:cNvSpPr>
            <a:spLocks noGrp="1"/>
          </p:cNvSpPr>
          <p:nvPr>
            <p:ph type="sldNum" sz="quarter" idx="5"/>
          </p:nvPr>
        </p:nvSpPr>
        <p:spPr/>
        <p:txBody>
          <a:bodyPr/>
          <a:lstStyle/>
          <a:p>
            <a:fld id="{25A4F3BA-E414-404E-B32C-01CE68299FEC}" type="slidenum">
              <a:rPr lang="en-US" smtClean="0"/>
              <a:t>30</a:t>
            </a:fld>
            <a:endParaRPr lang="en-US"/>
          </a:p>
        </p:txBody>
      </p:sp>
    </p:spTree>
    <p:extLst>
      <p:ext uri="{BB962C8B-B14F-4D97-AF65-F5344CB8AC3E}">
        <p14:creationId xmlns:p14="http://schemas.microsoft.com/office/powerpoint/2010/main" val="18078669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31</a:t>
            </a:fld>
            <a:endParaRPr lang="en-US"/>
          </a:p>
        </p:txBody>
      </p:sp>
    </p:spTree>
    <p:extLst>
      <p:ext uri="{BB962C8B-B14F-4D97-AF65-F5344CB8AC3E}">
        <p14:creationId xmlns:p14="http://schemas.microsoft.com/office/powerpoint/2010/main" val="31973755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A4F3BA-E414-404E-B32C-01CE68299FEC}" type="slidenum">
              <a:rPr lang="en-US" smtClean="0"/>
              <a:t>32</a:t>
            </a:fld>
            <a:endParaRPr lang="en-US"/>
          </a:p>
        </p:txBody>
      </p:sp>
    </p:spTree>
    <p:extLst>
      <p:ext uri="{BB962C8B-B14F-4D97-AF65-F5344CB8AC3E}">
        <p14:creationId xmlns:p14="http://schemas.microsoft.com/office/powerpoint/2010/main" val="193340688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33</a:t>
            </a:fld>
            <a:endParaRPr lang="en-US"/>
          </a:p>
        </p:txBody>
      </p:sp>
    </p:spTree>
    <p:extLst>
      <p:ext uri="{BB962C8B-B14F-4D97-AF65-F5344CB8AC3E}">
        <p14:creationId xmlns:p14="http://schemas.microsoft.com/office/powerpoint/2010/main" val="40792785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A4F3BA-E414-404E-B32C-01CE68299FEC}" type="slidenum">
              <a:rPr lang="en-US" smtClean="0"/>
              <a:t>4</a:t>
            </a:fld>
            <a:endParaRPr lang="en-US" dirty="0"/>
          </a:p>
        </p:txBody>
      </p:sp>
    </p:spTree>
    <p:extLst>
      <p:ext uri="{BB962C8B-B14F-4D97-AF65-F5344CB8AC3E}">
        <p14:creationId xmlns:p14="http://schemas.microsoft.com/office/powerpoint/2010/main" val="3893791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a:t>
            </a:r>
          </a:p>
        </p:txBody>
      </p:sp>
      <p:sp>
        <p:nvSpPr>
          <p:cNvPr id="4" name="Slide Number Placeholder 3"/>
          <p:cNvSpPr>
            <a:spLocks noGrp="1"/>
          </p:cNvSpPr>
          <p:nvPr>
            <p:ph type="sldNum" sz="quarter" idx="10"/>
          </p:nvPr>
        </p:nvSpPr>
        <p:spPr/>
        <p:txBody>
          <a:bodyPr/>
          <a:lstStyle/>
          <a:p>
            <a:fld id="{25A4F3BA-E414-404E-B32C-01CE68299FEC}" type="slidenum">
              <a:rPr lang="en-US" smtClean="0"/>
              <a:t>5</a:t>
            </a:fld>
            <a:endParaRPr lang="en-US"/>
          </a:p>
        </p:txBody>
      </p:sp>
    </p:spTree>
    <p:extLst>
      <p:ext uri="{BB962C8B-B14F-4D97-AF65-F5344CB8AC3E}">
        <p14:creationId xmlns:p14="http://schemas.microsoft.com/office/powerpoint/2010/main" val="4132984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A4F3BA-E414-404E-B32C-01CE68299FEC}" type="slidenum">
              <a:rPr lang="en-US" smtClean="0"/>
              <a:t>6</a:t>
            </a:fld>
            <a:endParaRPr lang="en-US" dirty="0"/>
          </a:p>
        </p:txBody>
      </p:sp>
    </p:spTree>
    <p:extLst>
      <p:ext uri="{BB962C8B-B14F-4D97-AF65-F5344CB8AC3E}">
        <p14:creationId xmlns:p14="http://schemas.microsoft.com/office/powerpoint/2010/main" val="34050061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25A4F3BA-E414-404E-B32C-01CE68299FEC}" type="slidenum">
              <a:rPr lang="en-US" smtClean="0"/>
              <a:t>7</a:t>
            </a:fld>
            <a:endParaRPr lang="en-US"/>
          </a:p>
        </p:txBody>
      </p:sp>
    </p:spTree>
    <p:extLst>
      <p:ext uri="{BB962C8B-B14F-4D97-AF65-F5344CB8AC3E}">
        <p14:creationId xmlns:p14="http://schemas.microsoft.com/office/powerpoint/2010/main" val="1999228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5A4F3BA-E414-404E-B32C-01CE68299FEC}" type="slidenum">
              <a:rPr lang="en-US" smtClean="0"/>
              <a:t>8</a:t>
            </a:fld>
            <a:endParaRPr lang="en-US"/>
          </a:p>
        </p:txBody>
      </p:sp>
    </p:spTree>
    <p:extLst>
      <p:ext uri="{BB962C8B-B14F-4D97-AF65-F5344CB8AC3E}">
        <p14:creationId xmlns:p14="http://schemas.microsoft.com/office/powerpoint/2010/main" val="2248887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A4F3BA-E414-404E-B32C-01CE68299FEC}" type="slidenum">
              <a:rPr lang="en-US" smtClean="0"/>
              <a:t>9</a:t>
            </a:fld>
            <a:endParaRPr lang="en-US"/>
          </a:p>
        </p:txBody>
      </p:sp>
    </p:spTree>
    <p:extLst>
      <p:ext uri="{BB962C8B-B14F-4D97-AF65-F5344CB8AC3E}">
        <p14:creationId xmlns:p14="http://schemas.microsoft.com/office/powerpoint/2010/main" val="13357650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10"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a:defRPr>
                <a:solidFill>
                  <a:srgbClr val="043A63"/>
                </a:solidFill>
              </a:defRPr>
            </a:lvl1pPr>
            <a:lvl2pPr>
              <a:defRPr>
                <a:solidFill>
                  <a:srgbClr val="9F875D"/>
                </a:solidFill>
              </a:defRPr>
            </a:lvl2pPr>
            <a:lvl3pPr>
              <a:defRPr>
                <a:solidFill>
                  <a:schemeClr val="accent3"/>
                </a:solidFill>
              </a:defRPr>
            </a:lvl3pPr>
            <a:lvl4pPr>
              <a:defRPr>
                <a:solidFill>
                  <a:schemeClr val="bg1">
                    <a:lumMod val="50000"/>
                  </a:schemeClr>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273AE54-BA74-482F-865E-90783BE8A828}" type="datetimeFigureOut">
              <a:rPr lang="en-US" smtClean="0"/>
              <a:t>10/7/2025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48994D-558F-493E-9E06-A4E55FACDAA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273AE54-BA74-482F-865E-90783BE8A828}" type="datetimeFigureOut">
              <a:rPr lang="en-US" smtClean="0"/>
              <a:t>10/7/2025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048994D-558F-493E-9E06-A4E55FACDAA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9"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a:buClr>
                <a:schemeClr val="accent3"/>
              </a:buCl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1"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12"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ustDataLst>
      <p:tags r:id="rId1"/>
    </p:custData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p:cNvPicPr>
            <a:picLocks noChangeAspect="1"/>
          </p:cNvPicPr>
          <p:nvPr userDrawn="1"/>
        </p:nvPicPr>
        <p:blipFill rotWithShape="1">
          <a:blip r:embed="rId14" cstate="print">
            <a:extLst>
              <a:ext uri="{28A0092B-C50C-407E-A947-70E740481C1C}">
                <a14:useLocalDpi xmlns:a14="http://schemas.microsoft.com/office/drawing/2010/main" val="0"/>
              </a:ext>
            </a:extLst>
          </a:blip>
          <a:srcRect t="50000"/>
          <a:stretch/>
        </p:blipFill>
        <p:spPr>
          <a:xfrm>
            <a:off x="703" y="6096000"/>
            <a:ext cx="9144000" cy="76200"/>
          </a:xfrm>
          <a:prstGeom prst="rect">
            <a:avLst/>
          </a:prstGeom>
        </p:spPr>
      </p:pic>
      <p:pic>
        <p:nvPicPr>
          <p:cNvPr id="4" name="Picture 3"/>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467600" y="6172200"/>
            <a:ext cx="1480457" cy="609600"/>
          </a:xfrm>
          <a:prstGeom prst="rect">
            <a:avLst/>
          </a:prstGeom>
        </p:spPr>
      </p:pic>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400" kern="1200">
          <a:solidFill>
            <a:srgbClr val="0056B3"/>
          </a:solidFill>
          <a:latin typeface="Arial Narrow" panose="020B0606020202030204"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rgbClr val="043A63"/>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rgbClr val="9F875D"/>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accent3"/>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bg1">
              <a:lumMod val="50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9.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72581" y="4396095"/>
            <a:ext cx="7798838" cy="1754326"/>
          </a:xfrm>
          <a:prstGeom prst="rect">
            <a:avLst/>
          </a:prstGeom>
          <a:noFill/>
        </p:spPr>
        <p:txBody>
          <a:bodyPr wrap="square" rtlCol="0">
            <a:spAutoFit/>
          </a:bodyPr>
          <a:lstStyle/>
          <a:p>
            <a:r>
              <a:rPr lang="en-US" sz="4000" dirty="0">
                <a:solidFill>
                  <a:srgbClr val="043A63"/>
                </a:solidFill>
                <a:latin typeface="Arial Narrow" panose="020B0606020202030204" pitchFamily="34" charset="0"/>
              </a:rPr>
              <a:t>Chiropractic Care III Validation Study</a:t>
            </a:r>
          </a:p>
          <a:p>
            <a:r>
              <a:rPr lang="en-US" sz="2400" dirty="0">
                <a:solidFill>
                  <a:schemeClr val="accent3"/>
                </a:solidFill>
                <a:latin typeface="Arial Narrow" panose="020B0606020202030204" pitchFamily="34" charset="0"/>
              </a:rPr>
              <a:t>FOCUS STUDY, FY2026Q1</a:t>
            </a:r>
          </a:p>
          <a:p>
            <a:endParaRPr lang="en-US" sz="1600" dirty="0">
              <a:solidFill>
                <a:srgbClr val="9F875D"/>
              </a:solidFill>
            </a:endParaRPr>
          </a:p>
          <a:p>
            <a:r>
              <a:rPr lang="en-US" sz="1400" dirty="0">
                <a:solidFill>
                  <a:srgbClr val="9F875D"/>
                </a:solidFill>
              </a:rPr>
              <a:t>Robin Taylor, BSN, RN,</a:t>
            </a:r>
          </a:p>
          <a:p>
            <a:r>
              <a:rPr lang="en-US" sz="1400" dirty="0">
                <a:solidFill>
                  <a:srgbClr val="9F875D"/>
                </a:solidFill>
                <a:latin typeface="Arial Narrow" panose="020B0606020202030204" pitchFamily="34" charset="0"/>
              </a:rPr>
              <a:t>Quality Improvement Specialist </a:t>
            </a:r>
          </a:p>
        </p:txBody>
      </p:sp>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t="50000"/>
          <a:stretch/>
        </p:blipFill>
        <p:spPr>
          <a:xfrm>
            <a:off x="-39171" y="4191000"/>
            <a:ext cx="9178506" cy="76200"/>
          </a:xfrm>
          <a:prstGeom prst="rect">
            <a:avLst/>
          </a:prstGeom>
        </p:spPr>
      </p:pic>
      <p:pic>
        <p:nvPicPr>
          <p:cNvPr id="5" name="Picture 4"/>
          <p:cNvPicPr>
            <a:picLocks noChangeAspect="1"/>
          </p:cNvPicPr>
          <p:nvPr/>
        </p:nvPicPr>
        <p:blipFill rotWithShape="1">
          <a:blip r:embed="rId5" cstate="print">
            <a:extLst>
              <a:ext uri="{28A0092B-C50C-407E-A947-70E740481C1C}">
                <a14:useLocalDpi xmlns:a14="http://schemas.microsoft.com/office/drawing/2010/main" val="0"/>
              </a:ext>
            </a:extLst>
          </a:blip>
          <a:srcRect b="31922"/>
          <a:stretch/>
        </p:blipFill>
        <p:spPr>
          <a:xfrm>
            <a:off x="0" y="-26670"/>
            <a:ext cx="9144000" cy="4150995"/>
          </a:xfrm>
          <a:prstGeom prst="rect">
            <a:avLst/>
          </a:prstGeom>
        </p:spPr>
      </p:pic>
      <p:sp>
        <p:nvSpPr>
          <p:cNvPr id="9" name="Rectangle 8"/>
          <p:cNvSpPr/>
          <p:nvPr/>
        </p:nvSpPr>
        <p:spPr>
          <a:xfrm>
            <a:off x="0" y="1714500"/>
            <a:ext cx="3696771" cy="1752600"/>
          </a:xfrm>
          <a:prstGeom prst="rect">
            <a:avLst/>
          </a:prstGeom>
          <a:solidFill>
            <a:srgbClr val="043A63">
              <a:alpha val="1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0060" y="2068067"/>
            <a:ext cx="2538989" cy="1045466"/>
          </a:xfrm>
          <a:prstGeom prst="rect">
            <a:avLst/>
          </a:prstGeom>
        </p:spPr>
      </p:pic>
      <p:sp>
        <p:nvSpPr>
          <p:cNvPr id="3" name="TextBox 2"/>
          <p:cNvSpPr txBox="1"/>
          <p:nvPr/>
        </p:nvSpPr>
        <p:spPr>
          <a:xfrm>
            <a:off x="561975" y="2997062"/>
            <a:ext cx="2971800" cy="307777"/>
          </a:xfrm>
          <a:prstGeom prst="rect">
            <a:avLst/>
          </a:prstGeom>
          <a:noFill/>
        </p:spPr>
        <p:txBody>
          <a:bodyPr wrap="square" rtlCol="0">
            <a:spAutoFit/>
          </a:bodyPr>
          <a:lstStyle/>
          <a:p>
            <a:r>
              <a:rPr lang="en-US" sz="1400" dirty="0">
                <a:solidFill>
                  <a:schemeClr val="tx1">
                    <a:lumMod val="65000"/>
                    <a:lumOff val="35000"/>
                  </a:schemeClr>
                </a:solidFill>
              </a:rPr>
              <a:t>The healthcare improvement experts.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 Flags &amp; Screenings </a:t>
            </a:r>
          </a:p>
        </p:txBody>
      </p:sp>
      <p:sp>
        <p:nvSpPr>
          <p:cNvPr id="3" name="Content Placeholder 2"/>
          <p:cNvSpPr>
            <a:spLocks noGrp="1"/>
          </p:cNvSpPr>
          <p:nvPr>
            <p:ph idx="1"/>
          </p:nvPr>
        </p:nvSpPr>
        <p:spPr>
          <a:xfrm>
            <a:off x="457200" y="1559342"/>
            <a:ext cx="3505200" cy="4525963"/>
          </a:xfrm>
        </p:spPr>
        <p:txBody>
          <a:bodyPr>
            <a:normAutofit fontScale="92500" lnSpcReduction="10000"/>
          </a:bodyPr>
          <a:lstStyle/>
          <a:p>
            <a:pPr marL="0" indent="0">
              <a:buNone/>
            </a:pPr>
            <a:r>
              <a:rPr lang="en-US" sz="2400" b="1" dirty="0"/>
              <a:t>(13) </a:t>
            </a:r>
            <a:r>
              <a:rPr lang="en-US" sz="2400" b="1" dirty="0" err="1"/>
              <a:t>redflgqtn</a:t>
            </a:r>
            <a:r>
              <a:rPr lang="en-US" sz="2400" b="1" dirty="0"/>
              <a:t>: Review the encounter note for red flag components that are assessed regardless of positive or negative results</a:t>
            </a:r>
            <a:r>
              <a:rPr lang="en-US" sz="2600" b="1" dirty="0"/>
              <a:t>.</a:t>
            </a:r>
          </a:p>
          <a:p>
            <a:pPr marL="914400" lvl="1" indent="-514350">
              <a:buAutoNum type="arabicPeriod"/>
            </a:pPr>
            <a:r>
              <a:rPr lang="en-US" sz="1300" b="1" dirty="0">
                <a:solidFill>
                  <a:srgbClr val="92D050"/>
                </a:solidFill>
              </a:rPr>
              <a:t>Mental Status</a:t>
            </a:r>
          </a:p>
          <a:p>
            <a:pPr marL="914400" lvl="1" indent="-514350">
              <a:buAutoNum type="arabicPeriod"/>
            </a:pPr>
            <a:r>
              <a:rPr lang="en-US" sz="1300" b="1" dirty="0">
                <a:solidFill>
                  <a:srgbClr val="92D050"/>
                </a:solidFill>
              </a:rPr>
              <a:t>Recent unexplained weight loss</a:t>
            </a:r>
          </a:p>
          <a:p>
            <a:pPr marL="914400" lvl="1" indent="-514350">
              <a:buAutoNum type="arabicPeriod"/>
            </a:pPr>
            <a:r>
              <a:rPr lang="en-US" sz="1300" b="1" dirty="0">
                <a:solidFill>
                  <a:srgbClr val="92D050"/>
                </a:solidFill>
              </a:rPr>
              <a:t>Fever, chills, nausea, vomiting</a:t>
            </a:r>
          </a:p>
          <a:p>
            <a:pPr marL="914400" lvl="1" indent="-514350">
              <a:buAutoNum type="arabicPeriod"/>
            </a:pPr>
            <a:r>
              <a:rPr lang="en-US" sz="1300" b="1" dirty="0">
                <a:solidFill>
                  <a:srgbClr val="92D050"/>
                </a:solidFill>
              </a:rPr>
              <a:t>Recent infection</a:t>
            </a:r>
          </a:p>
          <a:p>
            <a:pPr marL="914400" lvl="1" indent="-514350">
              <a:buAutoNum type="arabicPeriod"/>
            </a:pPr>
            <a:r>
              <a:rPr lang="en-US" sz="1300" b="1" dirty="0">
                <a:solidFill>
                  <a:srgbClr val="92D050"/>
                </a:solidFill>
              </a:rPr>
              <a:t>Weakness or loss of motor function/coordination</a:t>
            </a:r>
          </a:p>
          <a:p>
            <a:pPr marL="914400" lvl="1" indent="-514350">
              <a:buAutoNum type="arabicPeriod"/>
            </a:pPr>
            <a:r>
              <a:rPr lang="en-US" sz="1300" b="1" dirty="0">
                <a:solidFill>
                  <a:srgbClr val="92D050"/>
                </a:solidFill>
              </a:rPr>
              <a:t>Night pain</a:t>
            </a:r>
          </a:p>
          <a:p>
            <a:pPr marL="914400" lvl="1" indent="-514350">
              <a:buAutoNum type="arabicPeriod"/>
            </a:pPr>
            <a:r>
              <a:rPr lang="en-US" sz="1300" b="1" dirty="0">
                <a:solidFill>
                  <a:srgbClr val="92D050"/>
                </a:solidFill>
              </a:rPr>
              <a:t>Swelling in multiple joints</a:t>
            </a:r>
          </a:p>
          <a:p>
            <a:pPr marL="914400" lvl="1" indent="-514350">
              <a:buAutoNum type="arabicPeriod"/>
            </a:pPr>
            <a:r>
              <a:rPr lang="en-US" sz="1300" b="1" dirty="0">
                <a:solidFill>
                  <a:srgbClr val="92D050"/>
                </a:solidFill>
              </a:rPr>
              <a:t>Recent trauma</a:t>
            </a:r>
          </a:p>
          <a:p>
            <a:pPr marL="400050" lvl="1" indent="0">
              <a:buNone/>
            </a:pPr>
            <a:r>
              <a:rPr lang="en-US" sz="1300" b="1" dirty="0">
                <a:solidFill>
                  <a:srgbClr val="92D050"/>
                </a:solidFill>
              </a:rPr>
              <a:t>99.         None of the above documented. </a:t>
            </a:r>
          </a:p>
          <a:p>
            <a:pPr marL="400050" lvl="1" indent="0">
              <a:buNone/>
            </a:pPr>
            <a:r>
              <a:rPr lang="en-US" sz="1600" b="1" dirty="0">
                <a:solidFill>
                  <a:schemeClr val="bg2">
                    <a:lumMod val="50000"/>
                  </a:schemeClr>
                </a:solidFill>
              </a:rPr>
              <a:t>Example: “Patient is unable to raise arm above her heads”, select value “5”</a:t>
            </a:r>
          </a:p>
        </p:txBody>
      </p:sp>
      <p:sp>
        <p:nvSpPr>
          <p:cNvPr id="5" name="TextBox 4">
            <a:extLst>
              <a:ext uri="{FF2B5EF4-FFF2-40B4-BE49-F238E27FC236}">
                <a16:creationId xmlns:a16="http://schemas.microsoft.com/office/drawing/2014/main" id="{F056D0E5-4194-4B3F-8635-0CCFC0CEC423}"/>
              </a:ext>
            </a:extLst>
          </p:cNvPr>
          <p:cNvSpPr txBox="1"/>
          <p:nvPr/>
        </p:nvSpPr>
        <p:spPr>
          <a:xfrm>
            <a:off x="4114800" y="1591733"/>
            <a:ext cx="5029200" cy="4339650"/>
          </a:xfrm>
          <a:prstGeom prst="rect">
            <a:avLst/>
          </a:prstGeom>
          <a:noFill/>
        </p:spPr>
        <p:txBody>
          <a:bodyPr wrap="square" rtlCol="0">
            <a:spAutoFit/>
          </a:bodyPr>
          <a:lstStyle/>
          <a:p>
            <a:r>
              <a:rPr lang="en-US" sz="2400" dirty="0">
                <a:solidFill>
                  <a:schemeClr val="tx2">
                    <a:lumMod val="75000"/>
                  </a:schemeClr>
                </a:solidFill>
              </a:rPr>
              <a:t>(</a:t>
            </a:r>
            <a:r>
              <a:rPr lang="en-US" sz="2400" b="1" dirty="0">
                <a:solidFill>
                  <a:schemeClr val="tx2">
                    <a:lumMod val="75000"/>
                  </a:schemeClr>
                </a:solidFill>
              </a:rPr>
              <a:t>14) </a:t>
            </a:r>
            <a:r>
              <a:rPr lang="en-US" sz="2400" b="1" dirty="0" err="1">
                <a:solidFill>
                  <a:schemeClr val="tx2">
                    <a:lumMod val="75000"/>
                  </a:schemeClr>
                </a:solidFill>
              </a:rPr>
              <a:t>redflscn</a:t>
            </a:r>
            <a:r>
              <a:rPr lang="en-US" sz="2400" b="1" dirty="0">
                <a:solidFill>
                  <a:schemeClr val="tx2">
                    <a:lumMod val="75000"/>
                  </a:schemeClr>
                </a:solidFill>
              </a:rPr>
              <a:t>: Select all aspects of low back pain red flag screening documented in Chiropractor's note</a:t>
            </a:r>
            <a:r>
              <a:rPr lang="en-US" sz="2400" dirty="0">
                <a:solidFill>
                  <a:schemeClr val="tx2">
                    <a:lumMod val="75000"/>
                  </a:schemeClr>
                </a:solidFill>
              </a:rPr>
              <a:t>. </a:t>
            </a:r>
          </a:p>
          <a:p>
            <a:pPr marL="800100" lvl="1" indent="-342900">
              <a:buAutoNum type="arabicPeriod"/>
            </a:pPr>
            <a:r>
              <a:rPr lang="en-US" sz="1200" b="1" dirty="0">
                <a:solidFill>
                  <a:srgbClr val="92D050"/>
                </a:solidFill>
              </a:rPr>
              <a:t>Urinary retention</a:t>
            </a:r>
          </a:p>
          <a:p>
            <a:pPr marL="800100" lvl="1" indent="-342900">
              <a:buAutoNum type="arabicPeriod"/>
            </a:pPr>
            <a:r>
              <a:rPr lang="en-US" sz="1200" b="1" dirty="0">
                <a:solidFill>
                  <a:srgbClr val="92D050"/>
                </a:solidFill>
              </a:rPr>
              <a:t>Urinary incontinence</a:t>
            </a:r>
          </a:p>
          <a:p>
            <a:pPr marL="800100" lvl="1" indent="-342900">
              <a:buAutoNum type="arabicPeriod"/>
            </a:pPr>
            <a:r>
              <a:rPr lang="en-US" sz="1200" b="1" dirty="0">
                <a:solidFill>
                  <a:srgbClr val="92D050"/>
                </a:solidFill>
              </a:rPr>
              <a:t>Bowel incontinence</a:t>
            </a:r>
          </a:p>
          <a:p>
            <a:pPr marL="800100" lvl="1" indent="-342900">
              <a:buAutoNum type="arabicPeriod"/>
            </a:pPr>
            <a:r>
              <a:rPr lang="en-US" sz="1200" b="1" dirty="0">
                <a:solidFill>
                  <a:srgbClr val="92D050"/>
                </a:solidFill>
              </a:rPr>
              <a:t>Loss of sensation in groin/anal region (saddle anesthesia)</a:t>
            </a:r>
          </a:p>
          <a:p>
            <a:pPr marL="800100" lvl="1" indent="-342900">
              <a:buAutoNum type="arabicPeriod"/>
            </a:pPr>
            <a:r>
              <a:rPr lang="en-US" sz="1200" b="1" dirty="0">
                <a:solidFill>
                  <a:srgbClr val="92D050"/>
                </a:solidFill>
              </a:rPr>
              <a:t>Weakness in lower extremity</a:t>
            </a:r>
          </a:p>
          <a:p>
            <a:pPr marL="800100" lvl="1" indent="-342900">
              <a:buAutoNum type="arabicPeriod"/>
            </a:pPr>
            <a:r>
              <a:rPr lang="en-US" sz="1200" b="1" dirty="0">
                <a:solidFill>
                  <a:srgbClr val="92D050"/>
                </a:solidFill>
              </a:rPr>
              <a:t>Loss of sensation in lower extremity</a:t>
            </a:r>
          </a:p>
          <a:p>
            <a:pPr marL="800100" lvl="1" indent="-342900">
              <a:buAutoNum type="arabicPeriod"/>
            </a:pPr>
            <a:r>
              <a:rPr lang="en-US" sz="1200" b="1" dirty="0">
                <a:solidFill>
                  <a:srgbClr val="92D050"/>
                </a:solidFill>
              </a:rPr>
              <a:t>Potential vector of infection</a:t>
            </a:r>
          </a:p>
          <a:p>
            <a:pPr marL="800100" lvl="1" indent="-342900">
              <a:buAutoNum type="arabicPeriod"/>
            </a:pPr>
            <a:r>
              <a:rPr lang="en-US" sz="1200" b="1" dirty="0">
                <a:solidFill>
                  <a:srgbClr val="92D050"/>
                </a:solidFill>
              </a:rPr>
              <a:t>History of osteoporosis</a:t>
            </a:r>
          </a:p>
          <a:p>
            <a:pPr marL="800100" lvl="1" indent="-342900">
              <a:buAutoNum type="arabicPeriod"/>
            </a:pPr>
            <a:r>
              <a:rPr lang="en-US" sz="1200" b="1" dirty="0">
                <a:solidFill>
                  <a:srgbClr val="92D050"/>
                </a:solidFill>
              </a:rPr>
              <a:t>History of corticosteroid use</a:t>
            </a:r>
          </a:p>
          <a:p>
            <a:pPr marL="800100" lvl="1" indent="-342900">
              <a:buAutoNum type="arabicPeriod"/>
            </a:pPr>
            <a:r>
              <a:rPr lang="en-US" sz="1200" b="1" dirty="0">
                <a:solidFill>
                  <a:srgbClr val="92D050"/>
                </a:solidFill>
              </a:rPr>
              <a:t>History of immunocompromising conditions</a:t>
            </a:r>
          </a:p>
          <a:p>
            <a:pPr marL="800100" lvl="1" indent="-342900">
              <a:buAutoNum type="arabicPeriod"/>
            </a:pPr>
            <a:r>
              <a:rPr lang="en-US" sz="1200" b="1" dirty="0">
                <a:solidFill>
                  <a:srgbClr val="92D050"/>
                </a:solidFill>
              </a:rPr>
              <a:t>History of cancer</a:t>
            </a:r>
          </a:p>
          <a:p>
            <a:pPr marL="800100" lvl="1" indent="-342900">
              <a:buAutoNum type="arabicPeriod"/>
            </a:pPr>
            <a:r>
              <a:rPr lang="en-US" sz="1200" b="1" dirty="0">
                <a:solidFill>
                  <a:srgbClr val="92D050"/>
                </a:solidFill>
              </a:rPr>
              <a:t>Morning stiffness</a:t>
            </a:r>
          </a:p>
          <a:p>
            <a:pPr marL="685800" lvl="1" indent="-228600">
              <a:buAutoNum type="arabicPeriod" startAt="99"/>
            </a:pPr>
            <a:r>
              <a:rPr lang="en-US" sz="1200" b="1" dirty="0">
                <a:solidFill>
                  <a:srgbClr val="92D050"/>
                </a:solidFill>
              </a:rPr>
              <a:t>   None of the above documented</a:t>
            </a:r>
            <a:r>
              <a:rPr lang="en-US" sz="1200" b="1" dirty="0">
                <a:solidFill>
                  <a:srgbClr val="9ED800"/>
                </a:solidFill>
              </a:rPr>
              <a:t>. </a:t>
            </a:r>
          </a:p>
          <a:p>
            <a:pPr lvl="1"/>
            <a:r>
              <a:rPr lang="en-US" sz="1600" b="1" dirty="0">
                <a:solidFill>
                  <a:schemeClr val="bg2">
                    <a:lumMod val="50000"/>
                  </a:schemeClr>
                </a:solidFill>
              </a:rPr>
              <a:t>Example: “Patient dribbles urine when walking” and “ she feels stiff in the mornings, select value 2 and 12</a:t>
            </a:r>
          </a:p>
        </p:txBody>
      </p:sp>
    </p:spTree>
    <p:extLst>
      <p:ext uri="{BB962C8B-B14F-4D97-AF65-F5344CB8AC3E}">
        <p14:creationId xmlns:p14="http://schemas.microsoft.com/office/powerpoint/2010/main" val="3329120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Spinal Condition</a:t>
            </a:r>
          </a:p>
        </p:txBody>
      </p:sp>
      <p:sp>
        <p:nvSpPr>
          <p:cNvPr id="3" name="Content Placeholder 2"/>
          <p:cNvSpPr>
            <a:spLocks noGrp="1"/>
          </p:cNvSpPr>
          <p:nvPr>
            <p:ph idx="1"/>
          </p:nvPr>
        </p:nvSpPr>
        <p:spPr/>
        <p:txBody>
          <a:bodyPr>
            <a:normAutofit lnSpcReduction="10000"/>
          </a:bodyPr>
          <a:lstStyle/>
          <a:p>
            <a:r>
              <a:rPr lang="en-US" b="1" dirty="0"/>
              <a:t>(15) </a:t>
            </a:r>
            <a:r>
              <a:rPr lang="en-US" b="1" dirty="0" err="1"/>
              <a:t>lngdoc</a:t>
            </a:r>
            <a:r>
              <a:rPr lang="en-US" b="1" dirty="0"/>
              <a:t>: Review the index encounter visit and select the following condition that the patient was </a:t>
            </a:r>
            <a:r>
              <a:rPr lang="en-US" b="1" dirty="0" err="1"/>
              <a:t>was</a:t>
            </a:r>
            <a:r>
              <a:rPr lang="en-US" b="1" dirty="0"/>
              <a:t> screened for regardless of positive or negative results.</a:t>
            </a:r>
          </a:p>
          <a:p>
            <a:pPr marL="0" indent="0">
              <a:buNone/>
            </a:pPr>
            <a:r>
              <a:rPr lang="en-US" b="1" dirty="0"/>
              <a:t>     Select all that apply</a:t>
            </a:r>
          </a:p>
          <a:p>
            <a:pPr marL="914400" lvl="1" indent="-457200">
              <a:buAutoNum type="arabicPeriod"/>
            </a:pPr>
            <a:r>
              <a:rPr lang="en-US" b="1" u="sng" dirty="0"/>
              <a:t>Signs, symptoms, or suspicion of Cauda Equina Syndrome (CES)</a:t>
            </a:r>
          </a:p>
          <a:p>
            <a:pPr marL="914400" lvl="1" indent="-457200">
              <a:buAutoNum type="arabicPeriod"/>
            </a:pPr>
            <a:r>
              <a:rPr lang="en-US" b="1" u="sng" dirty="0"/>
              <a:t>Signs, symptoms, or suspicion of spinal infection</a:t>
            </a:r>
          </a:p>
          <a:p>
            <a:pPr marL="914400" lvl="1" indent="-457200">
              <a:buAutoNum type="arabicPeriod"/>
            </a:pPr>
            <a:r>
              <a:rPr lang="en-US" b="1" u="sng" dirty="0"/>
              <a:t>Signs, symptoms, or  suspicion of spinal fracture</a:t>
            </a:r>
          </a:p>
          <a:p>
            <a:pPr marL="914400" lvl="1" indent="-457200">
              <a:buAutoNum type="arabicPeriod"/>
            </a:pPr>
            <a:r>
              <a:rPr lang="en-US" b="1" u="sng" dirty="0"/>
              <a:t>Signs, symptoms, or suspicion of spinal cancer</a:t>
            </a:r>
          </a:p>
          <a:p>
            <a:pPr marL="914400" lvl="1" indent="-457200">
              <a:buAutoNum type="arabicPeriod" startAt="99"/>
            </a:pPr>
            <a:r>
              <a:rPr lang="en-US" b="1" u="sng" dirty="0"/>
              <a:t>None of the above</a:t>
            </a:r>
          </a:p>
        </p:txBody>
      </p:sp>
    </p:spTree>
    <p:extLst>
      <p:ext uri="{BB962C8B-B14F-4D97-AF65-F5344CB8AC3E}">
        <p14:creationId xmlns:p14="http://schemas.microsoft.com/office/powerpoint/2010/main" val="3573191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20377-628B-5321-0B7D-D9F4264BB3CE}"/>
              </a:ext>
            </a:extLst>
          </p:cNvPr>
          <p:cNvSpPr>
            <a:spLocks noGrp="1"/>
          </p:cNvSpPr>
          <p:nvPr>
            <p:ph type="title"/>
          </p:nvPr>
        </p:nvSpPr>
        <p:spPr/>
        <p:txBody>
          <a:bodyPr/>
          <a:lstStyle/>
          <a:p>
            <a:r>
              <a:rPr lang="en-US" dirty="0"/>
              <a:t>Skip</a:t>
            </a:r>
          </a:p>
        </p:txBody>
      </p:sp>
      <p:sp>
        <p:nvSpPr>
          <p:cNvPr id="3" name="Content Placeholder 2">
            <a:extLst>
              <a:ext uri="{FF2B5EF4-FFF2-40B4-BE49-F238E27FC236}">
                <a16:creationId xmlns:a16="http://schemas.microsoft.com/office/drawing/2014/main" id="{0E543352-F6F7-D91D-FFEC-8D2F1D922905}"/>
              </a:ext>
            </a:extLst>
          </p:cNvPr>
          <p:cNvSpPr>
            <a:spLocks noGrp="1"/>
          </p:cNvSpPr>
          <p:nvPr>
            <p:ph idx="1"/>
          </p:nvPr>
        </p:nvSpPr>
        <p:spPr/>
        <p:txBody>
          <a:bodyPr/>
          <a:lstStyle/>
          <a:p>
            <a:r>
              <a:rPr lang="en-US" dirty="0"/>
              <a:t>If chiefcplt3 (Neck Pain), chiefcplt4 (Neck Pain with Upper Extremity Pain), or chiefcplt6 (Headache Conditions) were selected; go to </a:t>
            </a:r>
            <a:r>
              <a:rPr lang="en-US" dirty="0" err="1"/>
              <a:t>nkhdpn</a:t>
            </a:r>
            <a:r>
              <a:rPr lang="en-US" dirty="0"/>
              <a:t>; otherwise go to </a:t>
            </a:r>
            <a:r>
              <a:rPr lang="en-US" dirty="0" err="1"/>
              <a:t>pnscale</a:t>
            </a:r>
            <a:r>
              <a:rPr lang="en-US" dirty="0"/>
              <a:t>. </a:t>
            </a:r>
          </a:p>
          <a:p>
            <a:endParaRPr lang="en-US" dirty="0"/>
          </a:p>
        </p:txBody>
      </p:sp>
    </p:spTree>
    <p:extLst>
      <p:ext uri="{BB962C8B-B14F-4D97-AF65-F5344CB8AC3E}">
        <p14:creationId xmlns:p14="http://schemas.microsoft.com/office/powerpoint/2010/main" val="1359841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F7617-35EC-1809-2414-BE1AF2C6407D}"/>
              </a:ext>
            </a:extLst>
          </p:cNvPr>
          <p:cNvSpPr>
            <a:spLocks noGrp="1"/>
          </p:cNvSpPr>
          <p:nvPr>
            <p:ph type="title"/>
          </p:nvPr>
        </p:nvSpPr>
        <p:spPr/>
        <p:txBody>
          <a:bodyPr/>
          <a:lstStyle/>
          <a:p>
            <a:r>
              <a:rPr lang="en-US" dirty="0"/>
              <a:t>Signs and Symptoms</a:t>
            </a:r>
          </a:p>
        </p:txBody>
      </p:sp>
      <p:sp>
        <p:nvSpPr>
          <p:cNvPr id="3" name="Content Placeholder 2">
            <a:extLst>
              <a:ext uri="{FF2B5EF4-FFF2-40B4-BE49-F238E27FC236}">
                <a16:creationId xmlns:a16="http://schemas.microsoft.com/office/drawing/2014/main" id="{D7BE397C-10A2-E580-4C70-5C2B679805C5}"/>
              </a:ext>
            </a:extLst>
          </p:cNvPr>
          <p:cNvSpPr>
            <a:spLocks noGrp="1"/>
          </p:cNvSpPr>
          <p:nvPr>
            <p:ph idx="1"/>
          </p:nvPr>
        </p:nvSpPr>
        <p:spPr/>
        <p:txBody>
          <a:bodyPr>
            <a:normAutofit fontScale="85000" lnSpcReduction="20000"/>
          </a:bodyPr>
          <a:lstStyle/>
          <a:p>
            <a:pPr marL="0" indent="0">
              <a:buNone/>
            </a:pPr>
            <a:r>
              <a:rPr lang="en-US" b="1" dirty="0"/>
              <a:t>(16) </a:t>
            </a:r>
            <a:r>
              <a:rPr lang="en-US" b="1" dirty="0" err="1"/>
              <a:t>nkhdpn</a:t>
            </a:r>
            <a:r>
              <a:rPr lang="en-US" b="1" dirty="0"/>
              <a:t>: Select all of the following signs and symptoms that the Chiropractor documented during the index visit for cases that involve neck pain and or/headache. </a:t>
            </a:r>
          </a:p>
          <a:p>
            <a:pPr marL="0" indent="0">
              <a:buNone/>
            </a:pPr>
            <a:r>
              <a:rPr lang="en-US" dirty="0"/>
              <a:t> </a:t>
            </a:r>
            <a:r>
              <a:rPr lang="en-US" b="1" dirty="0"/>
              <a:t>Select all that apply </a:t>
            </a:r>
          </a:p>
          <a:p>
            <a:pPr marL="400050" lvl="1" indent="0">
              <a:buNone/>
            </a:pPr>
            <a:r>
              <a:rPr lang="en-US" sz="1600" dirty="0">
                <a:solidFill>
                  <a:srgbClr val="92D050"/>
                </a:solidFill>
              </a:rPr>
              <a:t>1. Sudden and intense onset of headache or neck pain</a:t>
            </a:r>
          </a:p>
          <a:p>
            <a:pPr marL="400050" lvl="1" indent="0">
              <a:buNone/>
            </a:pPr>
            <a:r>
              <a:rPr lang="en-US" sz="1600" dirty="0">
                <a:solidFill>
                  <a:srgbClr val="92D050"/>
                </a:solidFill>
              </a:rPr>
              <a:t>2. Pain, fatigue, or discomfort in the jaw when speaking, chewing, etc.</a:t>
            </a:r>
          </a:p>
          <a:p>
            <a:pPr marL="400050" lvl="1" indent="0">
              <a:buNone/>
            </a:pPr>
            <a:r>
              <a:rPr lang="en-US" sz="1600" dirty="0">
                <a:solidFill>
                  <a:srgbClr val="92D050"/>
                </a:solidFill>
              </a:rPr>
              <a:t>3. Visual impairments/vision loss/changes to vision</a:t>
            </a:r>
          </a:p>
          <a:p>
            <a:pPr marL="400050" lvl="1" indent="0">
              <a:buNone/>
            </a:pPr>
            <a:r>
              <a:rPr lang="en-US" sz="1600" dirty="0">
                <a:solidFill>
                  <a:srgbClr val="92D050"/>
                </a:solidFill>
              </a:rPr>
              <a:t>4. Pain or tenderness in the area of the temple and/or scalp</a:t>
            </a:r>
          </a:p>
          <a:p>
            <a:pPr marL="400050" lvl="1" indent="0">
              <a:buNone/>
            </a:pPr>
            <a:r>
              <a:rPr lang="en-US" sz="1600" dirty="0">
                <a:solidFill>
                  <a:srgbClr val="92D050"/>
                </a:solidFill>
              </a:rPr>
              <a:t>5. Changes in headache symptomatology or worsening headache</a:t>
            </a:r>
          </a:p>
          <a:p>
            <a:pPr marL="400050" lvl="1" indent="0">
              <a:buNone/>
            </a:pPr>
            <a:r>
              <a:rPr lang="en-US" sz="1600" dirty="0">
                <a:solidFill>
                  <a:srgbClr val="92D050"/>
                </a:solidFill>
              </a:rPr>
              <a:t>6. Loss of consciousness</a:t>
            </a:r>
          </a:p>
          <a:p>
            <a:pPr marL="400050" lvl="1" indent="0">
              <a:buNone/>
            </a:pPr>
            <a:r>
              <a:rPr lang="en-US" sz="1600" dirty="0">
                <a:solidFill>
                  <a:srgbClr val="92D050"/>
                </a:solidFill>
              </a:rPr>
              <a:t>7. Arm pain and weakness</a:t>
            </a:r>
          </a:p>
          <a:p>
            <a:pPr marL="400050" lvl="1" indent="0">
              <a:buNone/>
            </a:pPr>
            <a:r>
              <a:rPr lang="en-US" sz="1600" dirty="0">
                <a:solidFill>
                  <a:srgbClr val="92D050"/>
                </a:solidFill>
              </a:rPr>
              <a:t>8. Sensory changes</a:t>
            </a:r>
          </a:p>
          <a:p>
            <a:pPr marL="400050" lvl="1" indent="0">
              <a:buNone/>
            </a:pPr>
            <a:r>
              <a:rPr lang="en-US" sz="1600" dirty="0">
                <a:solidFill>
                  <a:srgbClr val="92D050"/>
                </a:solidFill>
              </a:rPr>
              <a:t>9. Swelling in multiple joints</a:t>
            </a:r>
          </a:p>
          <a:p>
            <a:pPr marL="400050" lvl="1" indent="0">
              <a:buNone/>
            </a:pPr>
            <a:r>
              <a:rPr lang="en-US" sz="1600" dirty="0">
                <a:solidFill>
                  <a:srgbClr val="92D050"/>
                </a:solidFill>
              </a:rPr>
              <a:t>10. Change in personality</a:t>
            </a:r>
          </a:p>
          <a:p>
            <a:pPr marL="400050" lvl="1" indent="0">
              <a:buNone/>
            </a:pPr>
            <a:r>
              <a:rPr lang="en-US" sz="1600" dirty="0">
                <a:solidFill>
                  <a:srgbClr val="92D050"/>
                </a:solidFill>
              </a:rPr>
              <a:t>11. Impaired level of consciousness</a:t>
            </a:r>
          </a:p>
          <a:p>
            <a:pPr marL="400050" lvl="1" indent="0">
              <a:buNone/>
            </a:pPr>
            <a:r>
              <a:rPr lang="en-US" sz="1600" dirty="0">
                <a:solidFill>
                  <a:srgbClr val="92D050"/>
                </a:solidFill>
              </a:rPr>
              <a:t>12. Headache triggered by exertion</a:t>
            </a:r>
          </a:p>
          <a:p>
            <a:pPr marL="400050" lvl="1" indent="0">
              <a:buNone/>
            </a:pPr>
            <a:r>
              <a:rPr lang="en-US" sz="1600" dirty="0">
                <a:solidFill>
                  <a:srgbClr val="92D050"/>
                </a:solidFill>
              </a:rPr>
              <a:t>99. None documented</a:t>
            </a:r>
          </a:p>
        </p:txBody>
      </p:sp>
    </p:spTree>
    <p:extLst>
      <p:ext uri="{BB962C8B-B14F-4D97-AF65-F5344CB8AC3E}">
        <p14:creationId xmlns:p14="http://schemas.microsoft.com/office/powerpoint/2010/main" val="3002365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4CA4A-ED9B-A061-DA47-E09FC6134FCC}"/>
              </a:ext>
            </a:extLst>
          </p:cNvPr>
          <p:cNvSpPr>
            <a:spLocks noGrp="1"/>
          </p:cNvSpPr>
          <p:nvPr>
            <p:ph type="title"/>
          </p:nvPr>
        </p:nvSpPr>
        <p:spPr>
          <a:xfrm>
            <a:off x="123152" y="274638"/>
            <a:ext cx="4039270" cy="1143000"/>
          </a:xfrm>
        </p:spPr>
        <p:txBody>
          <a:bodyPr>
            <a:normAutofit/>
          </a:bodyPr>
          <a:lstStyle/>
          <a:p>
            <a:r>
              <a:rPr lang="en-US" sz="4800" dirty="0"/>
              <a:t>Pain Assessment</a:t>
            </a:r>
          </a:p>
        </p:txBody>
      </p:sp>
      <p:sp>
        <p:nvSpPr>
          <p:cNvPr id="3" name="Content Placeholder 2">
            <a:extLst>
              <a:ext uri="{FF2B5EF4-FFF2-40B4-BE49-F238E27FC236}">
                <a16:creationId xmlns:a16="http://schemas.microsoft.com/office/drawing/2014/main" id="{8DB48B9B-7060-78B0-31B1-067F0DADE51C}"/>
              </a:ext>
            </a:extLst>
          </p:cNvPr>
          <p:cNvSpPr>
            <a:spLocks noGrp="1"/>
          </p:cNvSpPr>
          <p:nvPr>
            <p:ph idx="1"/>
          </p:nvPr>
        </p:nvSpPr>
        <p:spPr>
          <a:xfrm>
            <a:off x="533400" y="1166018"/>
            <a:ext cx="3352800" cy="4525963"/>
          </a:xfrm>
        </p:spPr>
        <p:txBody>
          <a:bodyPr>
            <a:normAutofit lnSpcReduction="10000"/>
          </a:bodyPr>
          <a:lstStyle/>
          <a:p>
            <a:pPr marL="0" indent="0">
              <a:buNone/>
            </a:pPr>
            <a:r>
              <a:rPr lang="en-US" sz="2400" b="1" dirty="0"/>
              <a:t>(17) </a:t>
            </a:r>
            <a:r>
              <a:rPr lang="en-US" sz="2400" b="1" dirty="0" err="1"/>
              <a:t>pnscale</a:t>
            </a:r>
            <a:r>
              <a:rPr lang="en-US" sz="2400" b="1" dirty="0"/>
              <a:t>: Select value 1 if pain scale assessment tool was used or documented. </a:t>
            </a:r>
          </a:p>
          <a:p>
            <a:pPr marL="0" indent="0">
              <a:buNone/>
            </a:pPr>
            <a:r>
              <a:rPr lang="en-US" sz="2400" b="1" dirty="0"/>
              <a:t>(18) pnscale1: Select the pain scale assessment used. If you answer “1” to #9, you will go to</a:t>
            </a:r>
          </a:p>
          <a:p>
            <a:pPr marL="0" indent="0">
              <a:buNone/>
            </a:pPr>
            <a:r>
              <a:rPr lang="en-US" sz="2400" b="1" dirty="0"/>
              <a:t>(19) </a:t>
            </a:r>
            <a:r>
              <a:rPr lang="en-US" sz="2400" b="1" dirty="0" err="1"/>
              <a:t>cpainoth</a:t>
            </a:r>
            <a:r>
              <a:rPr lang="en-US" sz="2400" b="1" dirty="0"/>
              <a:t>: Free Text the name of the other pain assessment or pain scale used</a:t>
            </a:r>
          </a:p>
          <a:p>
            <a:pPr marL="0" indent="0">
              <a:buNone/>
            </a:pPr>
            <a:endParaRPr lang="en-US" sz="2400" b="1" dirty="0"/>
          </a:p>
          <a:p>
            <a:pPr marL="0" indent="0">
              <a:buNone/>
            </a:pPr>
            <a:endParaRPr lang="en-US" sz="2400" dirty="0"/>
          </a:p>
        </p:txBody>
      </p:sp>
      <p:pic>
        <p:nvPicPr>
          <p:cNvPr id="5" name="Picture 4">
            <a:extLst>
              <a:ext uri="{FF2B5EF4-FFF2-40B4-BE49-F238E27FC236}">
                <a16:creationId xmlns:a16="http://schemas.microsoft.com/office/drawing/2014/main" id="{2D038278-B13B-EDA3-9AB1-F05C76AAFC15}"/>
              </a:ext>
            </a:extLst>
          </p:cNvPr>
          <p:cNvPicPr>
            <a:picLocks noChangeAspect="1"/>
          </p:cNvPicPr>
          <p:nvPr/>
        </p:nvPicPr>
        <p:blipFill>
          <a:blip r:embed="rId3"/>
          <a:stretch>
            <a:fillRect/>
          </a:stretch>
        </p:blipFill>
        <p:spPr>
          <a:xfrm>
            <a:off x="4572000" y="488470"/>
            <a:ext cx="4382112" cy="5258534"/>
          </a:xfrm>
          <a:prstGeom prst="rect">
            <a:avLst/>
          </a:prstGeom>
        </p:spPr>
      </p:pic>
    </p:spTree>
    <p:extLst>
      <p:ext uri="{BB962C8B-B14F-4D97-AF65-F5344CB8AC3E}">
        <p14:creationId xmlns:p14="http://schemas.microsoft.com/office/powerpoint/2010/main" val="2641880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90542-42D3-2C2B-64E8-28CCB61DD451}"/>
              </a:ext>
            </a:extLst>
          </p:cNvPr>
          <p:cNvSpPr>
            <a:spLocks noGrp="1"/>
          </p:cNvSpPr>
          <p:nvPr>
            <p:ph type="title"/>
          </p:nvPr>
        </p:nvSpPr>
        <p:spPr/>
        <p:txBody>
          <a:bodyPr/>
          <a:lstStyle/>
          <a:p>
            <a:r>
              <a:rPr lang="en-US" dirty="0"/>
              <a:t>Physical Examination</a:t>
            </a:r>
          </a:p>
        </p:txBody>
      </p:sp>
      <p:sp>
        <p:nvSpPr>
          <p:cNvPr id="3" name="Content Placeholder 2">
            <a:extLst>
              <a:ext uri="{FF2B5EF4-FFF2-40B4-BE49-F238E27FC236}">
                <a16:creationId xmlns:a16="http://schemas.microsoft.com/office/drawing/2014/main" id="{77513CC4-1AEA-279C-0019-0BE7DAF11707}"/>
              </a:ext>
            </a:extLst>
          </p:cNvPr>
          <p:cNvSpPr>
            <a:spLocks noGrp="1"/>
          </p:cNvSpPr>
          <p:nvPr>
            <p:ph idx="1"/>
          </p:nvPr>
        </p:nvSpPr>
        <p:spPr>
          <a:xfrm>
            <a:off x="228600" y="1981200"/>
            <a:ext cx="4572000" cy="3962400"/>
          </a:xfrm>
        </p:spPr>
        <p:txBody>
          <a:bodyPr>
            <a:normAutofit fontScale="40000" lnSpcReduction="20000"/>
          </a:bodyPr>
          <a:lstStyle/>
          <a:p>
            <a:pPr marL="0" indent="0">
              <a:buNone/>
            </a:pPr>
            <a:r>
              <a:rPr lang="en-US" sz="5000" b="1" dirty="0"/>
              <a:t>Select all that apply:</a:t>
            </a:r>
          </a:p>
          <a:p>
            <a:pPr marL="514350" lvl="0" indent="-514350">
              <a:buFont typeface="+mj-lt"/>
              <a:buAutoNum type="arabicPeriod"/>
            </a:pPr>
            <a:r>
              <a:rPr lang="en-US" sz="3000" dirty="0">
                <a:solidFill>
                  <a:srgbClr val="92D050"/>
                </a:solidFill>
              </a:rPr>
              <a:t>Observation</a:t>
            </a:r>
          </a:p>
          <a:p>
            <a:pPr marL="514350" lvl="0" indent="-514350">
              <a:buFont typeface="+mj-lt"/>
              <a:buAutoNum type="arabicPeriod"/>
            </a:pPr>
            <a:r>
              <a:rPr lang="en-US" sz="3000" dirty="0">
                <a:solidFill>
                  <a:srgbClr val="92D050"/>
                </a:solidFill>
              </a:rPr>
              <a:t>Gait analysis / ambulation</a:t>
            </a:r>
          </a:p>
          <a:p>
            <a:pPr marL="514350" lvl="0" indent="-514350">
              <a:buFont typeface="+mj-lt"/>
              <a:buAutoNum type="arabicPeriod"/>
            </a:pPr>
            <a:r>
              <a:rPr lang="en-US" sz="3000" dirty="0">
                <a:solidFill>
                  <a:srgbClr val="92D050"/>
                </a:solidFill>
              </a:rPr>
              <a:t>Range of motion (ROM)</a:t>
            </a:r>
          </a:p>
          <a:p>
            <a:pPr marL="514350" lvl="0" indent="-514350">
              <a:buFont typeface="+mj-lt"/>
              <a:buAutoNum type="arabicPeriod"/>
            </a:pPr>
            <a:r>
              <a:rPr lang="en-US" sz="3000" dirty="0">
                <a:solidFill>
                  <a:srgbClr val="92D050"/>
                </a:solidFill>
              </a:rPr>
              <a:t>Orthopedic testing of neck or upper extremity</a:t>
            </a:r>
          </a:p>
          <a:p>
            <a:pPr marL="514350" lvl="0" indent="-514350">
              <a:buFont typeface="+mj-lt"/>
              <a:buAutoNum type="arabicPeriod"/>
            </a:pPr>
            <a:r>
              <a:rPr lang="en-US" sz="3000" dirty="0">
                <a:solidFill>
                  <a:srgbClr val="92D050"/>
                </a:solidFill>
              </a:rPr>
              <a:t>Orthopedic testing of the thoracic, lumbar spine, pelvis, or lower extremity</a:t>
            </a:r>
          </a:p>
          <a:p>
            <a:pPr marL="514350" lvl="0" indent="-514350">
              <a:buFont typeface="+mj-lt"/>
              <a:buAutoNum type="arabicPeriod"/>
            </a:pPr>
            <a:r>
              <a:rPr lang="en-US" sz="3000" dirty="0">
                <a:solidFill>
                  <a:srgbClr val="92D050"/>
                </a:solidFill>
              </a:rPr>
              <a:t>Joint Assessment/Palpation (restriction, stiffness, end feel)</a:t>
            </a:r>
          </a:p>
          <a:p>
            <a:pPr marL="514350" lvl="0" indent="-514350">
              <a:buFont typeface="+mj-lt"/>
              <a:buAutoNum type="arabicPeriod"/>
            </a:pPr>
            <a:r>
              <a:rPr lang="en-US" sz="3000" dirty="0">
                <a:solidFill>
                  <a:srgbClr val="92D050"/>
                </a:solidFill>
              </a:rPr>
              <a:t>Soft Tissue Palpation (tone/texture/spasm)</a:t>
            </a:r>
          </a:p>
          <a:p>
            <a:pPr marL="514350" lvl="0" indent="-514350">
              <a:buFont typeface="+mj-lt"/>
              <a:buAutoNum type="arabicPeriod"/>
            </a:pPr>
            <a:r>
              <a:rPr lang="en-US" sz="3000" dirty="0">
                <a:solidFill>
                  <a:srgbClr val="92D050"/>
                </a:solidFill>
              </a:rPr>
              <a:t>Upper extremity reflex</a:t>
            </a:r>
          </a:p>
          <a:p>
            <a:pPr marL="514350" lvl="0" indent="-514350">
              <a:buFont typeface="+mj-lt"/>
              <a:buAutoNum type="arabicPeriod"/>
            </a:pPr>
            <a:r>
              <a:rPr lang="en-US" sz="3000" dirty="0">
                <a:solidFill>
                  <a:srgbClr val="92D050"/>
                </a:solidFill>
              </a:rPr>
              <a:t>Upper extremity dermatome</a:t>
            </a:r>
          </a:p>
          <a:p>
            <a:pPr marL="514350" lvl="0" indent="-514350">
              <a:buFont typeface="+mj-lt"/>
              <a:buAutoNum type="arabicPeriod"/>
            </a:pPr>
            <a:r>
              <a:rPr lang="en-US" sz="3000" dirty="0">
                <a:solidFill>
                  <a:srgbClr val="92D050"/>
                </a:solidFill>
              </a:rPr>
              <a:t> Upper extremity myotome / muscle strength   testing</a:t>
            </a:r>
          </a:p>
          <a:p>
            <a:pPr marL="514350" lvl="0" indent="-514350">
              <a:buFont typeface="+mj-lt"/>
              <a:buAutoNum type="arabicPeriod"/>
            </a:pPr>
            <a:r>
              <a:rPr lang="en-US" sz="3000" dirty="0">
                <a:solidFill>
                  <a:srgbClr val="92D050"/>
                </a:solidFill>
              </a:rPr>
              <a:t>Lower extremity reflex</a:t>
            </a:r>
          </a:p>
          <a:p>
            <a:pPr marL="514350" lvl="0" indent="-514350">
              <a:buFont typeface="+mj-lt"/>
              <a:buAutoNum type="arabicPeriod"/>
            </a:pPr>
            <a:r>
              <a:rPr lang="en-US" sz="3000" dirty="0">
                <a:solidFill>
                  <a:srgbClr val="92D050"/>
                </a:solidFill>
              </a:rPr>
              <a:t>Lower extremity dermatome</a:t>
            </a:r>
          </a:p>
          <a:p>
            <a:pPr marL="514350" lvl="0" indent="-514350">
              <a:buFont typeface="+mj-lt"/>
              <a:buAutoNum type="arabicPeriod"/>
            </a:pPr>
            <a:r>
              <a:rPr lang="en-US" sz="3000" dirty="0">
                <a:solidFill>
                  <a:srgbClr val="92D050"/>
                </a:solidFill>
              </a:rPr>
              <a:t>Lower extremity myotome/muscle strength testing</a:t>
            </a:r>
          </a:p>
          <a:p>
            <a:pPr marL="514350" lvl="0" indent="-514350">
              <a:buFont typeface="+mj-lt"/>
              <a:buAutoNum type="arabicPeriod"/>
            </a:pPr>
            <a:r>
              <a:rPr lang="en-US" sz="3000" dirty="0">
                <a:solidFill>
                  <a:srgbClr val="92D050"/>
                </a:solidFill>
              </a:rPr>
              <a:t>Balance and coordination testing</a:t>
            </a:r>
          </a:p>
          <a:p>
            <a:pPr marL="514350" lvl="0" indent="-514350">
              <a:buFont typeface="+mj-lt"/>
              <a:buAutoNum type="arabicPeriod"/>
            </a:pPr>
            <a:r>
              <a:rPr lang="en-US" sz="3000" dirty="0">
                <a:solidFill>
                  <a:srgbClr val="92D050"/>
                </a:solidFill>
              </a:rPr>
              <a:t>Cranial nerve examination</a:t>
            </a:r>
          </a:p>
          <a:p>
            <a:pPr marL="514350" lvl="0" indent="-514350">
              <a:buFont typeface="+mj-lt"/>
              <a:buAutoNum type="arabicPeriod"/>
            </a:pPr>
            <a:r>
              <a:rPr lang="en-US" sz="3000" dirty="0">
                <a:solidFill>
                  <a:srgbClr val="92D050"/>
                </a:solidFill>
              </a:rPr>
              <a:t>Temperature</a:t>
            </a:r>
          </a:p>
          <a:p>
            <a:pPr marL="514350" lvl="0" indent="-514350">
              <a:buFont typeface="+mj-lt"/>
              <a:buAutoNum type="arabicPeriod"/>
            </a:pPr>
            <a:r>
              <a:rPr lang="en-US" sz="3000" dirty="0">
                <a:solidFill>
                  <a:srgbClr val="92D050"/>
                </a:solidFill>
              </a:rPr>
              <a:t>Blood pressure</a:t>
            </a:r>
          </a:p>
          <a:p>
            <a:pPr marL="0" indent="0">
              <a:buNone/>
            </a:pPr>
            <a:r>
              <a:rPr lang="en-US" sz="3000" dirty="0">
                <a:solidFill>
                  <a:srgbClr val="92D050"/>
                </a:solidFill>
              </a:rPr>
              <a:t>99           None documented</a:t>
            </a:r>
          </a:p>
        </p:txBody>
      </p:sp>
      <p:sp>
        <p:nvSpPr>
          <p:cNvPr id="4" name="TextBox 3">
            <a:extLst>
              <a:ext uri="{FF2B5EF4-FFF2-40B4-BE49-F238E27FC236}">
                <a16:creationId xmlns:a16="http://schemas.microsoft.com/office/drawing/2014/main" id="{ECFC2686-0B37-3A9B-1CAC-75D3436DB73E}"/>
              </a:ext>
            </a:extLst>
          </p:cNvPr>
          <p:cNvSpPr txBox="1"/>
          <p:nvPr/>
        </p:nvSpPr>
        <p:spPr>
          <a:xfrm>
            <a:off x="5066731" y="2795518"/>
            <a:ext cx="3657600" cy="1754326"/>
          </a:xfrm>
          <a:prstGeom prst="rect">
            <a:avLst/>
          </a:prstGeom>
          <a:noFill/>
        </p:spPr>
        <p:txBody>
          <a:bodyPr wrap="square" rtlCol="0">
            <a:spAutoFit/>
          </a:bodyPr>
          <a:lstStyle/>
          <a:p>
            <a:r>
              <a:rPr lang="en-US" dirty="0">
                <a:solidFill>
                  <a:srgbClr val="9F875D"/>
                </a:solidFill>
              </a:rPr>
              <a:t>Example: Chiropractor documented limited ROM in upper extremity, performed an upper extremity reflex assessment, and nerve root level (L1-L5). </a:t>
            </a:r>
          </a:p>
          <a:p>
            <a:r>
              <a:rPr lang="en-US" dirty="0">
                <a:solidFill>
                  <a:srgbClr val="9F875D"/>
                </a:solidFill>
              </a:rPr>
              <a:t>Choose values: 3, 8, and 12</a:t>
            </a:r>
          </a:p>
        </p:txBody>
      </p:sp>
      <p:sp>
        <p:nvSpPr>
          <p:cNvPr id="5" name="TextBox 4">
            <a:extLst>
              <a:ext uri="{FF2B5EF4-FFF2-40B4-BE49-F238E27FC236}">
                <a16:creationId xmlns:a16="http://schemas.microsoft.com/office/drawing/2014/main" id="{0C18D66D-E262-171E-B020-B7D4C3900C21}"/>
              </a:ext>
            </a:extLst>
          </p:cNvPr>
          <p:cNvSpPr txBox="1"/>
          <p:nvPr/>
        </p:nvSpPr>
        <p:spPr>
          <a:xfrm>
            <a:off x="228600" y="1295400"/>
            <a:ext cx="8382000" cy="984885"/>
          </a:xfrm>
          <a:prstGeom prst="rect">
            <a:avLst/>
          </a:prstGeom>
          <a:noFill/>
        </p:spPr>
        <p:txBody>
          <a:bodyPr wrap="square" rtlCol="0">
            <a:spAutoFit/>
          </a:bodyPr>
          <a:lstStyle/>
          <a:p>
            <a:r>
              <a:rPr lang="en-US" sz="2000" b="1" dirty="0">
                <a:solidFill>
                  <a:srgbClr val="043A63"/>
                </a:solidFill>
              </a:rPr>
              <a:t>(20) </a:t>
            </a:r>
            <a:r>
              <a:rPr lang="en-US" sz="2000" b="1" dirty="0" err="1">
                <a:solidFill>
                  <a:srgbClr val="043A63"/>
                </a:solidFill>
              </a:rPr>
              <a:t>phyaspt</a:t>
            </a:r>
            <a:r>
              <a:rPr lang="en-US" sz="2000" b="1" dirty="0">
                <a:solidFill>
                  <a:srgbClr val="043A63"/>
                </a:solidFill>
              </a:rPr>
              <a:t>: Select all aspects of the physical examination the Chiropractor documented. </a:t>
            </a:r>
          </a:p>
          <a:p>
            <a:endParaRPr lang="en-US" dirty="0"/>
          </a:p>
        </p:txBody>
      </p:sp>
    </p:spTree>
    <p:extLst>
      <p:ext uri="{BB962C8B-B14F-4D97-AF65-F5344CB8AC3E}">
        <p14:creationId xmlns:p14="http://schemas.microsoft.com/office/powerpoint/2010/main" val="3676926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3EA67-895E-12BB-AF19-DC9DF0DECEAF}"/>
              </a:ext>
            </a:extLst>
          </p:cNvPr>
          <p:cNvSpPr>
            <a:spLocks noGrp="1"/>
          </p:cNvSpPr>
          <p:nvPr>
            <p:ph type="title"/>
          </p:nvPr>
        </p:nvSpPr>
        <p:spPr/>
        <p:txBody>
          <a:bodyPr/>
          <a:lstStyle/>
          <a:p>
            <a:r>
              <a:rPr lang="en-US" dirty="0"/>
              <a:t>Index Visit Treatment</a:t>
            </a:r>
          </a:p>
        </p:txBody>
      </p:sp>
      <p:sp>
        <p:nvSpPr>
          <p:cNvPr id="3" name="Content Placeholder 2">
            <a:extLst>
              <a:ext uri="{FF2B5EF4-FFF2-40B4-BE49-F238E27FC236}">
                <a16:creationId xmlns:a16="http://schemas.microsoft.com/office/drawing/2014/main" id="{4A24E4C0-BDD0-030D-4E32-C6E5C607CB75}"/>
              </a:ext>
            </a:extLst>
          </p:cNvPr>
          <p:cNvSpPr>
            <a:spLocks noGrp="1"/>
          </p:cNvSpPr>
          <p:nvPr>
            <p:ph idx="1"/>
          </p:nvPr>
        </p:nvSpPr>
        <p:spPr>
          <a:xfrm>
            <a:off x="457200" y="1600200"/>
            <a:ext cx="3733800" cy="4525963"/>
          </a:xfrm>
        </p:spPr>
        <p:txBody>
          <a:bodyPr>
            <a:normAutofit fontScale="92500" lnSpcReduction="20000"/>
          </a:bodyPr>
          <a:lstStyle/>
          <a:p>
            <a:pPr marL="0" indent="0">
              <a:buNone/>
            </a:pPr>
            <a:r>
              <a:rPr lang="en-US" sz="2000" b="1" dirty="0"/>
              <a:t>(21) </a:t>
            </a:r>
            <a:r>
              <a:rPr lang="en-US" sz="2000" b="1" dirty="0" err="1"/>
              <a:t>chirotx</a:t>
            </a:r>
            <a:r>
              <a:rPr lang="en-US" sz="2000" b="1" dirty="0"/>
              <a:t>: Select all treatments that the Chiropractor documented</a:t>
            </a:r>
          </a:p>
          <a:p>
            <a:pPr marL="0" indent="0">
              <a:buNone/>
            </a:pPr>
            <a:r>
              <a:rPr lang="en-US" sz="2000" b="1" dirty="0"/>
              <a:t>Select all that apply:</a:t>
            </a:r>
          </a:p>
          <a:p>
            <a:pPr marL="457200" indent="-457200">
              <a:buAutoNum type="arabicPeriod"/>
            </a:pPr>
            <a:r>
              <a:rPr lang="en-US" sz="2000" b="1" dirty="0">
                <a:solidFill>
                  <a:srgbClr val="92D050"/>
                </a:solidFill>
              </a:rPr>
              <a:t>Superficial cold (clinic based)</a:t>
            </a:r>
          </a:p>
          <a:p>
            <a:pPr marL="457200" indent="-457200">
              <a:buAutoNum type="arabicPeriod"/>
            </a:pPr>
            <a:r>
              <a:rPr lang="en-US" sz="2000" b="1" dirty="0">
                <a:solidFill>
                  <a:srgbClr val="92D050"/>
                </a:solidFill>
              </a:rPr>
              <a:t>Superficial heat (clinic based)</a:t>
            </a:r>
          </a:p>
          <a:p>
            <a:pPr marL="457200" indent="-457200">
              <a:buAutoNum type="arabicPeriod"/>
            </a:pPr>
            <a:r>
              <a:rPr lang="en-US" sz="2000" b="1" dirty="0">
                <a:solidFill>
                  <a:srgbClr val="92D050"/>
                </a:solidFill>
              </a:rPr>
              <a:t>Manual soft tissue therapy/massage/myofascial</a:t>
            </a:r>
          </a:p>
          <a:p>
            <a:pPr marL="457200" indent="-457200">
              <a:buAutoNum type="arabicPeriod"/>
            </a:pPr>
            <a:r>
              <a:rPr lang="en-US" sz="2000" b="1" dirty="0">
                <a:solidFill>
                  <a:srgbClr val="92D050"/>
                </a:solidFill>
              </a:rPr>
              <a:t>Acupuncture/ dry needling</a:t>
            </a:r>
          </a:p>
          <a:p>
            <a:pPr marL="457200" indent="-457200">
              <a:buAutoNum type="arabicPeriod"/>
            </a:pPr>
            <a:r>
              <a:rPr lang="en-US" sz="2000" b="1" dirty="0">
                <a:solidFill>
                  <a:srgbClr val="92D050"/>
                </a:solidFill>
              </a:rPr>
              <a:t>Electric muscle stimulation </a:t>
            </a:r>
          </a:p>
          <a:p>
            <a:pPr marL="457200" indent="-457200">
              <a:buAutoNum type="arabicPeriod"/>
            </a:pPr>
            <a:r>
              <a:rPr lang="en-US" sz="2000" b="1" dirty="0">
                <a:solidFill>
                  <a:srgbClr val="92D050"/>
                </a:solidFill>
              </a:rPr>
              <a:t>Therapeutic ultrasound</a:t>
            </a:r>
          </a:p>
          <a:p>
            <a:pPr marL="457200" indent="-457200">
              <a:buAutoNum type="arabicPeriod"/>
            </a:pPr>
            <a:r>
              <a:rPr lang="en-US" sz="2000" b="1" dirty="0">
                <a:solidFill>
                  <a:srgbClr val="92D050"/>
                </a:solidFill>
              </a:rPr>
              <a:t>Therapeutic exercise</a:t>
            </a:r>
          </a:p>
          <a:p>
            <a:pPr marL="457200" indent="-457200">
              <a:buAutoNum type="arabicPeriod"/>
            </a:pPr>
            <a:r>
              <a:rPr lang="en-US" sz="2000" b="1" dirty="0">
                <a:solidFill>
                  <a:srgbClr val="92D050"/>
                </a:solidFill>
              </a:rPr>
              <a:t>Low-level laser therapy</a:t>
            </a:r>
          </a:p>
          <a:p>
            <a:pPr marL="457200" indent="-457200">
              <a:buAutoNum type="arabicPeriod"/>
            </a:pPr>
            <a:r>
              <a:rPr lang="en-US" sz="2000" b="1" dirty="0">
                <a:solidFill>
                  <a:srgbClr val="92D050"/>
                </a:solidFill>
              </a:rPr>
              <a:t>Electromyography (EMG) biofeedback </a:t>
            </a:r>
          </a:p>
          <a:p>
            <a:pPr marL="457200" indent="-457200">
              <a:buAutoNum type="arabicPeriod"/>
            </a:pPr>
            <a:r>
              <a:rPr lang="en-US" sz="2000" b="1" dirty="0">
                <a:solidFill>
                  <a:srgbClr val="92D050"/>
                </a:solidFill>
              </a:rPr>
              <a:t>Other</a:t>
            </a:r>
          </a:p>
          <a:p>
            <a:pPr marL="0" indent="0">
              <a:buNone/>
            </a:pPr>
            <a:r>
              <a:rPr lang="en-US" sz="2000" b="1" dirty="0">
                <a:solidFill>
                  <a:srgbClr val="92D050"/>
                </a:solidFill>
              </a:rPr>
              <a:t>99.   Not documented </a:t>
            </a:r>
          </a:p>
        </p:txBody>
      </p:sp>
      <p:sp>
        <p:nvSpPr>
          <p:cNvPr id="4" name="TextBox 3">
            <a:extLst>
              <a:ext uri="{FF2B5EF4-FFF2-40B4-BE49-F238E27FC236}">
                <a16:creationId xmlns:a16="http://schemas.microsoft.com/office/drawing/2014/main" id="{A494BFDA-4402-681E-E1B1-BF52037FDBD2}"/>
              </a:ext>
            </a:extLst>
          </p:cNvPr>
          <p:cNvSpPr txBox="1"/>
          <p:nvPr/>
        </p:nvSpPr>
        <p:spPr>
          <a:xfrm>
            <a:off x="4572000" y="1600200"/>
            <a:ext cx="3962400" cy="923330"/>
          </a:xfrm>
          <a:prstGeom prst="rect">
            <a:avLst/>
          </a:prstGeom>
          <a:noFill/>
        </p:spPr>
        <p:txBody>
          <a:bodyPr wrap="square" rtlCol="0">
            <a:spAutoFit/>
          </a:bodyPr>
          <a:lstStyle/>
          <a:p>
            <a:r>
              <a:rPr lang="en-US" b="1" dirty="0">
                <a:solidFill>
                  <a:srgbClr val="002060"/>
                </a:solidFill>
              </a:rPr>
              <a:t>(22) </a:t>
            </a:r>
            <a:r>
              <a:rPr lang="en-US" b="1" dirty="0" err="1">
                <a:solidFill>
                  <a:srgbClr val="002060"/>
                </a:solidFill>
              </a:rPr>
              <a:t>othertx</a:t>
            </a:r>
            <a:r>
              <a:rPr lang="en-US" b="1" dirty="0">
                <a:solidFill>
                  <a:srgbClr val="002060"/>
                </a:solidFill>
              </a:rPr>
              <a:t>: Free Text to enter the other chiropractic treatment documented. </a:t>
            </a:r>
          </a:p>
        </p:txBody>
      </p:sp>
    </p:spTree>
    <p:extLst>
      <p:ext uri="{BB962C8B-B14F-4D97-AF65-F5344CB8AC3E}">
        <p14:creationId xmlns:p14="http://schemas.microsoft.com/office/powerpoint/2010/main" val="11668252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F7A66-B8A0-F407-C553-8CB67C3F3190}"/>
              </a:ext>
            </a:extLst>
          </p:cNvPr>
          <p:cNvSpPr>
            <a:spLocks noGrp="1"/>
          </p:cNvSpPr>
          <p:nvPr>
            <p:ph type="title"/>
          </p:nvPr>
        </p:nvSpPr>
        <p:spPr/>
        <p:txBody>
          <a:bodyPr/>
          <a:lstStyle/>
          <a:p>
            <a:r>
              <a:rPr lang="en-US" dirty="0">
                <a:solidFill>
                  <a:srgbClr val="043A63"/>
                </a:solidFill>
              </a:rPr>
              <a:t>Manipulation Procedures</a:t>
            </a:r>
          </a:p>
        </p:txBody>
      </p:sp>
      <p:sp>
        <p:nvSpPr>
          <p:cNvPr id="3" name="Content Placeholder 2">
            <a:extLst>
              <a:ext uri="{FF2B5EF4-FFF2-40B4-BE49-F238E27FC236}">
                <a16:creationId xmlns:a16="http://schemas.microsoft.com/office/drawing/2014/main" id="{5692E98A-32D9-B667-8708-EB783D8B3F2E}"/>
              </a:ext>
            </a:extLst>
          </p:cNvPr>
          <p:cNvSpPr>
            <a:spLocks noGrp="1"/>
          </p:cNvSpPr>
          <p:nvPr>
            <p:ph idx="1"/>
          </p:nvPr>
        </p:nvSpPr>
        <p:spPr>
          <a:xfrm>
            <a:off x="457200" y="2383730"/>
            <a:ext cx="4724400" cy="3742433"/>
          </a:xfrm>
        </p:spPr>
        <p:txBody>
          <a:bodyPr>
            <a:normAutofit fontScale="70000" lnSpcReduction="20000"/>
          </a:bodyPr>
          <a:lstStyle/>
          <a:p>
            <a:r>
              <a:rPr lang="en-US" dirty="0">
                <a:solidFill>
                  <a:srgbClr val="92D050"/>
                </a:solidFill>
              </a:rPr>
              <a:t>(23) </a:t>
            </a:r>
            <a:r>
              <a:rPr lang="en-US" dirty="0" err="1">
                <a:solidFill>
                  <a:srgbClr val="92D050"/>
                </a:solidFill>
              </a:rPr>
              <a:t>hglv</a:t>
            </a:r>
            <a:r>
              <a:rPr lang="en-US" dirty="0">
                <a:solidFill>
                  <a:srgbClr val="92D050"/>
                </a:solidFill>
              </a:rPr>
              <a:t> –High-Velocity, Low Amplitude (HVLA) </a:t>
            </a:r>
          </a:p>
          <a:p>
            <a:r>
              <a:rPr lang="en-US" dirty="0">
                <a:solidFill>
                  <a:srgbClr val="92D050"/>
                </a:solidFill>
              </a:rPr>
              <a:t>(24) </a:t>
            </a:r>
            <a:r>
              <a:rPr lang="en-US" dirty="0" err="1">
                <a:solidFill>
                  <a:srgbClr val="92D050"/>
                </a:solidFill>
              </a:rPr>
              <a:t>flexman</a:t>
            </a:r>
            <a:r>
              <a:rPr lang="en-US" dirty="0">
                <a:solidFill>
                  <a:srgbClr val="92D050"/>
                </a:solidFill>
              </a:rPr>
              <a:t> – Flexion-Distraction (FD)</a:t>
            </a:r>
          </a:p>
          <a:p>
            <a:r>
              <a:rPr lang="en-US" dirty="0">
                <a:solidFill>
                  <a:srgbClr val="92D050"/>
                </a:solidFill>
              </a:rPr>
              <a:t>(25) </a:t>
            </a:r>
            <a:r>
              <a:rPr lang="en-US" dirty="0" err="1">
                <a:solidFill>
                  <a:srgbClr val="92D050"/>
                </a:solidFill>
              </a:rPr>
              <a:t>dropman</a:t>
            </a:r>
            <a:r>
              <a:rPr lang="en-US" dirty="0">
                <a:solidFill>
                  <a:srgbClr val="92D050"/>
                </a:solidFill>
              </a:rPr>
              <a:t> –Drop-Assisted </a:t>
            </a:r>
          </a:p>
          <a:p>
            <a:r>
              <a:rPr lang="en-US" dirty="0">
                <a:solidFill>
                  <a:srgbClr val="92D050"/>
                </a:solidFill>
              </a:rPr>
              <a:t>(26) </a:t>
            </a:r>
            <a:r>
              <a:rPr lang="en-US" dirty="0" err="1">
                <a:solidFill>
                  <a:srgbClr val="92D050"/>
                </a:solidFill>
              </a:rPr>
              <a:t>impulman</a:t>
            </a:r>
            <a:r>
              <a:rPr lang="en-US" dirty="0">
                <a:solidFill>
                  <a:srgbClr val="92D050"/>
                </a:solidFill>
              </a:rPr>
              <a:t> –Impulse Instrument</a:t>
            </a:r>
          </a:p>
          <a:p>
            <a:r>
              <a:rPr lang="en-US" dirty="0">
                <a:solidFill>
                  <a:srgbClr val="92D050"/>
                </a:solidFill>
              </a:rPr>
              <a:t>(27) </a:t>
            </a:r>
            <a:r>
              <a:rPr lang="en-US" dirty="0" err="1">
                <a:solidFill>
                  <a:srgbClr val="92D050"/>
                </a:solidFill>
              </a:rPr>
              <a:t>sacroman</a:t>
            </a:r>
            <a:r>
              <a:rPr lang="en-US" dirty="0">
                <a:solidFill>
                  <a:srgbClr val="92D050"/>
                </a:solidFill>
              </a:rPr>
              <a:t> –Sacro-Occipital Technique (SOT)</a:t>
            </a:r>
          </a:p>
          <a:p>
            <a:r>
              <a:rPr lang="en-US" dirty="0">
                <a:solidFill>
                  <a:srgbClr val="92D050"/>
                </a:solidFill>
              </a:rPr>
              <a:t>(28) trackman –Manual Traction</a:t>
            </a:r>
          </a:p>
          <a:p>
            <a:r>
              <a:rPr lang="en-US" dirty="0">
                <a:solidFill>
                  <a:srgbClr val="92D050"/>
                </a:solidFill>
              </a:rPr>
              <a:t>(29) </a:t>
            </a:r>
            <a:r>
              <a:rPr lang="en-US" dirty="0" err="1">
                <a:solidFill>
                  <a:srgbClr val="92D050"/>
                </a:solidFill>
              </a:rPr>
              <a:t>manman</a:t>
            </a:r>
            <a:r>
              <a:rPr lang="en-US" dirty="0">
                <a:solidFill>
                  <a:srgbClr val="92D050"/>
                </a:solidFill>
              </a:rPr>
              <a:t> –Manual Mobilization</a:t>
            </a:r>
          </a:p>
          <a:p>
            <a:r>
              <a:rPr lang="en-US" dirty="0">
                <a:solidFill>
                  <a:srgbClr val="92D050"/>
                </a:solidFill>
              </a:rPr>
              <a:t>(30) </a:t>
            </a:r>
            <a:r>
              <a:rPr lang="en-US" dirty="0" err="1">
                <a:solidFill>
                  <a:srgbClr val="92D050"/>
                </a:solidFill>
              </a:rPr>
              <a:t>othrman</a:t>
            </a:r>
            <a:r>
              <a:rPr lang="en-US" dirty="0">
                <a:solidFill>
                  <a:srgbClr val="92D050"/>
                </a:solidFill>
              </a:rPr>
              <a:t> – Other Manipulation </a:t>
            </a:r>
          </a:p>
          <a:p>
            <a:r>
              <a:rPr lang="en-US" dirty="0">
                <a:solidFill>
                  <a:srgbClr val="92D050"/>
                </a:solidFill>
              </a:rPr>
              <a:t>(31) </a:t>
            </a:r>
            <a:r>
              <a:rPr lang="en-US" dirty="0" err="1">
                <a:solidFill>
                  <a:srgbClr val="92D050"/>
                </a:solidFill>
              </a:rPr>
              <a:t>othname</a:t>
            </a:r>
            <a:r>
              <a:rPr lang="en-US" dirty="0">
                <a:solidFill>
                  <a:srgbClr val="92D050"/>
                </a:solidFill>
              </a:rPr>
              <a:t> – Free Text to type name of manipulation </a:t>
            </a:r>
          </a:p>
        </p:txBody>
      </p:sp>
      <p:sp>
        <p:nvSpPr>
          <p:cNvPr id="4" name="TextBox 3">
            <a:extLst>
              <a:ext uri="{FF2B5EF4-FFF2-40B4-BE49-F238E27FC236}">
                <a16:creationId xmlns:a16="http://schemas.microsoft.com/office/drawing/2014/main" id="{56C05C51-E050-C1CF-D9A5-D15ACCA3EB6A}"/>
              </a:ext>
            </a:extLst>
          </p:cNvPr>
          <p:cNvSpPr txBox="1"/>
          <p:nvPr/>
        </p:nvSpPr>
        <p:spPr>
          <a:xfrm>
            <a:off x="5562600" y="2383730"/>
            <a:ext cx="3733800" cy="2862322"/>
          </a:xfrm>
          <a:prstGeom prst="rect">
            <a:avLst/>
          </a:prstGeom>
          <a:noFill/>
        </p:spPr>
        <p:txBody>
          <a:bodyPr wrap="square" rtlCol="0">
            <a:spAutoFit/>
          </a:bodyPr>
          <a:lstStyle/>
          <a:p>
            <a:r>
              <a:rPr lang="en-US" sz="2000" b="1" dirty="0">
                <a:solidFill>
                  <a:srgbClr val="C0A879"/>
                </a:solidFill>
              </a:rPr>
              <a:t>Select all that apply: </a:t>
            </a:r>
            <a:endParaRPr lang="en-US" sz="2000" dirty="0">
              <a:solidFill>
                <a:srgbClr val="C0A879"/>
              </a:solidFill>
            </a:endParaRPr>
          </a:p>
          <a:p>
            <a:pPr lvl="0"/>
            <a:r>
              <a:rPr lang="en-US" sz="2000" dirty="0">
                <a:solidFill>
                  <a:srgbClr val="C0A879"/>
                </a:solidFill>
              </a:rPr>
              <a:t>1. Cervical</a:t>
            </a:r>
          </a:p>
          <a:p>
            <a:pPr lvl="0"/>
            <a:r>
              <a:rPr lang="en-US" sz="2000" dirty="0">
                <a:solidFill>
                  <a:srgbClr val="C0A879"/>
                </a:solidFill>
              </a:rPr>
              <a:t>2. Thoracic</a:t>
            </a:r>
          </a:p>
          <a:p>
            <a:pPr lvl="0"/>
            <a:r>
              <a:rPr lang="en-US" sz="2000" dirty="0">
                <a:solidFill>
                  <a:srgbClr val="C0A879"/>
                </a:solidFill>
              </a:rPr>
              <a:t>3. Lumbosacral</a:t>
            </a:r>
          </a:p>
          <a:p>
            <a:pPr lvl="0"/>
            <a:r>
              <a:rPr lang="en-US" sz="2000" dirty="0">
                <a:solidFill>
                  <a:srgbClr val="C0A879"/>
                </a:solidFill>
              </a:rPr>
              <a:t>4. Upper Extremity</a:t>
            </a:r>
          </a:p>
          <a:p>
            <a:pPr lvl="0"/>
            <a:r>
              <a:rPr lang="en-US" sz="2000" dirty="0">
                <a:solidFill>
                  <a:srgbClr val="C0A879"/>
                </a:solidFill>
              </a:rPr>
              <a:t>5. Lower Extremity</a:t>
            </a:r>
          </a:p>
          <a:p>
            <a:pPr lvl="0"/>
            <a:r>
              <a:rPr lang="en-US" sz="2000" dirty="0">
                <a:solidFill>
                  <a:srgbClr val="C0A879"/>
                </a:solidFill>
              </a:rPr>
              <a:t>6. Unspecified</a:t>
            </a:r>
          </a:p>
          <a:p>
            <a:r>
              <a:rPr lang="en-US" sz="2000" dirty="0">
                <a:solidFill>
                  <a:srgbClr val="C0A879"/>
                </a:solidFill>
              </a:rPr>
              <a:t>99. (Specific) Manipulation was not performed </a:t>
            </a:r>
          </a:p>
        </p:txBody>
      </p:sp>
      <p:sp>
        <p:nvSpPr>
          <p:cNvPr id="5" name="TextBox 4">
            <a:extLst>
              <a:ext uri="{FF2B5EF4-FFF2-40B4-BE49-F238E27FC236}">
                <a16:creationId xmlns:a16="http://schemas.microsoft.com/office/drawing/2014/main" id="{702A1958-5AD9-6AF3-266C-547BD8CC7997}"/>
              </a:ext>
            </a:extLst>
          </p:cNvPr>
          <p:cNvSpPr txBox="1"/>
          <p:nvPr/>
        </p:nvSpPr>
        <p:spPr>
          <a:xfrm>
            <a:off x="477672" y="1152624"/>
            <a:ext cx="8001000" cy="1231106"/>
          </a:xfrm>
          <a:prstGeom prst="rect">
            <a:avLst/>
          </a:prstGeom>
          <a:noFill/>
        </p:spPr>
        <p:txBody>
          <a:bodyPr wrap="square" rtlCol="0">
            <a:spAutoFit/>
          </a:bodyPr>
          <a:lstStyle/>
          <a:p>
            <a:r>
              <a:rPr lang="en-US" sz="2800" b="1" dirty="0">
                <a:solidFill>
                  <a:srgbClr val="043A63"/>
                </a:solidFill>
              </a:rPr>
              <a:t>The following questions ask about specific manipulation procedures for specific locations</a:t>
            </a:r>
            <a:r>
              <a:rPr lang="en-US" sz="2800" b="1" dirty="0">
                <a:solidFill>
                  <a:srgbClr val="0056B3"/>
                </a:solidFill>
              </a:rPr>
              <a:t>. </a:t>
            </a:r>
          </a:p>
          <a:p>
            <a:endParaRPr lang="en-US" dirty="0"/>
          </a:p>
        </p:txBody>
      </p:sp>
    </p:spTree>
    <p:extLst>
      <p:ext uri="{BB962C8B-B14F-4D97-AF65-F5344CB8AC3E}">
        <p14:creationId xmlns:p14="http://schemas.microsoft.com/office/powerpoint/2010/main" val="859989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BE018-D9EA-A3D4-C23D-CC5012BA5C16}"/>
              </a:ext>
            </a:extLst>
          </p:cNvPr>
          <p:cNvSpPr>
            <a:spLocks noGrp="1"/>
          </p:cNvSpPr>
          <p:nvPr>
            <p:ph type="title"/>
          </p:nvPr>
        </p:nvSpPr>
        <p:spPr>
          <a:xfrm>
            <a:off x="457200" y="274638"/>
            <a:ext cx="8229600" cy="1143000"/>
          </a:xfrm>
        </p:spPr>
        <p:txBody>
          <a:bodyPr>
            <a:normAutofit/>
          </a:bodyPr>
          <a:lstStyle/>
          <a:p>
            <a:r>
              <a:rPr lang="en-US" dirty="0">
                <a:solidFill>
                  <a:srgbClr val="043A63"/>
                </a:solidFill>
              </a:rPr>
              <a:t>Education &amp; Advice</a:t>
            </a:r>
          </a:p>
        </p:txBody>
      </p:sp>
      <p:sp>
        <p:nvSpPr>
          <p:cNvPr id="3" name="Content Placeholder 2">
            <a:extLst>
              <a:ext uri="{FF2B5EF4-FFF2-40B4-BE49-F238E27FC236}">
                <a16:creationId xmlns:a16="http://schemas.microsoft.com/office/drawing/2014/main" id="{85D724D6-014B-525E-CDAB-A1E01B686C96}"/>
              </a:ext>
            </a:extLst>
          </p:cNvPr>
          <p:cNvSpPr>
            <a:spLocks noGrp="1"/>
          </p:cNvSpPr>
          <p:nvPr>
            <p:ph idx="1"/>
          </p:nvPr>
        </p:nvSpPr>
        <p:spPr/>
        <p:txBody>
          <a:bodyPr>
            <a:normAutofit/>
          </a:bodyPr>
          <a:lstStyle/>
          <a:p>
            <a:r>
              <a:rPr lang="en-US" dirty="0"/>
              <a:t>(32) </a:t>
            </a:r>
            <a:r>
              <a:rPr lang="en-US" dirty="0" err="1"/>
              <a:t>chiroed</a:t>
            </a:r>
            <a:r>
              <a:rPr lang="en-US" dirty="0"/>
              <a:t>-Select all advice or education the Chiropractor provided to the patient. </a:t>
            </a:r>
          </a:p>
          <a:p>
            <a:r>
              <a:rPr lang="en-US" sz="1200" b="1" dirty="0"/>
              <a:t>Select all that apply</a:t>
            </a:r>
            <a:r>
              <a:rPr lang="en-US" sz="1200" dirty="0"/>
              <a:t>:</a:t>
            </a:r>
          </a:p>
          <a:p>
            <a:pPr marL="914400" lvl="1" indent="-514350">
              <a:buFont typeface="+mj-lt"/>
              <a:buAutoNum type="arabicPeriod"/>
            </a:pPr>
            <a:r>
              <a:rPr lang="en-US" sz="1200" dirty="0"/>
              <a:t>Education on the natural history or progression of the condition / disease</a:t>
            </a:r>
          </a:p>
          <a:p>
            <a:pPr marL="914400" lvl="1" indent="-514350">
              <a:buFont typeface="+mj-lt"/>
              <a:buAutoNum type="arabicPeriod"/>
            </a:pPr>
            <a:r>
              <a:rPr lang="en-US" sz="1200" dirty="0"/>
              <a:t>Warning of red flags, signs, or symptoms of progression of disease / condition</a:t>
            </a:r>
          </a:p>
          <a:p>
            <a:pPr marL="914400" lvl="1" indent="-514350">
              <a:buFont typeface="+mj-lt"/>
              <a:buAutoNum type="arabicPeriod"/>
            </a:pPr>
            <a:r>
              <a:rPr lang="en-US" sz="1200" dirty="0"/>
              <a:t>Dietary recommendations</a:t>
            </a:r>
          </a:p>
          <a:p>
            <a:pPr marL="914400" lvl="1" indent="-514350">
              <a:buFont typeface="+mj-lt"/>
              <a:buAutoNum type="arabicPeriod"/>
            </a:pPr>
            <a:r>
              <a:rPr lang="en-US" sz="1200" dirty="0"/>
              <a:t>Advice to remain active</a:t>
            </a:r>
          </a:p>
          <a:p>
            <a:pPr marL="914400" lvl="1" indent="-514350">
              <a:buFont typeface="+mj-lt"/>
              <a:buAutoNum type="arabicPeriod"/>
            </a:pPr>
            <a:r>
              <a:rPr lang="en-US" sz="1200" dirty="0"/>
              <a:t>Smoking / tobacco cessation</a:t>
            </a:r>
          </a:p>
          <a:p>
            <a:pPr marL="914400" lvl="1" indent="-514350">
              <a:buFont typeface="+mj-lt"/>
              <a:buAutoNum type="arabicPeriod"/>
            </a:pPr>
            <a:r>
              <a:rPr lang="en-US" sz="1200" dirty="0"/>
              <a:t>Education on the etiology of the condition/disease</a:t>
            </a:r>
          </a:p>
          <a:p>
            <a:pPr marL="914400" lvl="1" indent="-514350">
              <a:buFont typeface="+mj-lt"/>
              <a:buAutoNum type="arabicPeriod"/>
            </a:pPr>
            <a:r>
              <a:rPr lang="en-US" sz="1200" dirty="0"/>
              <a:t>Other</a:t>
            </a:r>
          </a:p>
          <a:p>
            <a:pPr marL="914400" lvl="1" indent="-514350">
              <a:buFont typeface="+mj-lt"/>
              <a:buAutoNum type="arabicPeriod"/>
            </a:pPr>
            <a:r>
              <a:rPr lang="en-US" sz="1200" dirty="0"/>
              <a:t>99. Not documented</a:t>
            </a:r>
          </a:p>
          <a:p>
            <a:r>
              <a:rPr lang="en-US" dirty="0"/>
              <a:t>(33) </a:t>
            </a:r>
            <a:r>
              <a:rPr lang="en-US" dirty="0" err="1"/>
              <a:t>chiroedot</a:t>
            </a:r>
            <a:r>
              <a:rPr lang="en-US" dirty="0"/>
              <a:t> –Free Text to document “other” advice or education</a:t>
            </a:r>
          </a:p>
          <a:p>
            <a:pPr marL="0" indent="0">
              <a:buNone/>
            </a:pPr>
            <a:endParaRPr lang="en-US" dirty="0"/>
          </a:p>
          <a:p>
            <a:endParaRPr lang="en-US" dirty="0"/>
          </a:p>
        </p:txBody>
      </p:sp>
    </p:spTree>
    <p:extLst>
      <p:ext uri="{BB962C8B-B14F-4D97-AF65-F5344CB8AC3E}">
        <p14:creationId xmlns:p14="http://schemas.microsoft.com/office/powerpoint/2010/main" val="1299671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152D2-0939-BB64-8026-0F59693ECDE1}"/>
              </a:ext>
            </a:extLst>
          </p:cNvPr>
          <p:cNvSpPr>
            <a:spLocks noGrp="1"/>
          </p:cNvSpPr>
          <p:nvPr>
            <p:ph type="title"/>
          </p:nvPr>
        </p:nvSpPr>
        <p:spPr/>
        <p:txBody>
          <a:bodyPr/>
          <a:lstStyle/>
          <a:p>
            <a:r>
              <a:rPr lang="en-US" dirty="0">
                <a:solidFill>
                  <a:srgbClr val="043A63"/>
                </a:solidFill>
              </a:rPr>
              <a:t>Self-</a:t>
            </a:r>
            <a:r>
              <a:rPr lang="en-US" dirty="0" err="1">
                <a:solidFill>
                  <a:srgbClr val="043A63"/>
                </a:solidFill>
              </a:rPr>
              <a:t>Mangement</a:t>
            </a:r>
            <a:r>
              <a:rPr lang="en-US" dirty="0">
                <a:solidFill>
                  <a:srgbClr val="043A63"/>
                </a:solidFill>
              </a:rPr>
              <a:t> Strategies</a:t>
            </a:r>
          </a:p>
        </p:txBody>
      </p:sp>
      <p:sp>
        <p:nvSpPr>
          <p:cNvPr id="3" name="Content Placeholder 2">
            <a:extLst>
              <a:ext uri="{FF2B5EF4-FFF2-40B4-BE49-F238E27FC236}">
                <a16:creationId xmlns:a16="http://schemas.microsoft.com/office/drawing/2014/main" id="{69029C3D-743E-361A-F1CE-B33A2D7DB51D}"/>
              </a:ext>
            </a:extLst>
          </p:cNvPr>
          <p:cNvSpPr>
            <a:spLocks noGrp="1"/>
          </p:cNvSpPr>
          <p:nvPr>
            <p:ph idx="1"/>
          </p:nvPr>
        </p:nvSpPr>
        <p:spPr/>
        <p:txBody>
          <a:bodyPr>
            <a:normAutofit fontScale="70000" lnSpcReduction="20000"/>
          </a:bodyPr>
          <a:lstStyle/>
          <a:p>
            <a:r>
              <a:rPr lang="en-US" b="1" dirty="0"/>
              <a:t>(34) </a:t>
            </a:r>
            <a:r>
              <a:rPr lang="en-US" b="1" dirty="0" err="1"/>
              <a:t>slfman</a:t>
            </a:r>
            <a:r>
              <a:rPr lang="en-US" b="1" dirty="0"/>
              <a:t>-Select all aspects of self-management strategies that the Chiropractor provided to the patient</a:t>
            </a:r>
            <a:r>
              <a:rPr lang="en-US" dirty="0"/>
              <a:t>.</a:t>
            </a:r>
          </a:p>
          <a:p>
            <a:pPr marL="0" indent="0">
              <a:buNone/>
            </a:pPr>
            <a:r>
              <a:rPr lang="en-US" b="1" dirty="0"/>
              <a:t>     Select all that apply:</a:t>
            </a:r>
            <a:endParaRPr lang="en-US" dirty="0"/>
          </a:p>
          <a:p>
            <a:pPr marL="914400" lvl="1" indent="-514350">
              <a:buFont typeface="+mj-lt"/>
              <a:buAutoNum type="arabicPeriod"/>
            </a:pPr>
            <a:r>
              <a:rPr lang="en-US" dirty="0"/>
              <a:t>Ergonomic or activities of daily living recommendations</a:t>
            </a:r>
          </a:p>
          <a:p>
            <a:pPr marL="914400" lvl="1" indent="-514350">
              <a:buFont typeface="+mj-lt"/>
              <a:buAutoNum type="arabicPeriod"/>
            </a:pPr>
            <a:r>
              <a:rPr lang="en-US" dirty="0"/>
              <a:t>Home use of TENS/E-stim</a:t>
            </a:r>
          </a:p>
          <a:p>
            <a:pPr marL="914400" lvl="1" indent="-514350">
              <a:buFont typeface="+mj-lt"/>
              <a:buAutoNum type="arabicPeriod"/>
            </a:pPr>
            <a:r>
              <a:rPr lang="en-US" dirty="0"/>
              <a:t>Home use of ice/heat</a:t>
            </a:r>
          </a:p>
          <a:p>
            <a:pPr marL="914400" lvl="1" indent="-514350">
              <a:buFont typeface="+mj-lt"/>
              <a:buAutoNum type="arabicPeriod"/>
            </a:pPr>
            <a:r>
              <a:rPr lang="en-US" dirty="0"/>
              <a:t>Self-massage</a:t>
            </a:r>
          </a:p>
          <a:p>
            <a:pPr marL="914400" lvl="1" indent="-514350">
              <a:buFont typeface="+mj-lt"/>
              <a:buAutoNum type="arabicPeriod"/>
            </a:pPr>
            <a:r>
              <a:rPr lang="en-US" dirty="0"/>
              <a:t>Home exercise plan</a:t>
            </a:r>
          </a:p>
          <a:p>
            <a:pPr marL="914400" lvl="1" indent="-514350">
              <a:buFont typeface="+mj-lt"/>
              <a:buAutoNum type="arabicPeriod"/>
            </a:pPr>
            <a:r>
              <a:rPr lang="en-US" dirty="0"/>
              <a:t>Pain psychology strategies</a:t>
            </a:r>
          </a:p>
          <a:p>
            <a:pPr marL="914400" lvl="1" indent="-514350">
              <a:buFont typeface="+mj-lt"/>
              <a:buAutoNum type="arabicPeriod"/>
            </a:pPr>
            <a:r>
              <a:rPr lang="en-US" dirty="0"/>
              <a:t>Aerobic exercise/activity</a:t>
            </a:r>
          </a:p>
          <a:p>
            <a:pPr marL="914400" lvl="1" indent="-514350">
              <a:buFont typeface="+mj-lt"/>
              <a:buAutoNum type="arabicPeriod"/>
            </a:pPr>
            <a:r>
              <a:rPr lang="en-US" dirty="0"/>
              <a:t>Thai Chi/Qi Gong</a:t>
            </a:r>
          </a:p>
          <a:p>
            <a:pPr marL="914400" lvl="1" indent="-514350">
              <a:buFont typeface="+mj-lt"/>
              <a:buAutoNum type="arabicPeriod"/>
            </a:pPr>
            <a:r>
              <a:rPr lang="en-US" dirty="0"/>
              <a:t>Yoga</a:t>
            </a:r>
          </a:p>
          <a:p>
            <a:pPr marL="914400" lvl="1" indent="-514350">
              <a:buFont typeface="+mj-lt"/>
              <a:buAutoNum type="arabicPeriod"/>
            </a:pPr>
            <a:r>
              <a:rPr lang="en-US" dirty="0"/>
              <a:t>Other</a:t>
            </a:r>
          </a:p>
          <a:p>
            <a:pPr marL="914400" lvl="1" indent="-514350">
              <a:buFont typeface="+mj-lt"/>
              <a:buAutoNum type="arabicPeriod"/>
            </a:pPr>
            <a:r>
              <a:rPr lang="en-US" dirty="0"/>
              <a:t>99. Not documented</a:t>
            </a:r>
          </a:p>
          <a:p>
            <a:r>
              <a:rPr lang="en-US" b="1" dirty="0">
                <a:solidFill>
                  <a:schemeClr val="tx2">
                    <a:lumMod val="75000"/>
                  </a:schemeClr>
                </a:solidFill>
              </a:rPr>
              <a:t>(35) </a:t>
            </a:r>
            <a:r>
              <a:rPr lang="en-US" b="1" dirty="0" err="1">
                <a:solidFill>
                  <a:schemeClr val="tx2">
                    <a:lumMod val="75000"/>
                  </a:schemeClr>
                </a:solidFill>
              </a:rPr>
              <a:t>otslfman</a:t>
            </a:r>
            <a:r>
              <a:rPr lang="en-US" b="1" dirty="0">
                <a:solidFill>
                  <a:schemeClr val="tx2">
                    <a:lumMod val="75000"/>
                  </a:schemeClr>
                </a:solidFill>
              </a:rPr>
              <a:t>- Free Text to document other self-management strategy</a:t>
            </a:r>
            <a:r>
              <a:rPr lang="en-US" dirty="0">
                <a:solidFill>
                  <a:schemeClr val="tx2"/>
                </a:solidFill>
              </a:rPr>
              <a:t>. </a:t>
            </a:r>
          </a:p>
        </p:txBody>
      </p:sp>
    </p:spTree>
    <p:extLst>
      <p:ext uri="{BB962C8B-B14F-4D97-AF65-F5344CB8AC3E}">
        <p14:creationId xmlns:p14="http://schemas.microsoft.com/office/powerpoint/2010/main" val="2605714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
            <a:ext cx="8229600" cy="1143000"/>
          </a:xfrm>
        </p:spPr>
        <p:txBody>
          <a:bodyPr>
            <a:normAutofit fontScale="90000"/>
          </a:bodyPr>
          <a:lstStyle/>
          <a:p>
            <a:pPr algn="ctr"/>
            <a:r>
              <a:rPr lang="en-US" dirty="0">
                <a:solidFill>
                  <a:srgbClr val="043A63"/>
                </a:solidFill>
              </a:rPr>
              <a:t>CHIROPRACTIC CARE III Validation STUDY</a:t>
            </a:r>
          </a:p>
        </p:txBody>
      </p:sp>
      <p:sp>
        <p:nvSpPr>
          <p:cNvPr id="3" name="Content Placeholder 2"/>
          <p:cNvSpPr>
            <a:spLocks noGrp="1"/>
          </p:cNvSpPr>
          <p:nvPr>
            <p:ph idx="1"/>
          </p:nvPr>
        </p:nvSpPr>
        <p:spPr>
          <a:xfrm>
            <a:off x="457200" y="1295400"/>
            <a:ext cx="8229600" cy="4830763"/>
          </a:xfrm>
        </p:spPr>
        <p:txBody>
          <a:bodyPr>
            <a:normAutofit/>
          </a:bodyPr>
          <a:lstStyle/>
          <a:p>
            <a:r>
              <a:rPr lang="en-US" b="1" dirty="0"/>
              <a:t>Purpose:</a:t>
            </a:r>
            <a:r>
              <a:rPr lang="en-US" dirty="0"/>
              <a:t> To assess the treatments and documentation of Chiropractic care in the veteran population</a:t>
            </a:r>
          </a:p>
          <a:p>
            <a:r>
              <a:rPr lang="en-US" dirty="0"/>
              <a:t>Sample: Study sponsors indicated that 71 VAMCs will be used. </a:t>
            </a:r>
          </a:p>
          <a:p>
            <a:pPr lvl="1"/>
            <a:r>
              <a:rPr lang="en-US" dirty="0"/>
              <a:t>Estimated total sample size is approximately 495 records </a:t>
            </a:r>
          </a:p>
          <a:p>
            <a:pPr lvl="1"/>
            <a:r>
              <a:rPr lang="en-US" dirty="0"/>
              <a:t>The study timeframe is FY2023 (10/01/2022 to 12/31/2022 for the Index Visit to occur).</a:t>
            </a:r>
          </a:p>
        </p:txBody>
      </p:sp>
    </p:spTree>
    <p:extLst>
      <p:ext uri="{BB962C8B-B14F-4D97-AF65-F5344CB8AC3E}">
        <p14:creationId xmlns:p14="http://schemas.microsoft.com/office/powerpoint/2010/main" val="24045408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487DE-B8C8-FD1C-F6C9-ED60A3B13796}"/>
              </a:ext>
            </a:extLst>
          </p:cNvPr>
          <p:cNvSpPr>
            <a:spLocks noGrp="1"/>
          </p:cNvSpPr>
          <p:nvPr>
            <p:ph type="title"/>
          </p:nvPr>
        </p:nvSpPr>
        <p:spPr/>
        <p:txBody>
          <a:bodyPr/>
          <a:lstStyle/>
          <a:p>
            <a:r>
              <a:rPr lang="en-US" dirty="0">
                <a:solidFill>
                  <a:srgbClr val="043A63"/>
                </a:solidFill>
              </a:rPr>
              <a:t>Documented Time</a:t>
            </a:r>
          </a:p>
        </p:txBody>
      </p:sp>
      <p:sp>
        <p:nvSpPr>
          <p:cNvPr id="3" name="Content Placeholder 2">
            <a:extLst>
              <a:ext uri="{FF2B5EF4-FFF2-40B4-BE49-F238E27FC236}">
                <a16:creationId xmlns:a16="http://schemas.microsoft.com/office/drawing/2014/main" id="{19D4EC26-91E6-53C1-ED2C-30AF2A50D2B3}"/>
              </a:ext>
            </a:extLst>
          </p:cNvPr>
          <p:cNvSpPr>
            <a:spLocks noGrp="1"/>
          </p:cNvSpPr>
          <p:nvPr>
            <p:ph idx="1"/>
          </p:nvPr>
        </p:nvSpPr>
        <p:spPr/>
        <p:txBody>
          <a:bodyPr>
            <a:normAutofit fontScale="70000" lnSpcReduction="20000"/>
          </a:bodyPr>
          <a:lstStyle/>
          <a:p>
            <a:r>
              <a:rPr lang="en-US" b="1" dirty="0"/>
              <a:t>(36) </a:t>
            </a:r>
            <a:r>
              <a:rPr lang="en-US" b="1" dirty="0" err="1"/>
              <a:t>doctime</a:t>
            </a:r>
            <a:r>
              <a:rPr lang="en-US" b="1" dirty="0"/>
              <a:t> – review the chart to determine if the Chiropractor documented the amount of time spent on the following evaluations and management procedures.  If value 1 (yes), the time option will be enabled, and you will document the amount time spent in that category. </a:t>
            </a:r>
          </a:p>
          <a:p>
            <a:pPr marL="0" indent="0">
              <a:buNone/>
            </a:pPr>
            <a:r>
              <a:rPr lang="en-US" b="1" dirty="0">
                <a:solidFill>
                  <a:srgbClr val="A9D42D"/>
                </a:solidFill>
              </a:rPr>
              <a:t>Example: </a:t>
            </a:r>
            <a:endParaRPr lang="en-US" dirty="0">
              <a:solidFill>
                <a:srgbClr val="A9D42D"/>
              </a:solidFill>
            </a:endParaRPr>
          </a:p>
          <a:p>
            <a:pPr marL="0" indent="0">
              <a:buNone/>
            </a:pPr>
            <a:r>
              <a:rPr lang="en-US" b="1" dirty="0">
                <a:solidFill>
                  <a:srgbClr val="A9D42D"/>
                </a:solidFill>
              </a:rPr>
              <a:t>Chiropractor documents 24 minutes spent preparing for visit, 30 minutes performing medical assessment and counseling patient with unknown amount of time</a:t>
            </a:r>
            <a:r>
              <a:rPr lang="en-US" b="1" dirty="0">
                <a:solidFill>
                  <a:srgbClr val="92D050"/>
                </a:solidFill>
              </a:rPr>
              <a:t>. </a:t>
            </a:r>
          </a:p>
          <a:p>
            <a:pPr marL="0" indent="0">
              <a:buNone/>
            </a:pPr>
            <a:r>
              <a:rPr lang="en-US" dirty="0">
                <a:solidFill>
                  <a:srgbClr val="A9D42D"/>
                </a:solidFill>
              </a:rPr>
              <a:t>You will </a:t>
            </a:r>
            <a:r>
              <a:rPr lang="en-US" dirty="0">
                <a:solidFill>
                  <a:srgbClr val="92D050"/>
                </a:solidFill>
              </a:rPr>
              <a:t>select:</a:t>
            </a:r>
          </a:p>
          <a:p>
            <a:r>
              <a:rPr lang="en-US" dirty="0">
                <a:solidFill>
                  <a:srgbClr val="9F875D"/>
                </a:solidFill>
              </a:rPr>
              <a:t>Doctime1 (preparing to see the patient ): Value “1” and document 24 minutes</a:t>
            </a:r>
          </a:p>
          <a:p>
            <a:r>
              <a:rPr lang="en-US" dirty="0">
                <a:solidFill>
                  <a:srgbClr val="9F875D"/>
                </a:solidFill>
              </a:rPr>
              <a:t>Doctime3 (performing medically appropriate examination and/or evaluation): Value “1” and  document 30 minutes</a:t>
            </a:r>
          </a:p>
          <a:p>
            <a:r>
              <a:rPr lang="en-US" dirty="0">
                <a:solidFill>
                  <a:srgbClr val="9F875D"/>
                </a:solidFill>
              </a:rPr>
              <a:t>Doctime4 (counseling and educating the patient/family/caregiver): Value “1” and document </a:t>
            </a:r>
            <a:r>
              <a:rPr lang="en-US" dirty="0" err="1">
                <a:solidFill>
                  <a:srgbClr val="9F875D"/>
                </a:solidFill>
              </a:rPr>
              <a:t>zz</a:t>
            </a:r>
            <a:r>
              <a:rPr lang="en-US" dirty="0">
                <a:solidFill>
                  <a:srgbClr val="9F875D"/>
                </a:solidFill>
              </a:rPr>
              <a:t> for unspecified time</a:t>
            </a:r>
          </a:p>
          <a:p>
            <a:r>
              <a:rPr lang="en-US" dirty="0">
                <a:solidFill>
                  <a:srgbClr val="9F875D"/>
                </a:solidFill>
              </a:rPr>
              <a:t>All other </a:t>
            </a:r>
            <a:r>
              <a:rPr lang="en-US" dirty="0" err="1">
                <a:solidFill>
                  <a:srgbClr val="9F875D"/>
                </a:solidFill>
              </a:rPr>
              <a:t>doctime</a:t>
            </a:r>
            <a:r>
              <a:rPr lang="en-US" dirty="0">
                <a:solidFill>
                  <a:srgbClr val="9F875D"/>
                </a:solidFill>
              </a:rPr>
              <a:t> questions select Value “2” and time will be skipped. </a:t>
            </a:r>
          </a:p>
          <a:p>
            <a:pPr marL="0" indent="0">
              <a:buNone/>
            </a:pPr>
            <a:endParaRPr lang="en-US" b="1" dirty="0"/>
          </a:p>
        </p:txBody>
      </p:sp>
    </p:spTree>
    <p:extLst>
      <p:ext uri="{BB962C8B-B14F-4D97-AF65-F5344CB8AC3E}">
        <p14:creationId xmlns:p14="http://schemas.microsoft.com/office/powerpoint/2010/main" val="26183613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43A63"/>
                </a:solidFill>
              </a:rPr>
              <a:t>Total Visits</a:t>
            </a:r>
          </a:p>
        </p:txBody>
      </p:sp>
      <p:sp>
        <p:nvSpPr>
          <p:cNvPr id="3" name="Content Placeholder 2"/>
          <p:cNvSpPr>
            <a:spLocks noGrp="1"/>
          </p:cNvSpPr>
          <p:nvPr>
            <p:ph idx="1"/>
          </p:nvPr>
        </p:nvSpPr>
        <p:spPr>
          <a:xfrm>
            <a:off x="460443" y="1600200"/>
            <a:ext cx="8229600" cy="4525963"/>
          </a:xfrm>
        </p:spPr>
        <p:txBody>
          <a:bodyPr>
            <a:normAutofit fontScale="70000" lnSpcReduction="20000"/>
          </a:bodyPr>
          <a:lstStyle/>
          <a:p>
            <a:r>
              <a:rPr lang="en-US" b="1" dirty="0"/>
              <a:t>(37) </a:t>
            </a:r>
            <a:r>
              <a:rPr lang="en-US" b="1" dirty="0" err="1"/>
              <a:t>totaddvis</a:t>
            </a:r>
            <a:r>
              <a:rPr lang="en-US" b="1" dirty="0"/>
              <a:t>: enter the total number of additional chiropractic visits that occurred after the Index Visit Encounter and up to 6 months after the Index Visit Encounter.  </a:t>
            </a:r>
          </a:p>
          <a:p>
            <a:r>
              <a:rPr lang="en-US" b="1" dirty="0"/>
              <a:t>Do not count the Index Encounter Visit in the total number of additional Chiropractic visits.</a:t>
            </a:r>
            <a:endParaRPr lang="en-US" dirty="0"/>
          </a:p>
          <a:p>
            <a:pPr marL="0" indent="0">
              <a:buNone/>
            </a:pPr>
            <a:r>
              <a:rPr lang="en-US" b="1" dirty="0"/>
              <a:t>Example:</a:t>
            </a:r>
            <a:r>
              <a:rPr lang="en-US" dirty="0"/>
              <a:t>  </a:t>
            </a:r>
          </a:p>
          <a:p>
            <a:pPr lvl="1"/>
            <a:r>
              <a:rPr lang="en-US" dirty="0"/>
              <a:t>Index Encounter: 11/01/2022</a:t>
            </a:r>
          </a:p>
          <a:p>
            <a:pPr lvl="1"/>
            <a:r>
              <a:rPr lang="en-US" dirty="0"/>
              <a:t>Encounter # 2: 11/06/2022</a:t>
            </a:r>
          </a:p>
          <a:p>
            <a:pPr lvl="1"/>
            <a:r>
              <a:rPr lang="en-US" dirty="0"/>
              <a:t>Encounter # 3: 11/09/2022</a:t>
            </a:r>
          </a:p>
          <a:p>
            <a:pPr lvl="1"/>
            <a:r>
              <a:rPr lang="en-US" dirty="0"/>
              <a:t>Total Visits:  2</a:t>
            </a:r>
            <a:endParaRPr lang="en-US" b="1" dirty="0"/>
          </a:p>
          <a:p>
            <a:pPr marL="0" indent="0">
              <a:buNone/>
            </a:pPr>
            <a:endParaRPr lang="en-US" b="1" dirty="0"/>
          </a:p>
          <a:p>
            <a:pPr marL="0" indent="0">
              <a:buNone/>
            </a:pPr>
            <a:r>
              <a:rPr lang="en-US" b="1" dirty="0"/>
              <a:t>SKIP: </a:t>
            </a:r>
          </a:p>
          <a:p>
            <a:pPr marL="0" indent="0">
              <a:buNone/>
            </a:pPr>
            <a:r>
              <a:rPr lang="en-US" b="1" dirty="0"/>
              <a:t>Number of Total Visits Abstraction Guidelines: If the patient has greater than 4 visits during the time frame specified in question TOTADDVIS, review the first three (3) visits and the last one (1) visits for the following questions.</a:t>
            </a:r>
            <a:endParaRPr lang="en-US" dirty="0"/>
          </a:p>
        </p:txBody>
      </p:sp>
    </p:spTree>
    <p:extLst>
      <p:ext uri="{BB962C8B-B14F-4D97-AF65-F5344CB8AC3E}">
        <p14:creationId xmlns:p14="http://schemas.microsoft.com/office/powerpoint/2010/main" val="22348507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43A63"/>
                </a:solidFill>
              </a:rPr>
              <a:t>Second Visit</a:t>
            </a:r>
          </a:p>
        </p:txBody>
      </p:sp>
      <p:sp>
        <p:nvSpPr>
          <p:cNvPr id="3" name="Content Placeholder 2"/>
          <p:cNvSpPr>
            <a:spLocks noGrp="1"/>
          </p:cNvSpPr>
          <p:nvPr>
            <p:ph idx="1"/>
          </p:nvPr>
        </p:nvSpPr>
        <p:spPr/>
        <p:txBody>
          <a:bodyPr>
            <a:normAutofit fontScale="92500"/>
          </a:bodyPr>
          <a:lstStyle/>
          <a:p>
            <a:r>
              <a:rPr lang="en-US" sz="2000" b="1" dirty="0"/>
              <a:t>(38) chirvst2dt: </a:t>
            </a:r>
            <a:r>
              <a:rPr lang="en-US" sz="2000" dirty="0"/>
              <a:t>Enter the date of the second visit with a Chiropractor at this VAMC during the specified time frame. </a:t>
            </a:r>
          </a:p>
          <a:p>
            <a:pPr marL="0" indent="0">
              <a:buNone/>
            </a:pPr>
            <a:r>
              <a:rPr lang="en-US" sz="1800" dirty="0">
                <a:solidFill>
                  <a:srgbClr val="C1B49A"/>
                </a:solidFill>
              </a:rPr>
              <a:t>	                                     </a:t>
            </a:r>
            <a:r>
              <a:rPr lang="en-US" sz="1800" b="1" dirty="0">
                <a:solidFill>
                  <a:srgbClr val="C1B49A"/>
                </a:solidFill>
              </a:rPr>
              <a:t>mm/</a:t>
            </a:r>
            <a:r>
              <a:rPr lang="en-US" sz="1800" b="1" dirty="0" err="1">
                <a:solidFill>
                  <a:srgbClr val="C1B49A"/>
                </a:solidFill>
              </a:rPr>
              <a:t>dd</a:t>
            </a:r>
            <a:r>
              <a:rPr lang="en-US" sz="1800" b="1" dirty="0">
                <a:solidFill>
                  <a:srgbClr val="C1B49A"/>
                </a:solidFill>
              </a:rPr>
              <a:t>/</a:t>
            </a:r>
            <a:r>
              <a:rPr lang="en-US" sz="1800" b="1" dirty="0" err="1">
                <a:solidFill>
                  <a:srgbClr val="C1B49A"/>
                </a:solidFill>
              </a:rPr>
              <a:t>yyyy</a:t>
            </a:r>
            <a:endParaRPr lang="en-US" sz="1800" b="1" dirty="0"/>
          </a:p>
          <a:p>
            <a:r>
              <a:rPr lang="en-US" sz="1800" b="1" dirty="0"/>
              <a:t>(39) chir2icd: </a:t>
            </a:r>
            <a:r>
              <a:rPr lang="en-US" sz="1800" dirty="0"/>
              <a:t>Enter all of the ICD-10-CM Chiropractic diagnosis code(s) documented in the medical record for the Chiropractic the specified date. </a:t>
            </a:r>
          </a:p>
          <a:p>
            <a:pPr marL="0" indent="0">
              <a:buNone/>
            </a:pPr>
            <a:r>
              <a:rPr lang="en-US" sz="2000" b="1" dirty="0">
                <a:solidFill>
                  <a:srgbClr val="C1B49A"/>
                </a:solidFill>
              </a:rPr>
              <a:t>                                                _ _ _. _ _ _ _  </a:t>
            </a:r>
          </a:p>
          <a:p>
            <a:pPr marL="0" indent="0">
              <a:buNone/>
            </a:pPr>
            <a:r>
              <a:rPr lang="en-US" sz="2000" b="1" dirty="0">
                <a:solidFill>
                  <a:srgbClr val="C1B49A"/>
                </a:solidFill>
              </a:rPr>
              <a:t>            </a:t>
            </a:r>
            <a:r>
              <a:rPr lang="en-US" sz="1900" b="1" dirty="0">
                <a:solidFill>
                  <a:srgbClr val="C1B49A"/>
                </a:solidFill>
              </a:rPr>
              <a:t>(3 alpha-numeric characters/decimal point/four alpha-numeric characters)</a:t>
            </a:r>
            <a:endParaRPr lang="en-US" sz="1900" dirty="0"/>
          </a:p>
          <a:p>
            <a:endParaRPr lang="en-US" sz="1900" dirty="0"/>
          </a:p>
          <a:p>
            <a:r>
              <a:rPr lang="en-US" sz="1800" b="1" dirty="0"/>
              <a:t>(40) chir2cpt: </a:t>
            </a:r>
            <a:r>
              <a:rPr lang="en-US" sz="1800" dirty="0"/>
              <a:t>Enter the CPT codes documented in the record for the Chiropractic encounter on the specified date. If no Chiropractic CPT codes are documented in the medical record on the date of the encounter, add </a:t>
            </a:r>
            <a:r>
              <a:rPr lang="en-US" sz="1800" dirty="0" err="1"/>
              <a:t>xxxxx</a:t>
            </a:r>
            <a:r>
              <a:rPr lang="en-US" sz="1800" dirty="0"/>
              <a:t>.</a:t>
            </a:r>
          </a:p>
          <a:p>
            <a:pPr marL="0" indent="0">
              <a:buNone/>
            </a:pPr>
            <a:r>
              <a:rPr lang="en-US" sz="1800" dirty="0"/>
              <a:t>                               </a:t>
            </a:r>
            <a:r>
              <a:rPr lang="en-US" sz="2000" dirty="0">
                <a:solidFill>
                  <a:srgbClr val="C1B49A"/>
                </a:solidFill>
              </a:rPr>
              <a:t>                           </a:t>
            </a:r>
            <a:r>
              <a:rPr lang="en-US" sz="2000" b="1" dirty="0">
                <a:solidFill>
                  <a:srgbClr val="C1B49A"/>
                </a:solidFill>
              </a:rPr>
              <a:t>_ _ _ _ _</a:t>
            </a:r>
          </a:p>
          <a:p>
            <a:pPr marL="0" indent="0">
              <a:buNone/>
            </a:pPr>
            <a:r>
              <a:rPr lang="en-US" sz="2000" b="1" dirty="0">
                <a:solidFill>
                  <a:srgbClr val="C1B49A"/>
                </a:solidFill>
              </a:rPr>
              <a:t>                         (5 alpha-numeric or numeric characters) </a:t>
            </a:r>
          </a:p>
          <a:p>
            <a:pPr marL="0" indent="0">
              <a:buNone/>
            </a:pPr>
            <a:r>
              <a:rPr lang="en-US" sz="2000" b="1" dirty="0">
                <a:solidFill>
                  <a:srgbClr val="C1B49A"/>
                </a:solidFill>
              </a:rPr>
              <a:t>                                      May enter up to four codes. </a:t>
            </a:r>
          </a:p>
        </p:txBody>
      </p:sp>
    </p:spTree>
    <p:extLst>
      <p:ext uri="{BB962C8B-B14F-4D97-AF65-F5344CB8AC3E}">
        <p14:creationId xmlns:p14="http://schemas.microsoft.com/office/powerpoint/2010/main" val="41299034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43A63"/>
                </a:solidFill>
              </a:rPr>
              <a:t>Second Visit New Conditions</a:t>
            </a: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(41) chirotc2: </a:t>
            </a:r>
            <a:r>
              <a:rPr lang="en-US" dirty="0"/>
              <a:t>Review the Chiropractor’s documentation to determine new injuries or conditions that were not present during the index encounter.</a:t>
            </a:r>
          </a:p>
          <a:p>
            <a:pPr marL="0" indent="0">
              <a:buNone/>
            </a:pPr>
            <a:r>
              <a:rPr lang="en-US" dirty="0"/>
              <a:t> </a:t>
            </a:r>
            <a:r>
              <a:rPr lang="en-US" b="1" dirty="0"/>
              <a:t>Select all that apply: </a:t>
            </a:r>
            <a:endParaRPr lang="en-US" dirty="0"/>
          </a:p>
          <a:p>
            <a:pPr marL="914400" lvl="1" indent="-514350">
              <a:buFont typeface="+mj-lt"/>
              <a:buAutoNum type="arabicPeriod"/>
            </a:pPr>
            <a:r>
              <a:rPr lang="en-US" dirty="0">
                <a:solidFill>
                  <a:srgbClr val="92D050"/>
                </a:solidFill>
              </a:rPr>
              <a:t>General Low Back (e.g., lumbar coccyx, pelvic, sacral, sacroiliac) Pain. </a:t>
            </a:r>
          </a:p>
          <a:p>
            <a:pPr marL="914400" lvl="1" indent="-514350">
              <a:buFont typeface="+mj-lt"/>
              <a:buAutoNum type="arabicPeriod"/>
            </a:pPr>
            <a:r>
              <a:rPr lang="en-US" dirty="0">
                <a:solidFill>
                  <a:srgbClr val="92D050"/>
                </a:solidFill>
              </a:rPr>
              <a:t>Low Back Pain (LBP) with Lower Extremity Pain. </a:t>
            </a:r>
          </a:p>
          <a:p>
            <a:pPr marL="914400" lvl="1" indent="-514350">
              <a:buFont typeface="+mj-lt"/>
              <a:buAutoNum type="arabicPeriod"/>
            </a:pPr>
            <a:r>
              <a:rPr lang="en-US" dirty="0">
                <a:solidFill>
                  <a:srgbClr val="92D050"/>
                </a:solidFill>
              </a:rPr>
              <a:t>Neck (cervical) Pain</a:t>
            </a:r>
          </a:p>
          <a:p>
            <a:pPr marL="914400" lvl="1" indent="-514350">
              <a:buFont typeface="+mj-lt"/>
              <a:buAutoNum type="arabicPeriod"/>
            </a:pPr>
            <a:r>
              <a:rPr lang="en-US" dirty="0">
                <a:solidFill>
                  <a:srgbClr val="92D050"/>
                </a:solidFill>
              </a:rPr>
              <a:t>Neck (cervical) Pain with Upper Extremity Pain</a:t>
            </a:r>
          </a:p>
          <a:p>
            <a:pPr marL="914400" lvl="1" indent="-514350">
              <a:buFont typeface="+mj-lt"/>
              <a:buAutoNum type="arabicPeriod"/>
            </a:pPr>
            <a:r>
              <a:rPr lang="en-US" dirty="0">
                <a:solidFill>
                  <a:srgbClr val="92D050"/>
                </a:solidFill>
              </a:rPr>
              <a:t>Thoracic Pain Conditions</a:t>
            </a:r>
          </a:p>
          <a:p>
            <a:pPr marL="914400" lvl="1" indent="-514350">
              <a:buFont typeface="+mj-lt"/>
              <a:buAutoNum type="arabicPeriod"/>
            </a:pPr>
            <a:r>
              <a:rPr lang="en-US" dirty="0">
                <a:solidFill>
                  <a:srgbClr val="92D050"/>
                </a:solidFill>
              </a:rPr>
              <a:t>Headache Conditions</a:t>
            </a:r>
          </a:p>
          <a:p>
            <a:pPr marL="914400" lvl="1" indent="-514350">
              <a:buFont typeface="+mj-lt"/>
              <a:buAutoNum type="arabicPeriod"/>
            </a:pPr>
            <a:r>
              <a:rPr lang="en-US" dirty="0">
                <a:solidFill>
                  <a:srgbClr val="92D050"/>
                </a:solidFill>
              </a:rPr>
              <a:t>Upper Extremity (arm) Pain or Condition</a:t>
            </a:r>
          </a:p>
          <a:p>
            <a:pPr marL="914400" lvl="1" indent="-514350">
              <a:buFont typeface="+mj-lt"/>
              <a:buAutoNum type="arabicPeriod"/>
            </a:pPr>
            <a:r>
              <a:rPr lang="en-US" dirty="0">
                <a:solidFill>
                  <a:srgbClr val="92D050"/>
                </a:solidFill>
              </a:rPr>
              <a:t>Lower Extremity (leg) Pain or Condition</a:t>
            </a:r>
          </a:p>
          <a:p>
            <a:pPr marL="914400" lvl="1" indent="-514350">
              <a:buFont typeface="+mj-lt"/>
              <a:buAutoNum type="arabicPeriod"/>
            </a:pPr>
            <a:r>
              <a:rPr lang="en-US" dirty="0">
                <a:solidFill>
                  <a:srgbClr val="92D050"/>
                </a:solidFill>
              </a:rPr>
              <a:t>Generalized Syndrome</a:t>
            </a:r>
          </a:p>
          <a:p>
            <a:pPr marL="914400" lvl="1" indent="-514350">
              <a:buFont typeface="+mj-lt"/>
              <a:buAutoNum type="arabicPeriod"/>
            </a:pPr>
            <a:r>
              <a:rPr lang="en-US" dirty="0">
                <a:solidFill>
                  <a:srgbClr val="92D050"/>
                </a:solidFill>
              </a:rPr>
              <a:t>Other Impression Documented </a:t>
            </a:r>
          </a:p>
          <a:p>
            <a:pPr marL="400050" lvl="1" indent="0">
              <a:buNone/>
            </a:pPr>
            <a:r>
              <a:rPr lang="en-US" dirty="0">
                <a:solidFill>
                  <a:srgbClr val="92D050"/>
                </a:solidFill>
              </a:rPr>
              <a:t>99.    None documented</a:t>
            </a:r>
          </a:p>
        </p:txBody>
      </p:sp>
    </p:spTree>
    <p:extLst>
      <p:ext uri="{BB962C8B-B14F-4D97-AF65-F5344CB8AC3E}">
        <p14:creationId xmlns:p14="http://schemas.microsoft.com/office/powerpoint/2010/main" val="3872092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43A63"/>
                </a:solidFill>
              </a:rPr>
              <a:t>Second Visit Re-Examination</a:t>
            </a:r>
          </a:p>
        </p:txBody>
      </p:sp>
      <p:sp>
        <p:nvSpPr>
          <p:cNvPr id="3" name="Content Placeholder 2"/>
          <p:cNvSpPr>
            <a:spLocks noGrp="1"/>
          </p:cNvSpPr>
          <p:nvPr>
            <p:ph idx="1"/>
          </p:nvPr>
        </p:nvSpPr>
        <p:spPr/>
        <p:txBody>
          <a:bodyPr>
            <a:normAutofit lnSpcReduction="10000"/>
          </a:bodyPr>
          <a:lstStyle/>
          <a:p>
            <a:pPr marL="0" indent="0">
              <a:buNone/>
            </a:pPr>
            <a:r>
              <a:rPr lang="en-US" sz="3200" b="1" dirty="0"/>
              <a:t>(42) </a:t>
            </a:r>
            <a:r>
              <a:rPr lang="en-US" b="1" dirty="0"/>
              <a:t>as2lbp1</a:t>
            </a:r>
            <a:r>
              <a:rPr lang="en-US" sz="3200" b="1" dirty="0"/>
              <a:t>: </a:t>
            </a:r>
          </a:p>
          <a:p>
            <a:pPr marL="0" indent="0">
              <a:buNone/>
            </a:pPr>
            <a:r>
              <a:rPr lang="en-US" sz="1800" b="1" dirty="0"/>
              <a:t>What documented qualitative assessment of low back pain symptoms was documented by the Chiropractor? </a:t>
            </a:r>
          </a:p>
          <a:p>
            <a:pPr marL="914400" lvl="1" indent="-514350">
              <a:buFont typeface="+mj-lt"/>
              <a:buAutoNum type="arabicPeriod"/>
            </a:pPr>
            <a:r>
              <a:rPr lang="en-US" dirty="0">
                <a:solidFill>
                  <a:srgbClr val="92D050"/>
                </a:solidFill>
              </a:rPr>
              <a:t>Symptoms improving</a:t>
            </a:r>
          </a:p>
          <a:p>
            <a:pPr marL="914400" lvl="1" indent="-514350">
              <a:buFont typeface="+mj-lt"/>
              <a:buAutoNum type="arabicPeriod"/>
            </a:pPr>
            <a:r>
              <a:rPr lang="en-US" dirty="0">
                <a:solidFill>
                  <a:srgbClr val="92D050"/>
                </a:solidFill>
              </a:rPr>
              <a:t>Symptoms unchanged</a:t>
            </a:r>
          </a:p>
          <a:p>
            <a:pPr marL="914400" lvl="1" indent="-514350">
              <a:buFont typeface="+mj-lt"/>
              <a:buAutoNum type="arabicPeriod"/>
            </a:pPr>
            <a:r>
              <a:rPr lang="en-US" dirty="0">
                <a:solidFill>
                  <a:srgbClr val="92D050"/>
                </a:solidFill>
              </a:rPr>
              <a:t>Symptoms worsening</a:t>
            </a:r>
          </a:p>
          <a:p>
            <a:pPr marL="400050" lvl="1" indent="0">
              <a:buNone/>
            </a:pPr>
            <a:r>
              <a:rPr lang="en-US" dirty="0">
                <a:solidFill>
                  <a:srgbClr val="92D050"/>
                </a:solidFill>
              </a:rPr>
              <a:t>99. No outcome of care documented or unable to determine outcome</a:t>
            </a:r>
            <a:endParaRPr lang="en-US" sz="1400" b="1" dirty="0">
              <a:solidFill>
                <a:srgbClr val="92D050"/>
              </a:solidFill>
            </a:endParaRPr>
          </a:p>
          <a:p>
            <a:pPr marL="400050" lvl="1" indent="0">
              <a:buNone/>
            </a:pPr>
            <a:r>
              <a:rPr lang="en-US" dirty="0"/>
              <a:t>Example, the chiropractor notes, “Patient is ambulating without difficulty today.” Patient reported his pain level today is a 3/10. Last week the patient reported his pain level was 5/10.” Select value 1. </a:t>
            </a:r>
            <a:endParaRPr lang="en-US" sz="1400" b="1" dirty="0">
              <a:solidFill>
                <a:schemeClr val="accent3"/>
              </a:solidFill>
            </a:endParaRPr>
          </a:p>
        </p:txBody>
      </p:sp>
    </p:spTree>
    <p:extLst>
      <p:ext uri="{BB962C8B-B14F-4D97-AF65-F5344CB8AC3E}">
        <p14:creationId xmlns:p14="http://schemas.microsoft.com/office/powerpoint/2010/main" val="936762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7118A-DB72-4B41-DA8A-D416E8B44E7E}"/>
              </a:ext>
            </a:extLst>
          </p:cNvPr>
          <p:cNvSpPr>
            <a:spLocks noGrp="1"/>
          </p:cNvSpPr>
          <p:nvPr>
            <p:ph type="title"/>
          </p:nvPr>
        </p:nvSpPr>
        <p:spPr/>
        <p:txBody>
          <a:bodyPr>
            <a:normAutofit fontScale="90000"/>
          </a:bodyPr>
          <a:lstStyle/>
          <a:p>
            <a:r>
              <a:rPr lang="en-US" dirty="0"/>
              <a:t>Second Visit Adverse Event to Treatment </a:t>
            </a:r>
          </a:p>
        </p:txBody>
      </p:sp>
      <p:sp>
        <p:nvSpPr>
          <p:cNvPr id="3" name="Content Placeholder 2">
            <a:extLst>
              <a:ext uri="{FF2B5EF4-FFF2-40B4-BE49-F238E27FC236}">
                <a16:creationId xmlns:a16="http://schemas.microsoft.com/office/drawing/2014/main" id="{3394A5BE-BAF9-FBBD-1069-CED19ED0CEA8}"/>
              </a:ext>
            </a:extLst>
          </p:cNvPr>
          <p:cNvSpPr>
            <a:spLocks noGrp="1"/>
          </p:cNvSpPr>
          <p:nvPr>
            <p:ph idx="1"/>
          </p:nvPr>
        </p:nvSpPr>
        <p:spPr/>
        <p:txBody>
          <a:bodyPr>
            <a:normAutofit/>
          </a:bodyPr>
          <a:lstStyle/>
          <a:p>
            <a:r>
              <a:rPr lang="en-US" dirty="0"/>
              <a:t>(43) ases2adv: Document if an adverse event was assessed and outcome. </a:t>
            </a:r>
          </a:p>
          <a:p>
            <a:pPr marL="914400" lvl="1" indent="-514350">
              <a:buAutoNum type="arabicPeriod"/>
            </a:pPr>
            <a:r>
              <a:rPr lang="en-US" dirty="0"/>
              <a:t>No adverse event</a:t>
            </a:r>
          </a:p>
          <a:p>
            <a:pPr marL="914400" lvl="1" indent="-514350">
              <a:buAutoNum type="arabicPeriod"/>
            </a:pPr>
            <a:r>
              <a:rPr lang="en-US" dirty="0"/>
              <a:t>Adverse event reported</a:t>
            </a:r>
          </a:p>
          <a:p>
            <a:pPr marL="914400" lvl="1" indent="-514350">
              <a:buAutoNum type="arabicPeriod"/>
            </a:pPr>
            <a:r>
              <a:rPr lang="en-US" dirty="0"/>
              <a:t>Not assessed</a:t>
            </a:r>
          </a:p>
          <a:p>
            <a:pPr marL="0" indent="0">
              <a:buNone/>
            </a:pPr>
            <a:endParaRPr lang="en-US" dirty="0"/>
          </a:p>
          <a:p>
            <a:r>
              <a:rPr lang="en-US" dirty="0"/>
              <a:t>(44) adv2evnt: Free Text to document the adverse event.</a:t>
            </a:r>
          </a:p>
          <a:p>
            <a:endParaRPr lang="en-US" dirty="0"/>
          </a:p>
        </p:txBody>
      </p:sp>
    </p:spTree>
    <p:extLst>
      <p:ext uri="{BB962C8B-B14F-4D97-AF65-F5344CB8AC3E}">
        <p14:creationId xmlns:p14="http://schemas.microsoft.com/office/powerpoint/2010/main" val="8664375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F1198-4D66-0A7C-4732-7AD0E708AF4E}"/>
              </a:ext>
            </a:extLst>
          </p:cNvPr>
          <p:cNvSpPr>
            <a:spLocks noGrp="1"/>
          </p:cNvSpPr>
          <p:nvPr>
            <p:ph type="title"/>
          </p:nvPr>
        </p:nvSpPr>
        <p:spPr/>
        <p:txBody>
          <a:bodyPr/>
          <a:lstStyle/>
          <a:p>
            <a:r>
              <a:rPr lang="en-US" dirty="0"/>
              <a:t>Second Visit Pain Scale</a:t>
            </a:r>
          </a:p>
        </p:txBody>
      </p:sp>
      <p:sp>
        <p:nvSpPr>
          <p:cNvPr id="3" name="Content Placeholder 2">
            <a:extLst>
              <a:ext uri="{FF2B5EF4-FFF2-40B4-BE49-F238E27FC236}">
                <a16:creationId xmlns:a16="http://schemas.microsoft.com/office/drawing/2014/main" id="{9CB0C82E-F241-9328-D6CF-78F3EAB6E65A}"/>
              </a:ext>
            </a:extLst>
          </p:cNvPr>
          <p:cNvSpPr>
            <a:spLocks noGrp="1"/>
          </p:cNvSpPr>
          <p:nvPr>
            <p:ph idx="1"/>
          </p:nvPr>
        </p:nvSpPr>
        <p:spPr/>
        <p:txBody>
          <a:bodyPr>
            <a:normAutofit/>
          </a:bodyPr>
          <a:lstStyle/>
          <a:p>
            <a:r>
              <a:rPr lang="en-US" b="1" dirty="0"/>
              <a:t>(</a:t>
            </a:r>
            <a:r>
              <a:rPr lang="en-US" sz="2000" b="1" dirty="0"/>
              <a:t>45) pn2scale: Select Value 1, if pain scale was used and Value 2, for no pain scale. </a:t>
            </a:r>
          </a:p>
          <a:p>
            <a:r>
              <a:rPr lang="en-US" sz="2000" b="1" dirty="0"/>
              <a:t>(46) n2scale: Review the documentation and select all pain scale tools used during this encounter. </a:t>
            </a:r>
          </a:p>
          <a:p>
            <a:r>
              <a:rPr lang="en-US" sz="2000" b="1" dirty="0"/>
              <a:t>(47) cpainoth2: Free Text to enter other pain scale used</a:t>
            </a:r>
          </a:p>
          <a:p>
            <a:endParaRPr lang="en-US" dirty="0"/>
          </a:p>
          <a:p>
            <a:endParaRPr lang="en-US" dirty="0"/>
          </a:p>
        </p:txBody>
      </p:sp>
      <p:graphicFrame>
        <p:nvGraphicFramePr>
          <p:cNvPr id="4" name="Table 3">
            <a:extLst>
              <a:ext uri="{FF2B5EF4-FFF2-40B4-BE49-F238E27FC236}">
                <a16:creationId xmlns:a16="http://schemas.microsoft.com/office/drawing/2014/main" id="{B5210066-B0E8-178B-EF8A-BDE9221A6E75}"/>
              </a:ext>
            </a:extLst>
          </p:cNvPr>
          <p:cNvGraphicFramePr>
            <a:graphicFrameLocks noGrp="1"/>
          </p:cNvGraphicFramePr>
          <p:nvPr>
            <p:extLst>
              <p:ext uri="{D42A27DB-BD31-4B8C-83A1-F6EECF244321}">
                <p14:modId xmlns:p14="http://schemas.microsoft.com/office/powerpoint/2010/main" val="2248996290"/>
              </p:ext>
            </p:extLst>
          </p:nvPr>
        </p:nvGraphicFramePr>
        <p:xfrm>
          <a:off x="990600" y="3863181"/>
          <a:ext cx="6858000" cy="1020763"/>
        </p:xfrm>
        <a:graphic>
          <a:graphicData uri="http://schemas.openxmlformats.org/drawingml/2006/table">
            <a:tbl>
              <a:tblPr firstRow="1" firstCol="1" bandRow="1">
                <a:tableStyleId>{5C22544A-7EE6-4342-B048-85BDC9FD1C3A}</a:tableStyleId>
              </a:tblPr>
              <a:tblGrid>
                <a:gridCol w="3881525">
                  <a:extLst>
                    <a:ext uri="{9D8B030D-6E8A-4147-A177-3AD203B41FA5}">
                      <a16:colId xmlns:a16="http://schemas.microsoft.com/office/drawing/2014/main" val="896852690"/>
                    </a:ext>
                  </a:extLst>
                </a:gridCol>
                <a:gridCol w="872316">
                  <a:extLst>
                    <a:ext uri="{9D8B030D-6E8A-4147-A177-3AD203B41FA5}">
                      <a16:colId xmlns:a16="http://schemas.microsoft.com/office/drawing/2014/main" val="1228409172"/>
                    </a:ext>
                  </a:extLst>
                </a:gridCol>
                <a:gridCol w="2104159">
                  <a:extLst>
                    <a:ext uri="{9D8B030D-6E8A-4147-A177-3AD203B41FA5}">
                      <a16:colId xmlns:a16="http://schemas.microsoft.com/office/drawing/2014/main" val="2372266738"/>
                    </a:ext>
                  </a:extLst>
                </a:gridCol>
              </a:tblGrid>
              <a:tr h="1020763">
                <a:tc>
                  <a:txBody>
                    <a:bodyPr/>
                    <a:lstStyle/>
                    <a:p>
                      <a:pPr marL="0" marR="0" lvl="0" indent="0">
                        <a:lnSpc>
                          <a:spcPct val="107000"/>
                        </a:lnSpc>
                        <a:buFont typeface="+mj-lt"/>
                        <a:buNone/>
                      </a:pPr>
                      <a:r>
                        <a:rPr lang="en-US" sz="2000" dirty="0">
                          <a:effectLst/>
                        </a:rPr>
                        <a:t>5.  Defense Veterans Pain Scale (DVPS):     Range 0-10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buFont typeface="+mj-lt"/>
                        <a:buAutoNum type="arabicPeriod"/>
                      </a:pPr>
                      <a:r>
                        <a:rPr lang="en-US" sz="2000" dirty="0">
                          <a:effectLst/>
                        </a:rPr>
                        <a:t>Yes</a:t>
                      </a:r>
                    </a:p>
                    <a:p>
                      <a:pPr marL="342900" marR="0" lvl="0" indent="-342900">
                        <a:lnSpc>
                          <a:spcPct val="107000"/>
                        </a:lnSpc>
                        <a:buFont typeface="+mj-lt"/>
                        <a:buAutoNum type="arabicPeriod"/>
                      </a:pPr>
                      <a:r>
                        <a:rPr lang="en-US" sz="2000" dirty="0">
                          <a:effectLst/>
                        </a:rPr>
                        <a:t>No</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Aft>
                          <a:spcPts val="800"/>
                        </a:spcAft>
                        <a:buNone/>
                      </a:pPr>
                      <a:r>
                        <a:rPr lang="en-US" sz="2000" dirty="0">
                          <a:effectLst/>
                        </a:rPr>
                        <a:t>&gt;=0 and &lt;=10</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126783"/>
                  </a:ext>
                </a:extLst>
              </a:tr>
            </a:tbl>
          </a:graphicData>
        </a:graphic>
      </p:graphicFrame>
    </p:spTree>
    <p:extLst>
      <p:ext uri="{BB962C8B-B14F-4D97-AF65-F5344CB8AC3E}">
        <p14:creationId xmlns:p14="http://schemas.microsoft.com/office/powerpoint/2010/main" val="17045546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B5C27-B74E-1B31-7447-47380CEDAC5A}"/>
              </a:ext>
            </a:extLst>
          </p:cNvPr>
          <p:cNvSpPr>
            <a:spLocks noGrp="1"/>
          </p:cNvSpPr>
          <p:nvPr>
            <p:ph type="title"/>
          </p:nvPr>
        </p:nvSpPr>
        <p:spPr/>
        <p:txBody>
          <a:bodyPr>
            <a:normAutofit fontScale="90000"/>
          </a:bodyPr>
          <a:lstStyle/>
          <a:p>
            <a:r>
              <a:rPr lang="en-US" sz="3600" b="1" dirty="0">
                <a:solidFill>
                  <a:srgbClr val="25408F"/>
                </a:solidFill>
              </a:rPr>
              <a:t>Second Visit Aspects of Physical Examination</a:t>
            </a:r>
          </a:p>
        </p:txBody>
      </p:sp>
      <p:sp>
        <p:nvSpPr>
          <p:cNvPr id="3" name="Content Placeholder 2">
            <a:extLst>
              <a:ext uri="{FF2B5EF4-FFF2-40B4-BE49-F238E27FC236}">
                <a16:creationId xmlns:a16="http://schemas.microsoft.com/office/drawing/2014/main" id="{0214E8BC-87BE-1831-0D11-2AC8BDB3E489}"/>
              </a:ext>
            </a:extLst>
          </p:cNvPr>
          <p:cNvSpPr>
            <a:spLocks noGrp="1"/>
          </p:cNvSpPr>
          <p:nvPr>
            <p:ph idx="1"/>
          </p:nvPr>
        </p:nvSpPr>
        <p:spPr>
          <a:xfrm>
            <a:off x="0" y="1219200"/>
            <a:ext cx="3314702" cy="4906963"/>
          </a:xfrm>
        </p:spPr>
        <p:txBody>
          <a:bodyPr/>
          <a:lstStyle/>
          <a:p>
            <a:r>
              <a:rPr lang="en-US" b="1" dirty="0"/>
              <a:t>(48) ph2asp1: Select all aspects of the physical examination the Chiropractor documented</a:t>
            </a:r>
            <a:r>
              <a:rPr lang="en-US" dirty="0"/>
              <a:t>. </a:t>
            </a:r>
          </a:p>
        </p:txBody>
      </p:sp>
      <p:sp>
        <p:nvSpPr>
          <p:cNvPr id="4" name="TextBox 3">
            <a:extLst>
              <a:ext uri="{FF2B5EF4-FFF2-40B4-BE49-F238E27FC236}">
                <a16:creationId xmlns:a16="http://schemas.microsoft.com/office/drawing/2014/main" id="{7D5ADCA9-C4BD-965F-7A53-985A12024CE9}"/>
              </a:ext>
            </a:extLst>
          </p:cNvPr>
          <p:cNvSpPr txBox="1"/>
          <p:nvPr/>
        </p:nvSpPr>
        <p:spPr>
          <a:xfrm>
            <a:off x="3276600" y="1127297"/>
            <a:ext cx="5867400" cy="5293757"/>
          </a:xfrm>
          <a:prstGeom prst="rect">
            <a:avLst/>
          </a:prstGeom>
          <a:noFill/>
        </p:spPr>
        <p:txBody>
          <a:bodyPr wrap="square" rtlCol="0">
            <a:spAutoFit/>
          </a:bodyPr>
          <a:lstStyle/>
          <a:p>
            <a:r>
              <a:rPr lang="en-US" sz="1600" b="1" dirty="0">
                <a:solidFill>
                  <a:srgbClr val="92D050"/>
                </a:solidFill>
              </a:rPr>
              <a:t>Select all that apply:</a:t>
            </a:r>
            <a:endParaRPr lang="en-US" sz="1600" dirty="0">
              <a:solidFill>
                <a:srgbClr val="92D050"/>
              </a:solidFill>
            </a:endParaRPr>
          </a:p>
          <a:p>
            <a:pPr marL="342900" lvl="0" indent="-342900">
              <a:buFont typeface="+mj-lt"/>
              <a:buAutoNum type="arabicPeriod"/>
            </a:pPr>
            <a:r>
              <a:rPr lang="en-US" sz="1600" dirty="0">
                <a:solidFill>
                  <a:srgbClr val="92D050"/>
                </a:solidFill>
              </a:rPr>
              <a:t>1. Observation</a:t>
            </a:r>
          </a:p>
          <a:p>
            <a:pPr marL="342900" lvl="0" indent="-342900">
              <a:buFont typeface="+mj-lt"/>
              <a:buAutoNum type="arabicPeriod"/>
            </a:pPr>
            <a:r>
              <a:rPr lang="en-US" sz="1600" dirty="0">
                <a:solidFill>
                  <a:srgbClr val="92D050"/>
                </a:solidFill>
              </a:rPr>
              <a:t>2. Gait analysis / ambulation</a:t>
            </a:r>
          </a:p>
          <a:p>
            <a:pPr marL="342900" lvl="0" indent="-342900">
              <a:buFont typeface="+mj-lt"/>
              <a:buAutoNum type="arabicPeriod"/>
            </a:pPr>
            <a:r>
              <a:rPr lang="en-US" sz="1600" dirty="0">
                <a:solidFill>
                  <a:srgbClr val="92D050"/>
                </a:solidFill>
              </a:rPr>
              <a:t>Range of motion (ROM)</a:t>
            </a:r>
          </a:p>
          <a:p>
            <a:pPr marL="342900" lvl="0" indent="-342900">
              <a:buFont typeface="+mj-lt"/>
              <a:buAutoNum type="arabicPeriod"/>
            </a:pPr>
            <a:r>
              <a:rPr lang="en-US" sz="1600" dirty="0">
                <a:solidFill>
                  <a:srgbClr val="92D050"/>
                </a:solidFill>
              </a:rPr>
              <a:t>Orthopedic testing of neck or upper extremity</a:t>
            </a:r>
          </a:p>
          <a:p>
            <a:pPr marL="342900" lvl="0" indent="-342900">
              <a:buFont typeface="+mj-lt"/>
              <a:buAutoNum type="arabicPeriod"/>
            </a:pPr>
            <a:r>
              <a:rPr lang="en-US" sz="1600" dirty="0">
                <a:solidFill>
                  <a:srgbClr val="92D050"/>
                </a:solidFill>
              </a:rPr>
              <a:t>Orthopedic testing of the thoracic, lumbar spine, pelvis, or lower extremity</a:t>
            </a:r>
          </a:p>
          <a:p>
            <a:pPr marL="342900" lvl="0" indent="-342900">
              <a:buFont typeface="+mj-lt"/>
              <a:buAutoNum type="arabicPeriod"/>
            </a:pPr>
            <a:r>
              <a:rPr lang="en-US" sz="1600" dirty="0">
                <a:solidFill>
                  <a:srgbClr val="92D050"/>
                </a:solidFill>
              </a:rPr>
              <a:t>Joint Assessment/Palpation (restriction, stiffness, end feel)</a:t>
            </a:r>
          </a:p>
          <a:p>
            <a:pPr marL="342900" lvl="0" indent="-342900">
              <a:buFont typeface="+mj-lt"/>
              <a:buAutoNum type="arabicPeriod"/>
            </a:pPr>
            <a:r>
              <a:rPr lang="en-US" sz="1600" dirty="0">
                <a:solidFill>
                  <a:srgbClr val="92D050"/>
                </a:solidFill>
              </a:rPr>
              <a:t>Soft Tissue Palpation (tone/texture/spasm)</a:t>
            </a:r>
          </a:p>
          <a:p>
            <a:pPr marL="342900" lvl="0" indent="-342900">
              <a:buFont typeface="+mj-lt"/>
              <a:buAutoNum type="arabicPeriod"/>
            </a:pPr>
            <a:r>
              <a:rPr lang="en-US" sz="1600" dirty="0">
                <a:solidFill>
                  <a:srgbClr val="92D050"/>
                </a:solidFill>
              </a:rPr>
              <a:t>Upper extremity reflex</a:t>
            </a:r>
          </a:p>
          <a:p>
            <a:pPr marL="342900" lvl="0" indent="-342900">
              <a:buFont typeface="+mj-lt"/>
              <a:buAutoNum type="arabicPeriod"/>
            </a:pPr>
            <a:r>
              <a:rPr lang="en-US" sz="1600" dirty="0">
                <a:solidFill>
                  <a:srgbClr val="92D050"/>
                </a:solidFill>
              </a:rPr>
              <a:t>Upper extremity dermatome</a:t>
            </a:r>
          </a:p>
          <a:p>
            <a:pPr marL="342900" lvl="0" indent="-342900">
              <a:buFont typeface="+mj-lt"/>
              <a:buAutoNum type="arabicPeriod"/>
            </a:pPr>
            <a:r>
              <a:rPr lang="en-US" sz="1600" dirty="0">
                <a:solidFill>
                  <a:srgbClr val="92D050"/>
                </a:solidFill>
              </a:rPr>
              <a:t> Upper extremity myotome / muscle strength   testing</a:t>
            </a:r>
          </a:p>
          <a:p>
            <a:pPr marL="342900" lvl="0" indent="-342900">
              <a:buFont typeface="+mj-lt"/>
              <a:buAutoNum type="arabicPeriod"/>
            </a:pPr>
            <a:r>
              <a:rPr lang="en-US" sz="1600" dirty="0">
                <a:solidFill>
                  <a:srgbClr val="92D050"/>
                </a:solidFill>
              </a:rPr>
              <a:t>Lower extremity reflex</a:t>
            </a:r>
          </a:p>
          <a:p>
            <a:pPr marL="342900" lvl="0" indent="-342900">
              <a:buFont typeface="+mj-lt"/>
              <a:buAutoNum type="arabicPeriod"/>
            </a:pPr>
            <a:r>
              <a:rPr lang="en-US" sz="1600" dirty="0">
                <a:solidFill>
                  <a:srgbClr val="92D050"/>
                </a:solidFill>
              </a:rPr>
              <a:t>Lower extremity dermatome</a:t>
            </a:r>
          </a:p>
          <a:p>
            <a:pPr marL="342900" lvl="0" indent="-342900">
              <a:buFont typeface="+mj-lt"/>
              <a:buAutoNum type="arabicPeriod"/>
            </a:pPr>
            <a:r>
              <a:rPr lang="en-US" sz="1600" dirty="0">
                <a:solidFill>
                  <a:srgbClr val="92D050"/>
                </a:solidFill>
              </a:rPr>
              <a:t>Lower extremity myotome/muscle strength testing</a:t>
            </a:r>
          </a:p>
          <a:p>
            <a:pPr marL="342900" lvl="0" indent="-342900">
              <a:buFont typeface="+mj-lt"/>
              <a:buAutoNum type="arabicPeriod"/>
            </a:pPr>
            <a:r>
              <a:rPr lang="en-US" sz="1600" dirty="0">
                <a:solidFill>
                  <a:srgbClr val="92D050"/>
                </a:solidFill>
              </a:rPr>
              <a:t>Balance and coordination testing</a:t>
            </a:r>
          </a:p>
          <a:p>
            <a:pPr marL="342900" lvl="0" indent="-342900">
              <a:buFont typeface="+mj-lt"/>
              <a:buAutoNum type="arabicPeriod"/>
            </a:pPr>
            <a:r>
              <a:rPr lang="en-US" sz="1600" dirty="0">
                <a:solidFill>
                  <a:srgbClr val="92D050"/>
                </a:solidFill>
              </a:rPr>
              <a:t>Cranial nerve examination</a:t>
            </a:r>
          </a:p>
          <a:p>
            <a:pPr marL="342900" lvl="0" indent="-342900">
              <a:buFont typeface="+mj-lt"/>
              <a:buAutoNum type="arabicPeriod"/>
            </a:pPr>
            <a:r>
              <a:rPr lang="en-US" sz="1600" dirty="0">
                <a:solidFill>
                  <a:srgbClr val="92D050"/>
                </a:solidFill>
              </a:rPr>
              <a:t>Temperature</a:t>
            </a:r>
          </a:p>
          <a:p>
            <a:pPr marL="342900" lvl="0" indent="-342900">
              <a:buFont typeface="+mj-lt"/>
              <a:buAutoNum type="arabicPeriod"/>
            </a:pPr>
            <a:r>
              <a:rPr lang="en-US" sz="1600" dirty="0">
                <a:solidFill>
                  <a:srgbClr val="92D050"/>
                </a:solidFill>
              </a:rPr>
              <a:t>Blood pressure</a:t>
            </a:r>
          </a:p>
          <a:p>
            <a:r>
              <a:rPr lang="en-US" sz="1600" dirty="0">
                <a:solidFill>
                  <a:srgbClr val="92D050"/>
                </a:solidFill>
              </a:rPr>
              <a:t>99. None documented</a:t>
            </a:r>
          </a:p>
          <a:p>
            <a:endParaRPr lang="en-US" dirty="0"/>
          </a:p>
        </p:txBody>
      </p:sp>
    </p:spTree>
    <p:extLst>
      <p:ext uri="{BB962C8B-B14F-4D97-AF65-F5344CB8AC3E}">
        <p14:creationId xmlns:p14="http://schemas.microsoft.com/office/powerpoint/2010/main" val="36745145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6A413-4557-7413-453E-07857674A46A}"/>
              </a:ext>
            </a:extLst>
          </p:cNvPr>
          <p:cNvSpPr>
            <a:spLocks noGrp="1"/>
          </p:cNvSpPr>
          <p:nvPr>
            <p:ph type="title"/>
          </p:nvPr>
        </p:nvSpPr>
        <p:spPr>
          <a:xfrm>
            <a:off x="457200" y="274638"/>
            <a:ext cx="4343400" cy="1600200"/>
          </a:xfrm>
        </p:spPr>
        <p:txBody>
          <a:bodyPr>
            <a:normAutofit/>
          </a:bodyPr>
          <a:lstStyle/>
          <a:p>
            <a:r>
              <a:rPr lang="en-US" dirty="0">
                <a:solidFill>
                  <a:srgbClr val="043A63"/>
                </a:solidFill>
              </a:rPr>
              <a:t>Second Visit Treatment</a:t>
            </a:r>
          </a:p>
        </p:txBody>
      </p:sp>
      <p:sp>
        <p:nvSpPr>
          <p:cNvPr id="3" name="Content Placeholder 2">
            <a:extLst>
              <a:ext uri="{FF2B5EF4-FFF2-40B4-BE49-F238E27FC236}">
                <a16:creationId xmlns:a16="http://schemas.microsoft.com/office/drawing/2014/main" id="{82080B1E-9D10-738B-6784-73045F374475}"/>
              </a:ext>
            </a:extLst>
          </p:cNvPr>
          <p:cNvSpPr>
            <a:spLocks noGrp="1"/>
          </p:cNvSpPr>
          <p:nvPr>
            <p:ph idx="1"/>
          </p:nvPr>
        </p:nvSpPr>
        <p:spPr>
          <a:xfrm>
            <a:off x="457200" y="1874838"/>
            <a:ext cx="4343400" cy="1828799"/>
          </a:xfrm>
        </p:spPr>
        <p:txBody>
          <a:bodyPr>
            <a:normAutofit fontScale="92500" lnSpcReduction="20000"/>
          </a:bodyPr>
          <a:lstStyle/>
          <a:p>
            <a:pPr marL="0" indent="0">
              <a:buNone/>
            </a:pPr>
            <a:r>
              <a:rPr lang="en-US" b="1" dirty="0"/>
              <a:t>(49) chir2tx: Select all treatments that the Chiropractor documented.</a:t>
            </a:r>
          </a:p>
          <a:p>
            <a:pPr marL="400050" lvl="1" indent="0">
              <a:buNone/>
            </a:pPr>
            <a:r>
              <a:rPr lang="en-US" dirty="0"/>
              <a:t>-If Value 10, go to othertx2; else go to hv2la1</a:t>
            </a:r>
          </a:p>
        </p:txBody>
      </p:sp>
      <p:sp>
        <p:nvSpPr>
          <p:cNvPr id="4" name="TextBox 3">
            <a:extLst>
              <a:ext uri="{FF2B5EF4-FFF2-40B4-BE49-F238E27FC236}">
                <a16:creationId xmlns:a16="http://schemas.microsoft.com/office/drawing/2014/main" id="{18C2EE6B-734C-9E2A-D9EF-B032F04F6711}"/>
              </a:ext>
            </a:extLst>
          </p:cNvPr>
          <p:cNvSpPr txBox="1"/>
          <p:nvPr/>
        </p:nvSpPr>
        <p:spPr>
          <a:xfrm>
            <a:off x="4800600" y="533400"/>
            <a:ext cx="4114800" cy="3693319"/>
          </a:xfrm>
          <a:prstGeom prst="rect">
            <a:avLst/>
          </a:prstGeom>
          <a:noFill/>
        </p:spPr>
        <p:txBody>
          <a:bodyPr wrap="square" rtlCol="0">
            <a:spAutoFit/>
          </a:bodyPr>
          <a:lstStyle/>
          <a:p>
            <a:r>
              <a:rPr lang="en-US" b="1" dirty="0">
                <a:solidFill>
                  <a:srgbClr val="25408F"/>
                </a:solidFill>
              </a:rPr>
              <a:t>Select all that apply:</a:t>
            </a:r>
            <a:endParaRPr lang="en-US" dirty="0">
              <a:solidFill>
                <a:srgbClr val="25408F"/>
              </a:solidFill>
            </a:endParaRPr>
          </a:p>
          <a:p>
            <a:pPr marL="342900" lvl="0" indent="-342900">
              <a:buFont typeface="+mj-lt"/>
              <a:buAutoNum type="arabicPeriod"/>
            </a:pPr>
            <a:r>
              <a:rPr lang="en-US" dirty="0">
                <a:solidFill>
                  <a:srgbClr val="9ED800"/>
                </a:solidFill>
              </a:rPr>
              <a:t>Superficial cold (clinic based)</a:t>
            </a:r>
          </a:p>
          <a:p>
            <a:pPr marL="342900" lvl="0" indent="-342900">
              <a:buFont typeface="+mj-lt"/>
              <a:buAutoNum type="arabicPeriod"/>
            </a:pPr>
            <a:r>
              <a:rPr lang="en-US" dirty="0">
                <a:solidFill>
                  <a:srgbClr val="9ED800"/>
                </a:solidFill>
              </a:rPr>
              <a:t>Superficial heat (clinic-based)</a:t>
            </a:r>
          </a:p>
          <a:p>
            <a:pPr marL="342900" lvl="0" indent="-342900">
              <a:buFont typeface="+mj-lt"/>
              <a:buAutoNum type="arabicPeriod"/>
            </a:pPr>
            <a:r>
              <a:rPr lang="en-US" dirty="0">
                <a:solidFill>
                  <a:srgbClr val="9ED800"/>
                </a:solidFill>
              </a:rPr>
              <a:t>Manual soft tissue therapy/massage/myofascial</a:t>
            </a:r>
          </a:p>
          <a:p>
            <a:pPr marL="342900" lvl="0" indent="-342900">
              <a:buFont typeface="+mj-lt"/>
              <a:buAutoNum type="arabicPeriod"/>
            </a:pPr>
            <a:r>
              <a:rPr lang="en-US" dirty="0">
                <a:solidFill>
                  <a:srgbClr val="9ED800"/>
                </a:solidFill>
              </a:rPr>
              <a:t>Acupuncture / dry needling</a:t>
            </a:r>
          </a:p>
          <a:p>
            <a:pPr marL="342900" lvl="0" indent="-342900">
              <a:buFont typeface="+mj-lt"/>
              <a:buAutoNum type="arabicPeriod"/>
            </a:pPr>
            <a:r>
              <a:rPr lang="en-US" dirty="0">
                <a:solidFill>
                  <a:srgbClr val="9ED800"/>
                </a:solidFill>
              </a:rPr>
              <a:t>Electric muscle stimulation </a:t>
            </a:r>
          </a:p>
          <a:p>
            <a:pPr marL="342900" lvl="0" indent="-342900">
              <a:buFont typeface="+mj-lt"/>
              <a:buAutoNum type="arabicPeriod"/>
            </a:pPr>
            <a:r>
              <a:rPr lang="en-US" dirty="0">
                <a:solidFill>
                  <a:srgbClr val="9ED800"/>
                </a:solidFill>
              </a:rPr>
              <a:t>Therapeutic ultrasound</a:t>
            </a:r>
          </a:p>
          <a:p>
            <a:pPr marL="342900" lvl="0" indent="-342900">
              <a:buFont typeface="+mj-lt"/>
              <a:buAutoNum type="arabicPeriod"/>
            </a:pPr>
            <a:r>
              <a:rPr lang="en-US" dirty="0">
                <a:solidFill>
                  <a:srgbClr val="9ED800"/>
                </a:solidFill>
              </a:rPr>
              <a:t>Therapeutic exercise </a:t>
            </a:r>
          </a:p>
          <a:p>
            <a:pPr marL="342900" lvl="0" indent="-342900">
              <a:buFont typeface="+mj-lt"/>
              <a:buAutoNum type="arabicPeriod"/>
            </a:pPr>
            <a:r>
              <a:rPr lang="en-US" dirty="0">
                <a:solidFill>
                  <a:srgbClr val="9ED800"/>
                </a:solidFill>
              </a:rPr>
              <a:t>Low-level laser therapy</a:t>
            </a:r>
          </a:p>
          <a:p>
            <a:pPr marL="342900" lvl="0" indent="-342900">
              <a:buFont typeface="+mj-lt"/>
              <a:buAutoNum type="arabicPeriod"/>
            </a:pPr>
            <a:r>
              <a:rPr lang="en-US" dirty="0">
                <a:solidFill>
                  <a:srgbClr val="9ED800"/>
                </a:solidFill>
              </a:rPr>
              <a:t>Electromyography (EMG) biofeedback</a:t>
            </a:r>
          </a:p>
          <a:p>
            <a:pPr marL="342900" lvl="0" indent="-342900">
              <a:buFont typeface="+mj-lt"/>
              <a:buAutoNum type="arabicPeriod"/>
            </a:pPr>
            <a:r>
              <a:rPr lang="en-US" dirty="0">
                <a:solidFill>
                  <a:srgbClr val="9ED800"/>
                </a:solidFill>
              </a:rPr>
              <a:t>Other </a:t>
            </a:r>
          </a:p>
          <a:p>
            <a:r>
              <a:rPr lang="en-US" dirty="0">
                <a:solidFill>
                  <a:srgbClr val="9ED800"/>
                </a:solidFill>
              </a:rPr>
              <a:t>99. Not documented</a:t>
            </a:r>
          </a:p>
        </p:txBody>
      </p:sp>
      <p:sp>
        <p:nvSpPr>
          <p:cNvPr id="5" name="TextBox 4">
            <a:extLst>
              <a:ext uri="{FF2B5EF4-FFF2-40B4-BE49-F238E27FC236}">
                <a16:creationId xmlns:a16="http://schemas.microsoft.com/office/drawing/2014/main" id="{5F5FD59E-2AA9-C1C0-8AD3-172960E9D28F}"/>
              </a:ext>
            </a:extLst>
          </p:cNvPr>
          <p:cNvSpPr txBox="1"/>
          <p:nvPr/>
        </p:nvSpPr>
        <p:spPr>
          <a:xfrm>
            <a:off x="457200" y="4715582"/>
            <a:ext cx="7391400" cy="892552"/>
          </a:xfrm>
          <a:prstGeom prst="rect">
            <a:avLst/>
          </a:prstGeom>
          <a:noFill/>
        </p:spPr>
        <p:txBody>
          <a:bodyPr wrap="square" rtlCol="0">
            <a:spAutoFit/>
          </a:bodyPr>
          <a:lstStyle/>
          <a:p>
            <a:r>
              <a:rPr lang="en-US" sz="2600" b="1" dirty="0">
                <a:solidFill>
                  <a:srgbClr val="043A63"/>
                </a:solidFill>
              </a:rPr>
              <a:t>(50) othertx2: Free Text other chiropractic treatment.</a:t>
            </a:r>
          </a:p>
        </p:txBody>
      </p:sp>
    </p:spTree>
    <p:extLst>
      <p:ext uri="{BB962C8B-B14F-4D97-AF65-F5344CB8AC3E}">
        <p14:creationId xmlns:p14="http://schemas.microsoft.com/office/powerpoint/2010/main" val="36557709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AB4AD-924D-4EA2-96A7-FB502F69EF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0C7B77-2168-9CE3-47BF-A3C30380842F}"/>
              </a:ext>
            </a:extLst>
          </p:cNvPr>
          <p:cNvSpPr>
            <a:spLocks noGrp="1"/>
          </p:cNvSpPr>
          <p:nvPr>
            <p:ph type="title"/>
          </p:nvPr>
        </p:nvSpPr>
        <p:spPr/>
        <p:txBody>
          <a:bodyPr/>
          <a:lstStyle/>
          <a:p>
            <a:r>
              <a:rPr lang="en-US" dirty="0">
                <a:solidFill>
                  <a:srgbClr val="043A63"/>
                </a:solidFill>
              </a:rPr>
              <a:t>Second Visit Manipulation Procedures</a:t>
            </a:r>
          </a:p>
        </p:txBody>
      </p:sp>
      <p:sp>
        <p:nvSpPr>
          <p:cNvPr id="3" name="Content Placeholder 2">
            <a:extLst>
              <a:ext uri="{FF2B5EF4-FFF2-40B4-BE49-F238E27FC236}">
                <a16:creationId xmlns:a16="http://schemas.microsoft.com/office/drawing/2014/main" id="{FAD3B207-D5A6-F682-185F-F0551029B0AA}"/>
              </a:ext>
            </a:extLst>
          </p:cNvPr>
          <p:cNvSpPr>
            <a:spLocks noGrp="1"/>
          </p:cNvSpPr>
          <p:nvPr>
            <p:ph idx="1"/>
          </p:nvPr>
        </p:nvSpPr>
        <p:spPr>
          <a:xfrm>
            <a:off x="457200" y="2383730"/>
            <a:ext cx="4724400" cy="3742433"/>
          </a:xfrm>
        </p:spPr>
        <p:txBody>
          <a:bodyPr>
            <a:normAutofit fontScale="70000" lnSpcReduction="20000"/>
          </a:bodyPr>
          <a:lstStyle/>
          <a:p>
            <a:r>
              <a:rPr lang="en-US" dirty="0">
                <a:solidFill>
                  <a:srgbClr val="92D050"/>
                </a:solidFill>
              </a:rPr>
              <a:t>(51) hv2la–High-Velocity, Low Amplitude (HVLA) </a:t>
            </a:r>
          </a:p>
          <a:p>
            <a:r>
              <a:rPr lang="en-US" dirty="0">
                <a:solidFill>
                  <a:srgbClr val="92D050"/>
                </a:solidFill>
              </a:rPr>
              <a:t>(52) </a:t>
            </a:r>
            <a:r>
              <a:rPr lang="en-US" dirty="0" err="1">
                <a:solidFill>
                  <a:srgbClr val="92D050"/>
                </a:solidFill>
              </a:rPr>
              <a:t>flexman</a:t>
            </a:r>
            <a:r>
              <a:rPr lang="en-US" dirty="0">
                <a:solidFill>
                  <a:srgbClr val="92D050"/>
                </a:solidFill>
              </a:rPr>
              <a:t> – Flexion-Distraction (FD)</a:t>
            </a:r>
          </a:p>
          <a:p>
            <a:r>
              <a:rPr lang="en-US" dirty="0">
                <a:solidFill>
                  <a:srgbClr val="92D050"/>
                </a:solidFill>
              </a:rPr>
              <a:t>(53) </a:t>
            </a:r>
            <a:r>
              <a:rPr lang="en-US" dirty="0" err="1">
                <a:solidFill>
                  <a:srgbClr val="92D050"/>
                </a:solidFill>
              </a:rPr>
              <a:t>dropman</a:t>
            </a:r>
            <a:r>
              <a:rPr lang="en-US" dirty="0">
                <a:solidFill>
                  <a:srgbClr val="92D050"/>
                </a:solidFill>
              </a:rPr>
              <a:t> –Drop-Assisted </a:t>
            </a:r>
          </a:p>
          <a:p>
            <a:r>
              <a:rPr lang="en-US" dirty="0">
                <a:solidFill>
                  <a:srgbClr val="92D050"/>
                </a:solidFill>
              </a:rPr>
              <a:t>(54) </a:t>
            </a:r>
            <a:r>
              <a:rPr lang="en-US" dirty="0" err="1">
                <a:solidFill>
                  <a:srgbClr val="92D050"/>
                </a:solidFill>
              </a:rPr>
              <a:t>impulman</a:t>
            </a:r>
            <a:r>
              <a:rPr lang="en-US" dirty="0">
                <a:solidFill>
                  <a:srgbClr val="92D050"/>
                </a:solidFill>
              </a:rPr>
              <a:t> –Impulse Instrument</a:t>
            </a:r>
          </a:p>
          <a:p>
            <a:r>
              <a:rPr lang="en-US" dirty="0">
                <a:solidFill>
                  <a:srgbClr val="92D050"/>
                </a:solidFill>
              </a:rPr>
              <a:t>(55) </a:t>
            </a:r>
            <a:r>
              <a:rPr lang="en-US" dirty="0" err="1">
                <a:solidFill>
                  <a:srgbClr val="92D050"/>
                </a:solidFill>
              </a:rPr>
              <a:t>sacroman</a:t>
            </a:r>
            <a:r>
              <a:rPr lang="en-US" dirty="0">
                <a:solidFill>
                  <a:srgbClr val="92D050"/>
                </a:solidFill>
              </a:rPr>
              <a:t> –Sacro-Occipital Technique (SOT)</a:t>
            </a:r>
          </a:p>
          <a:p>
            <a:r>
              <a:rPr lang="en-US" dirty="0">
                <a:solidFill>
                  <a:srgbClr val="92D050"/>
                </a:solidFill>
              </a:rPr>
              <a:t>(56) trackman –Manual Traction</a:t>
            </a:r>
          </a:p>
          <a:p>
            <a:r>
              <a:rPr lang="en-US" dirty="0">
                <a:solidFill>
                  <a:srgbClr val="92D050"/>
                </a:solidFill>
              </a:rPr>
              <a:t>(57) </a:t>
            </a:r>
            <a:r>
              <a:rPr lang="en-US" dirty="0" err="1">
                <a:solidFill>
                  <a:srgbClr val="92D050"/>
                </a:solidFill>
              </a:rPr>
              <a:t>manman</a:t>
            </a:r>
            <a:r>
              <a:rPr lang="en-US" dirty="0">
                <a:solidFill>
                  <a:srgbClr val="92D050"/>
                </a:solidFill>
              </a:rPr>
              <a:t> –Manual Mobilization</a:t>
            </a:r>
          </a:p>
          <a:p>
            <a:r>
              <a:rPr lang="en-US" dirty="0">
                <a:solidFill>
                  <a:srgbClr val="92D050"/>
                </a:solidFill>
              </a:rPr>
              <a:t>(58) </a:t>
            </a:r>
            <a:r>
              <a:rPr lang="en-US" dirty="0" err="1">
                <a:solidFill>
                  <a:srgbClr val="92D050"/>
                </a:solidFill>
              </a:rPr>
              <a:t>othrman</a:t>
            </a:r>
            <a:r>
              <a:rPr lang="en-US" dirty="0">
                <a:solidFill>
                  <a:srgbClr val="92D050"/>
                </a:solidFill>
              </a:rPr>
              <a:t> – Other Manipulation </a:t>
            </a:r>
          </a:p>
          <a:p>
            <a:r>
              <a:rPr lang="en-US" dirty="0">
                <a:solidFill>
                  <a:srgbClr val="92D050"/>
                </a:solidFill>
              </a:rPr>
              <a:t>(59) othname2 – Free Text to type name of manipulation </a:t>
            </a:r>
          </a:p>
        </p:txBody>
      </p:sp>
      <p:sp>
        <p:nvSpPr>
          <p:cNvPr id="4" name="TextBox 3">
            <a:extLst>
              <a:ext uri="{FF2B5EF4-FFF2-40B4-BE49-F238E27FC236}">
                <a16:creationId xmlns:a16="http://schemas.microsoft.com/office/drawing/2014/main" id="{DD7A99B4-CFFF-4E33-C075-F58468D35650}"/>
              </a:ext>
            </a:extLst>
          </p:cNvPr>
          <p:cNvSpPr txBox="1"/>
          <p:nvPr/>
        </p:nvSpPr>
        <p:spPr>
          <a:xfrm>
            <a:off x="5562600" y="2383730"/>
            <a:ext cx="3733800" cy="2862322"/>
          </a:xfrm>
          <a:prstGeom prst="rect">
            <a:avLst/>
          </a:prstGeom>
          <a:noFill/>
        </p:spPr>
        <p:txBody>
          <a:bodyPr wrap="square" rtlCol="0">
            <a:spAutoFit/>
          </a:bodyPr>
          <a:lstStyle/>
          <a:p>
            <a:r>
              <a:rPr lang="en-US" sz="2000" b="1" dirty="0">
                <a:solidFill>
                  <a:srgbClr val="C0A879"/>
                </a:solidFill>
              </a:rPr>
              <a:t>Select all that apply: </a:t>
            </a:r>
            <a:endParaRPr lang="en-US" sz="2000" dirty="0">
              <a:solidFill>
                <a:srgbClr val="C0A879"/>
              </a:solidFill>
            </a:endParaRPr>
          </a:p>
          <a:p>
            <a:pPr lvl="0"/>
            <a:r>
              <a:rPr lang="en-US" sz="2000" dirty="0">
                <a:solidFill>
                  <a:srgbClr val="C0A879"/>
                </a:solidFill>
              </a:rPr>
              <a:t>1. Cervical</a:t>
            </a:r>
          </a:p>
          <a:p>
            <a:pPr lvl="0"/>
            <a:r>
              <a:rPr lang="en-US" sz="2000" dirty="0">
                <a:solidFill>
                  <a:srgbClr val="C0A879"/>
                </a:solidFill>
              </a:rPr>
              <a:t>2. Thoracic</a:t>
            </a:r>
          </a:p>
          <a:p>
            <a:pPr lvl="0"/>
            <a:r>
              <a:rPr lang="en-US" sz="2000" dirty="0">
                <a:solidFill>
                  <a:srgbClr val="C0A879"/>
                </a:solidFill>
              </a:rPr>
              <a:t>3. Lumbosacral</a:t>
            </a:r>
          </a:p>
          <a:p>
            <a:pPr lvl="0"/>
            <a:r>
              <a:rPr lang="en-US" sz="2000" dirty="0">
                <a:solidFill>
                  <a:srgbClr val="C0A879"/>
                </a:solidFill>
              </a:rPr>
              <a:t>4. Upper Extremity</a:t>
            </a:r>
          </a:p>
          <a:p>
            <a:pPr lvl="0"/>
            <a:r>
              <a:rPr lang="en-US" sz="2000" dirty="0">
                <a:solidFill>
                  <a:srgbClr val="C0A879"/>
                </a:solidFill>
              </a:rPr>
              <a:t>5. Lower Extremity</a:t>
            </a:r>
          </a:p>
          <a:p>
            <a:pPr lvl="0"/>
            <a:r>
              <a:rPr lang="en-US" sz="2000" dirty="0">
                <a:solidFill>
                  <a:srgbClr val="C0A879"/>
                </a:solidFill>
              </a:rPr>
              <a:t>6. Unspecified</a:t>
            </a:r>
          </a:p>
          <a:p>
            <a:r>
              <a:rPr lang="en-US" sz="2000" dirty="0">
                <a:solidFill>
                  <a:srgbClr val="C0A879"/>
                </a:solidFill>
              </a:rPr>
              <a:t>99. (Specific) Manipulation was not performed </a:t>
            </a:r>
          </a:p>
        </p:txBody>
      </p:sp>
      <p:sp>
        <p:nvSpPr>
          <p:cNvPr id="5" name="TextBox 4">
            <a:extLst>
              <a:ext uri="{FF2B5EF4-FFF2-40B4-BE49-F238E27FC236}">
                <a16:creationId xmlns:a16="http://schemas.microsoft.com/office/drawing/2014/main" id="{8A67E454-04E4-481C-AE66-8A07B4A7600C}"/>
              </a:ext>
            </a:extLst>
          </p:cNvPr>
          <p:cNvSpPr txBox="1"/>
          <p:nvPr/>
        </p:nvSpPr>
        <p:spPr>
          <a:xfrm>
            <a:off x="477672" y="1152624"/>
            <a:ext cx="8001000" cy="1231106"/>
          </a:xfrm>
          <a:prstGeom prst="rect">
            <a:avLst/>
          </a:prstGeom>
          <a:noFill/>
        </p:spPr>
        <p:txBody>
          <a:bodyPr wrap="square" rtlCol="0">
            <a:spAutoFit/>
          </a:bodyPr>
          <a:lstStyle/>
          <a:p>
            <a:r>
              <a:rPr lang="en-US" sz="2800" b="1" dirty="0">
                <a:solidFill>
                  <a:srgbClr val="043A63"/>
                </a:solidFill>
              </a:rPr>
              <a:t>The following questions ask about specific manipulation procedures for specific locations</a:t>
            </a:r>
            <a:r>
              <a:rPr lang="en-US" sz="2800" b="1" dirty="0">
                <a:solidFill>
                  <a:srgbClr val="0056B3"/>
                </a:solidFill>
              </a:rPr>
              <a:t>. </a:t>
            </a:r>
          </a:p>
          <a:p>
            <a:endParaRPr lang="en-US" dirty="0"/>
          </a:p>
        </p:txBody>
      </p:sp>
    </p:spTree>
    <p:extLst>
      <p:ext uri="{BB962C8B-B14F-4D97-AF65-F5344CB8AC3E}">
        <p14:creationId xmlns:p14="http://schemas.microsoft.com/office/powerpoint/2010/main" val="1679694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43A63"/>
                </a:solidFill>
              </a:rPr>
              <a:t>Overview of Tool </a:t>
            </a:r>
          </a:p>
        </p:txBody>
      </p:sp>
      <p:sp>
        <p:nvSpPr>
          <p:cNvPr id="3" name="Content Placeholder 2"/>
          <p:cNvSpPr>
            <a:spLocks noGrp="1"/>
          </p:cNvSpPr>
          <p:nvPr>
            <p:ph idx="1"/>
          </p:nvPr>
        </p:nvSpPr>
        <p:spPr/>
        <p:txBody>
          <a:bodyPr>
            <a:normAutofit fontScale="62500" lnSpcReduction="20000"/>
          </a:bodyPr>
          <a:lstStyle/>
          <a:p>
            <a:r>
              <a:rPr lang="en-US" dirty="0"/>
              <a:t>Contains 141 questions</a:t>
            </a:r>
          </a:p>
          <a:p>
            <a:pPr lvl="1"/>
            <a:r>
              <a:rPr lang="en-US" dirty="0"/>
              <a:t>Will only answer questions applicable for each case</a:t>
            </a:r>
          </a:p>
          <a:p>
            <a:r>
              <a:rPr lang="en-US" dirty="0"/>
              <a:t>The first set of questions (Q1-36) pertain to the Index Visit with a Chiropractor</a:t>
            </a:r>
          </a:p>
          <a:p>
            <a:r>
              <a:rPr lang="en-US" dirty="0"/>
              <a:t>In addition the index visit questions include:</a:t>
            </a:r>
          </a:p>
          <a:p>
            <a:pPr lvl="1"/>
            <a:r>
              <a:rPr lang="en-US" dirty="0"/>
              <a:t>Determining if the chiropractor is managing a low back pain complaint during the index visit Q7-8</a:t>
            </a:r>
          </a:p>
          <a:p>
            <a:pPr lvl="1"/>
            <a:r>
              <a:rPr lang="en-US" dirty="0"/>
              <a:t>Identifying additional complaints, length of complaint, acuity of complaint, components of patient’s </a:t>
            </a:r>
            <a:r>
              <a:rPr lang="en-US" dirty="0" err="1"/>
              <a:t>hx</a:t>
            </a:r>
            <a:r>
              <a:rPr lang="en-US" dirty="0"/>
              <a:t>, red flags, low back pain screenings, and other signs or symptoms, type of pain scale and pain severity, treatment, manipulation with area performed, education, documented time spent, and total visits during the study period Q9-37</a:t>
            </a:r>
          </a:p>
          <a:p>
            <a:r>
              <a:rPr lang="en-US" dirty="0"/>
              <a:t>The remaining questions (Q37-141) pertain to follow-up visits </a:t>
            </a:r>
          </a:p>
          <a:p>
            <a:pPr lvl="1"/>
            <a:r>
              <a:rPr lang="en-US" dirty="0"/>
              <a:t>There are twenty-six (26) questions for each follow-up visit</a:t>
            </a:r>
          </a:p>
          <a:p>
            <a:pPr lvl="1"/>
            <a:r>
              <a:rPr lang="en-US" dirty="0"/>
              <a:t>Up to 4 follow-up visits will be reviewed</a:t>
            </a:r>
          </a:p>
          <a:p>
            <a:r>
              <a:rPr lang="en-US" dirty="0"/>
              <a:t>Questions 38-63 pertain to the Second Visit, questions 64-89 pertain to the third visit, questions 90-115 pertain to the fourth visit, questions 116-141 	</a:t>
            </a:r>
          </a:p>
          <a:p>
            <a:endParaRPr lang="en-US" dirty="0"/>
          </a:p>
          <a:p>
            <a:pPr marL="457200" lvl="1" indent="0">
              <a:buNone/>
            </a:pPr>
            <a:endParaRPr lang="en-US" dirty="0"/>
          </a:p>
          <a:p>
            <a:endParaRPr lang="en-US" dirty="0"/>
          </a:p>
          <a:p>
            <a:endParaRPr lang="en-US" dirty="0"/>
          </a:p>
        </p:txBody>
      </p:sp>
    </p:spTree>
    <p:extLst>
      <p:ext uri="{BB962C8B-B14F-4D97-AF65-F5344CB8AC3E}">
        <p14:creationId xmlns:p14="http://schemas.microsoft.com/office/powerpoint/2010/main" val="6138464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F6F526-7FDC-443F-2E8D-BB1B54E809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B8C000-24D2-4277-646D-5084274B897D}"/>
              </a:ext>
            </a:extLst>
          </p:cNvPr>
          <p:cNvSpPr>
            <a:spLocks noGrp="1"/>
          </p:cNvSpPr>
          <p:nvPr>
            <p:ph type="title"/>
          </p:nvPr>
        </p:nvSpPr>
        <p:spPr>
          <a:xfrm>
            <a:off x="457200" y="274638"/>
            <a:ext cx="8229600" cy="1143000"/>
          </a:xfrm>
        </p:spPr>
        <p:txBody>
          <a:bodyPr>
            <a:normAutofit/>
          </a:bodyPr>
          <a:lstStyle/>
          <a:p>
            <a:r>
              <a:rPr lang="en-US" dirty="0">
                <a:solidFill>
                  <a:srgbClr val="043A63"/>
                </a:solidFill>
              </a:rPr>
              <a:t>Second Visit Education &amp; Advice</a:t>
            </a:r>
          </a:p>
        </p:txBody>
      </p:sp>
      <p:sp>
        <p:nvSpPr>
          <p:cNvPr id="3" name="Content Placeholder 2">
            <a:extLst>
              <a:ext uri="{FF2B5EF4-FFF2-40B4-BE49-F238E27FC236}">
                <a16:creationId xmlns:a16="http://schemas.microsoft.com/office/drawing/2014/main" id="{876D918D-8D5E-CA6D-ED59-0565F850E652}"/>
              </a:ext>
            </a:extLst>
          </p:cNvPr>
          <p:cNvSpPr>
            <a:spLocks noGrp="1"/>
          </p:cNvSpPr>
          <p:nvPr>
            <p:ph idx="1"/>
          </p:nvPr>
        </p:nvSpPr>
        <p:spPr/>
        <p:txBody>
          <a:bodyPr>
            <a:normAutofit/>
          </a:bodyPr>
          <a:lstStyle/>
          <a:p>
            <a:r>
              <a:rPr lang="en-US" dirty="0"/>
              <a:t>(60) </a:t>
            </a:r>
            <a:r>
              <a:rPr lang="en-US" dirty="0" err="1"/>
              <a:t>chiroed</a:t>
            </a:r>
            <a:r>
              <a:rPr lang="en-US" dirty="0"/>
              <a:t>-Select all advice or education the Chiropractor provided to the patient. </a:t>
            </a:r>
          </a:p>
          <a:p>
            <a:r>
              <a:rPr lang="en-US" sz="1200" b="1" dirty="0"/>
              <a:t>Select all that apply</a:t>
            </a:r>
            <a:r>
              <a:rPr lang="en-US" sz="1200" dirty="0"/>
              <a:t>:</a:t>
            </a:r>
          </a:p>
          <a:p>
            <a:pPr marL="914400" lvl="1" indent="-514350">
              <a:buFont typeface="+mj-lt"/>
              <a:buAutoNum type="arabicPeriod"/>
            </a:pPr>
            <a:r>
              <a:rPr lang="en-US" sz="1200" dirty="0"/>
              <a:t>Education on the natural history or progression of the condition / disease</a:t>
            </a:r>
          </a:p>
          <a:p>
            <a:pPr marL="914400" lvl="1" indent="-514350">
              <a:buFont typeface="+mj-lt"/>
              <a:buAutoNum type="arabicPeriod"/>
            </a:pPr>
            <a:r>
              <a:rPr lang="en-US" sz="1200" dirty="0"/>
              <a:t>Warning of red flags, signs, or symptoms of progression of disease / condition</a:t>
            </a:r>
          </a:p>
          <a:p>
            <a:pPr marL="914400" lvl="1" indent="-514350">
              <a:buFont typeface="+mj-lt"/>
              <a:buAutoNum type="arabicPeriod"/>
            </a:pPr>
            <a:r>
              <a:rPr lang="en-US" sz="1200" dirty="0"/>
              <a:t>Dietary recommendations</a:t>
            </a:r>
          </a:p>
          <a:p>
            <a:pPr marL="914400" lvl="1" indent="-514350">
              <a:buFont typeface="+mj-lt"/>
              <a:buAutoNum type="arabicPeriod"/>
            </a:pPr>
            <a:r>
              <a:rPr lang="en-US" sz="1200" dirty="0"/>
              <a:t>Advice to remain active</a:t>
            </a:r>
          </a:p>
          <a:p>
            <a:pPr marL="914400" lvl="1" indent="-514350">
              <a:buFont typeface="+mj-lt"/>
              <a:buAutoNum type="arabicPeriod"/>
            </a:pPr>
            <a:r>
              <a:rPr lang="en-US" sz="1200" dirty="0"/>
              <a:t>Smoking / tobacco cessation</a:t>
            </a:r>
          </a:p>
          <a:p>
            <a:pPr marL="914400" lvl="1" indent="-514350">
              <a:buFont typeface="+mj-lt"/>
              <a:buAutoNum type="arabicPeriod"/>
            </a:pPr>
            <a:r>
              <a:rPr lang="en-US" sz="1200" dirty="0"/>
              <a:t>Education on the etiology of the condition/disease</a:t>
            </a:r>
          </a:p>
          <a:p>
            <a:pPr marL="914400" lvl="1" indent="-514350">
              <a:buFont typeface="+mj-lt"/>
              <a:buAutoNum type="arabicPeriod"/>
            </a:pPr>
            <a:r>
              <a:rPr lang="en-US" sz="1200" dirty="0"/>
              <a:t>Other</a:t>
            </a:r>
          </a:p>
          <a:p>
            <a:pPr marL="914400" lvl="1" indent="-514350">
              <a:buFont typeface="+mj-lt"/>
              <a:buAutoNum type="arabicPeriod"/>
            </a:pPr>
            <a:r>
              <a:rPr lang="en-US" sz="1200" dirty="0"/>
              <a:t>99. Not documented</a:t>
            </a:r>
          </a:p>
          <a:p>
            <a:r>
              <a:rPr lang="en-US" dirty="0"/>
              <a:t>(61) </a:t>
            </a:r>
            <a:r>
              <a:rPr lang="en-US" dirty="0" err="1"/>
              <a:t>chiroedot</a:t>
            </a:r>
            <a:r>
              <a:rPr lang="en-US" dirty="0"/>
              <a:t> –Free Text to document “other” advice or education</a:t>
            </a:r>
          </a:p>
          <a:p>
            <a:pPr marL="0" indent="0">
              <a:buNone/>
            </a:pPr>
            <a:endParaRPr lang="en-US" dirty="0"/>
          </a:p>
          <a:p>
            <a:endParaRPr lang="en-US" dirty="0"/>
          </a:p>
        </p:txBody>
      </p:sp>
    </p:spTree>
    <p:extLst>
      <p:ext uri="{BB962C8B-B14F-4D97-AF65-F5344CB8AC3E}">
        <p14:creationId xmlns:p14="http://schemas.microsoft.com/office/powerpoint/2010/main" val="36440677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08366-67E4-87B1-BE91-F80CFEA35F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52D763-71FF-73B9-D6F8-0ACAF31124BC}"/>
              </a:ext>
            </a:extLst>
          </p:cNvPr>
          <p:cNvSpPr>
            <a:spLocks noGrp="1"/>
          </p:cNvSpPr>
          <p:nvPr>
            <p:ph type="title"/>
          </p:nvPr>
        </p:nvSpPr>
        <p:spPr/>
        <p:txBody>
          <a:bodyPr>
            <a:normAutofit fontScale="90000"/>
          </a:bodyPr>
          <a:lstStyle/>
          <a:p>
            <a:r>
              <a:rPr lang="en-US" dirty="0">
                <a:solidFill>
                  <a:srgbClr val="043A63"/>
                </a:solidFill>
              </a:rPr>
              <a:t>Second Visit Self-</a:t>
            </a:r>
            <a:r>
              <a:rPr lang="en-US" dirty="0" err="1">
                <a:solidFill>
                  <a:srgbClr val="043A63"/>
                </a:solidFill>
              </a:rPr>
              <a:t>Mangement</a:t>
            </a:r>
            <a:r>
              <a:rPr lang="en-US" dirty="0">
                <a:solidFill>
                  <a:srgbClr val="043A63"/>
                </a:solidFill>
              </a:rPr>
              <a:t> Strategies</a:t>
            </a:r>
          </a:p>
        </p:txBody>
      </p:sp>
      <p:sp>
        <p:nvSpPr>
          <p:cNvPr id="3" name="Content Placeholder 2">
            <a:extLst>
              <a:ext uri="{FF2B5EF4-FFF2-40B4-BE49-F238E27FC236}">
                <a16:creationId xmlns:a16="http://schemas.microsoft.com/office/drawing/2014/main" id="{3A95EA4B-CD5B-D03A-5DB3-7CEDDB3331D1}"/>
              </a:ext>
            </a:extLst>
          </p:cNvPr>
          <p:cNvSpPr>
            <a:spLocks noGrp="1"/>
          </p:cNvSpPr>
          <p:nvPr>
            <p:ph idx="1"/>
          </p:nvPr>
        </p:nvSpPr>
        <p:spPr/>
        <p:txBody>
          <a:bodyPr>
            <a:normAutofit fontScale="70000" lnSpcReduction="20000"/>
          </a:bodyPr>
          <a:lstStyle/>
          <a:p>
            <a:r>
              <a:rPr lang="en-US" b="1" dirty="0"/>
              <a:t>(62) </a:t>
            </a:r>
            <a:r>
              <a:rPr lang="en-US" b="1" dirty="0" err="1"/>
              <a:t>slfman</a:t>
            </a:r>
            <a:r>
              <a:rPr lang="en-US" b="1" dirty="0"/>
              <a:t>-Select all aspects of self-management strategies that the Chiropractor provided to the patient</a:t>
            </a:r>
            <a:r>
              <a:rPr lang="en-US" dirty="0"/>
              <a:t>.</a:t>
            </a:r>
          </a:p>
          <a:p>
            <a:pPr marL="0" indent="0">
              <a:buNone/>
            </a:pPr>
            <a:r>
              <a:rPr lang="en-US" b="1" dirty="0"/>
              <a:t>     Select all that apply:</a:t>
            </a:r>
            <a:endParaRPr lang="en-US" dirty="0"/>
          </a:p>
          <a:p>
            <a:pPr marL="914400" lvl="1" indent="-514350">
              <a:buFont typeface="+mj-lt"/>
              <a:buAutoNum type="arabicPeriod"/>
            </a:pPr>
            <a:r>
              <a:rPr lang="en-US" dirty="0"/>
              <a:t>Ergonomic or activities of daily living recommendations</a:t>
            </a:r>
          </a:p>
          <a:p>
            <a:pPr marL="914400" lvl="1" indent="-514350">
              <a:buFont typeface="+mj-lt"/>
              <a:buAutoNum type="arabicPeriod"/>
            </a:pPr>
            <a:r>
              <a:rPr lang="en-US" dirty="0"/>
              <a:t>Home use of TENS/E-stim</a:t>
            </a:r>
          </a:p>
          <a:p>
            <a:pPr marL="914400" lvl="1" indent="-514350">
              <a:buFont typeface="+mj-lt"/>
              <a:buAutoNum type="arabicPeriod"/>
            </a:pPr>
            <a:r>
              <a:rPr lang="en-US" dirty="0"/>
              <a:t>Home use of ice/heat</a:t>
            </a:r>
          </a:p>
          <a:p>
            <a:pPr marL="914400" lvl="1" indent="-514350">
              <a:buFont typeface="+mj-lt"/>
              <a:buAutoNum type="arabicPeriod"/>
            </a:pPr>
            <a:r>
              <a:rPr lang="en-US" dirty="0"/>
              <a:t>Self-massage</a:t>
            </a:r>
          </a:p>
          <a:p>
            <a:pPr marL="914400" lvl="1" indent="-514350">
              <a:buFont typeface="+mj-lt"/>
              <a:buAutoNum type="arabicPeriod"/>
            </a:pPr>
            <a:r>
              <a:rPr lang="en-US" dirty="0"/>
              <a:t>Home exercise plan</a:t>
            </a:r>
          </a:p>
          <a:p>
            <a:pPr marL="914400" lvl="1" indent="-514350">
              <a:buFont typeface="+mj-lt"/>
              <a:buAutoNum type="arabicPeriod"/>
            </a:pPr>
            <a:r>
              <a:rPr lang="en-US" dirty="0"/>
              <a:t>Pain psychology strategies</a:t>
            </a:r>
          </a:p>
          <a:p>
            <a:pPr marL="914400" lvl="1" indent="-514350">
              <a:buFont typeface="+mj-lt"/>
              <a:buAutoNum type="arabicPeriod"/>
            </a:pPr>
            <a:r>
              <a:rPr lang="en-US" dirty="0"/>
              <a:t>Aerobic exercise/activity</a:t>
            </a:r>
          </a:p>
          <a:p>
            <a:pPr marL="914400" lvl="1" indent="-514350">
              <a:buFont typeface="+mj-lt"/>
              <a:buAutoNum type="arabicPeriod"/>
            </a:pPr>
            <a:r>
              <a:rPr lang="en-US" dirty="0"/>
              <a:t>Thai Chi/Qi Gong</a:t>
            </a:r>
          </a:p>
          <a:p>
            <a:pPr marL="914400" lvl="1" indent="-514350">
              <a:buFont typeface="+mj-lt"/>
              <a:buAutoNum type="arabicPeriod"/>
            </a:pPr>
            <a:r>
              <a:rPr lang="en-US" dirty="0"/>
              <a:t>Yoga</a:t>
            </a:r>
          </a:p>
          <a:p>
            <a:pPr marL="914400" lvl="1" indent="-514350">
              <a:buFont typeface="+mj-lt"/>
              <a:buAutoNum type="arabicPeriod"/>
            </a:pPr>
            <a:r>
              <a:rPr lang="en-US" dirty="0"/>
              <a:t>Other</a:t>
            </a:r>
          </a:p>
          <a:p>
            <a:pPr marL="914400" lvl="1" indent="-514350">
              <a:buFont typeface="+mj-lt"/>
              <a:buAutoNum type="arabicPeriod"/>
            </a:pPr>
            <a:r>
              <a:rPr lang="en-US" dirty="0"/>
              <a:t>99. Not documented</a:t>
            </a:r>
          </a:p>
          <a:p>
            <a:r>
              <a:rPr lang="en-US" b="1" dirty="0">
                <a:solidFill>
                  <a:schemeClr val="tx2">
                    <a:lumMod val="75000"/>
                  </a:schemeClr>
                </a:solidFill>
              </a:rPr>
              <a:t>(63) </a:t>
            </a:r>
            <a:r>
              <a:rPr lang="en-US" b="1" dirty="0" err="1">
                <a:solidFill>
                  <a:schemeClr val="tx2">
                    <a:lumMod val="75000"/>
                  </a:schemeClr>
                </a:solidFill>
              </a:rPr>
              <a:t>otslfman</a:t>
            </a:r>
            <a:r>
              <a:rPr lang="en-US" b="1" dirty="0">
                <a:solidFill>
                  <a:schemeClr val="tx2">
                    <a:lumMod val="75000"/>
                  </a:schemeClr>
                </a:solidFill>
              </a:rPr>
              <a:t>- Free Text to document other self-management strategy</a:t>
            </a:r>
            <a:r>
              <a:rPr lang="en-US" dirty="0">
                <a:solidFill>
                  <a:schemeClr val="tx2"/>
                </a:solidFill>
              </a:rPr>
              <a:t>. </a:t>
            </a:r>
          </a:p>
        </p:txBody>
      </p:sp>
    </p:spTree>
    <p:extLst>
      <p:ext uri="{BB962C8B-B14F-4D97-AF65-F5344CB8AC3E}">
        <p14:creationId xmlns:p14="http://schemas.microsoft.com/office/powerpoint/2010/main" val="11184956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Third through Fifth Visit</a:t>
            </a:r>
          </a:p>
        </p:txBody>
      </p:sp>
      <p:sp>
        <p:nvSpPr>
          <p:cNvPr id="3" name="Content Placeholder 2"/>
          <p:cNvSpPr>
            <a:spLocks noGrp="1"/>
          </p:cNvSpPr>
          <p:nvPr>
            <p:ph idx="1"/>
          </p:nvPr>
        </p:nvSpPr>
        <p:spPr/>
        <p:txBody>
          <a:bodyPr/>
          <a:lstStyle/>
          <a:p>
            <a:r>
              <a:rPr lang="en-US" dirty="0"/>
              <a:t>Questions 64-141 are potential follow-up questions to represent the Third Visit through the Fifth Visit that mirrors the Second Visit set of questions. </a:t>
            </a:r>
          </a:p>
          <a:p>
            <a:r>
              <a:rPr lang="en-US" dirty="0"/>
              <a:t>At the end of each visit set, if there are no additional visits, the skip will go to the end; otherwise proceed to the next set of visit questions. </a:t>
            </a:r>
          </a:p>
        </p:txBody>
      </p:sp>
    </p:spTree>
    <p:extLst>
      <p:ext uri="{BB962C8B-B14F-4D97-AF65-F5344CB8AC3E}">
        <p14:creationId xmlns:p14="http://schemas.microsoft.com/office/powerpoint/2010/main" val="5747848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Summary</a:t>
            </a:r>
          </a:p>
        </p:txBody>
      </p:sp>
      <p:sp>
        <p:nvSpPr>
          <p:cNvPr id="3" name="Content Placeholder 2"/>
          <p:cNvSpPr>
            <a:spLocks noGrp="1"/>
          </p:cNvSpPr>
          <p:nvPr>
            <p:ph idx="1"/>
          </p:nvPr>
        </p:nvSpPr>
        <p:spPr/>
        <p:txBody>
          <a:bodyPr/>
          <a:lstStyle/>
          <a:p>
            <a:r>
              <a:rPr lang="en-US" dirty="0"/>
              <a:t>Study purpose is to gather data to assess Low Back Pain care.</a:t>
            </a:r>
          </a:p>
          <a:p>
            <a:r>
              <a:rPr lang="en-US" dirty="0"/>
              <a:t>No DACs or Exit reports</a:t>
            </a:r>
          </a:p>
          <a:p>
            <a:r>
              <a:rPr lang="en-US" dirty="0"/>
              <a:t>Please submit any questions to Robin Taylor using the Question and Answer HUB</a:t>
            </a:r>
          </a:p>
          <a:p>
            <a:r>
              <a:rPr lang="en-US" dirty="0"/>
              <a:t>Estimated pull list date 10/8/2025</a:t>
            </a:r>
          </a:p>
          <a:p>
            <a:r>
              <a:rPr lang="en-US" dirty="0"/>
              <a:t>Estimated abstraction completion by 11/04/2025</a:t>
            </a:r>
          </a:p>
        </p:txBody>
      </p:sp>
    </p:spTree>
    <p:extLst>
      <p:ext uri="{BB962C8B-B14F-4D97-AF65-F5344CB8AC3E}">
        <p14:creationId xmlns:p14="http://schemas.microsoft.com/office/powerpoint/2010/main" val="3628549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
            <a:ext cx="8229600" cy="906780"/>
          </a:xfrm>
        </p:spPr>
        <p:txBody>
          <a:bodyPr>
            <a:normAutofit fontScale="90000"/>
          </a:bodyPr>
          <a:lstStyle/>
          <a:p>
            <a:pPr algn="ctr"/>
            <a:r>
              <a:rPr lang="en-US" dirty="0">
                <a:solidFill>
                  <a:srgbClr val="043A63"/>
                </a:solidFill>
              </a:rPr>
              <a:t>Index Encounter &amp; Chiropractic Diagnosis </a:t>
            </a:r>
          </a:p>
        </p:txBody>
      </p:sp>
      <p:sp>
        <p:nvSpPr>
          <p:cNvPr id="3" name="Content Placeholder 2"/>
          <p:cNvSpPr>
            <a:spLocks noGrp="1"/>
          </p:cNvSpPr>
          <p:nvPr>
            <p:ph idx="1"/>
          </p:nvPr>
        </p:nvSpPr>
        <p:spPr>
          <a:xfrm>
            <a:off x="304800" y="1150620"/>
            <a:ext cx="8610600" cy="4975543"/>
          </a:xfrm>
        </p:spPr>
        <p:txBody>
          <a:bodyPr>
            <a:normAutofit fontScale="92500" lnSpcReduction="20000"/>
          </a:bodyPr>
          <a:lstStyle/>
          <a:p>
            <a:r>
              <a:rPr lang="en-US" b="1" dirty="0"/>
              <a:t>Computer will pre-fill:</a:t>
            </a:r>
          </a:p>
          <a:p>
            <a:pPr lvl="1"/>
            <a:r>
              <a:rPr lang="en-US" dirty="0">
                <a:solidFill>
                  <a:srgbClr val="043A63"/>
                </a:solidFill>
              </a:rPr>
              <a:t>(</a:t>
            </a:r>
            <a:r>
              <a:rPr lang="en-US" b="1" dirty="0">
                <a:solidFill>
                  <a:srgbClr val="043A63"/>
                </a:solidFill>
              </a:rPr>
              <a:t>Q1) </a:t>
            </a:r>
            <a:r>
              <a:rPr lang="en-US" b="1" dirty="0" err="1">
                <a:solidFill>
                  <a:srgbClr val="043A63"/>
                </a:solidFill>
              </a:rPr>
              <a:t>indcpdt</a:t>
            </a:r>
            <a:r>
              <a:rPr lang="en-US" dirty="0"/>
              <a:t>: The date of the index encounter with a Chiropractor during FY2023 during the timeframe that will be validated in </a:t>
            </a:r>
            <a:r>
              <a:rPr lang="en-US" b="1" dirty="0">
                <a:solidFill>
                  <a:srgbClr val="043A63"/>
                </a:solidFill>
              </a:rPr>
              <a:t>(Q2) </a:t>
            </a:r>
            <a:r>
              <a:rPr lang="en-US" b="1" dirty="0" err="1">
                <a:solidFill>
                  <a:srgbClr val="043A63"/>
                </a:solidFill>
              </a:rPr>
              <a:t>valchirdt</a:t>
            </a:r>
            <a:r>
              <a:rPr lang="en-US" b="1" dirty="0">
                <a:solidFill>
                  <a:srgbClr val="043A63"/>
                </a:solidFill>
              </a:rPr>
              <a:t>.</a:t>
            </a:r>
          </a:p>
          <a:p>
            <a:pPr lvl="1"/>
            <a:r>
              <a:rPr lang="en-US" b="1" dirty="0">
                <a:solidFill>
                  <a:srgbClr val="043A63"/>
                </a:solidFill>
              </a:rPr>
              <a:t>(Q3) </a:t>
            </a:r>
            <a:r>
              <a:rPr lang="en-US" b="1" dirty="0" err="1">
                <a:solidFill>
                  <a:srgbClr val="043A63"/>
                </a:solidFill>
              </a:rPr>
              <a:t>primecpdx</a:t>
            </a:r>
            <a:r>
              <a:rPr lang="en-US" dirty="0"/>
              <a:t>: The primary and other Chiropractic ICD-10-CM diagnosis code documented in the record for the index encounter is pre-filled </a:t>
            </a:r>
            <a:r>
              <a:rPr lang="en-US" b="1" i="1" dirty="0"/>
              <a:t>and cannot be modified.</a:t>
            </a:r>
            <a:r>
              <a:rPr lang="en-US" i="1" dirty="0"/>
              <a:t> </a:t>
            </a:r>
            <a:r>
              <a:rPr lang="en-US" b="1" i="1" dirty="0">
                <a:solidFill>
                  <a:schemeClr val="tx2"/>
                </a:solidFill>
              </a:rPr>
              <a:t>(</a:t>
            </a:r>
            <a:r>
              <a:rPr lang="en-US" b="1" dirty="0">
                <a:solidFill>
                  <a:schemeClr val="tx2"/>
                </a:solidFill>
              </a:rPr>
              <a:t>Q4</a:t>
            </a:r>
            <a:r>
              <a:rPr lang="en-US" i="1" dirty="0">
                <a:solidFill>
                  <a:schemeClr val="tx2"/>
                </a:solidFill>
              </a:rPr>
              <a:t>) </a:t>
            </a:r>
            <a:r>
              <a:rPr lang="en-US" b="1" dirty="0" err="1">
                <a:solidFill>
                  <a:schemeClr val="tx2"/>
                </a:solidFill>
              </a:rPr>
              <a:t>indexicd</a:t>
            </a:r>
            <a:r>
              <a:rPr lang="en-US" b="1" dirty="0">
                <a:solidFill>
                  <a:schemeClr val="tx2"/>
                </a:solidFill>
              </a:rPr>
              <a:t>: </a:t>
            </a:r>
            <a:r>
              <a:rPr lang="en-US" i="1" dirty="0"/>
              <a:t>Computer will pre-fill other Chiropractic ICD-10-CM diagnosis codes </a:t>
            </a:r>
          </a:p>
          <a:p>
            <a:pPr lvl="1"/>
            <a:r>
              <a:rPr lang="en-US" b="1" dirty="0">
                <a:solidFill>
                  <a:srgbClr val="043A63"/>
                </a:solidFill>
              </a:rPr>
              <a:t>(Q5) </a:t>
            </a:r>
            <a:r>
              <a:rPr lang="en-US" b="1" dirty="0" err="1">
                <a:solidFill>
                  <a:srgbClr val="043A63"/>
                </a:solidFill>
              </a:rPr>
              <a:t>chircpt</a:t>
            </a:r>
            <a:r>
              <a:rPr lang="en-US" b="1" dirty="0">
                <a:solidFill>
                  <a:srgbClr val="043A63"/>
                </a:solidFill>
              </a:rPr>
              <a:t> </a:t>
            </a:r>
            <a:r>
              <a:rPr lang="en-US" dirty="0"/>
              <a:t>The Chiropractic CPT codes documented in the record for the index encounter will be pre-filled </a:t>
            </a:r>
            <a:r>
              <a:rPr lang="en-US" b="1" i="1" dirty="0"/>
              <a:t>and cannot be modified</a:t>
            </a:r>
            <a:r>
              <a:rPr lang="en-US" i="1" dirty="0"/>
              <a:t>.</a:t>
            </a:r>
          </a:p>
          <a:p>
            <a:r>
              <a:rPr lang="en-US" b="1" dirty="0"/>
              <a:t>(Q6) indchirdt1: </a:t>
            </a:r>
            <a:r>
              <a:rPr lang="en-US" dirty="0"/>
              <a:t>If the pre-filled encounter date is not the correct date, you will enter the earliest encounter date found during the study timeframe 10/01/2022 to 12/31/2022</a:t>
            </a:r>
          </a:p>
          <a:p>
            <a:pPr lvl="1"/>
            <a:r>
              <a:rPr lang="en-US" dirty="0"/>
              <a:t>If there is no Chiropractic visit during the study timeframe, enter 99/99/9999 and the case will be excluded</a:t>
            </a:r>
          </a:p>
          <a:p>
            <a:endParaRPr lang="en-US" i="1" dirty="0"/>
          </a:p>
        </p:txBody>
      </p:sp>
    </p:spTree>
    <p:custDataLst>
      <p:tags r:id="rId1"/>
    </p:custDataLst>
    <p:extLst>
      <p:ext uri="{BB962C8B-B14F-4D97-AF65-F5344CB8AC3E}">
        <p14:creationId xmlns:p14="http://schemas.microsoft.com/office/powerpoint/2010/main" val="379323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43A63"/>
                </a:solidFill>
              </a:rPr>
              <a:t>Low Back Pain Diagnosis</a:t>
            </a:r>
          </a:p>
        </p:txBody>
      </p:sp>
      <p:sp>
        <p:nvSpPr>
          <p:cNvPr id="3" name="Content Placeholder 2"/>
          <p:cNvSpPr>
            <a:spLocks noGrp="1"/>
          </p:cNvSpPr>
          <p:nvPr>
            <p:ph idx="1"/>
          </p:nvPr>
        </p:nvSpPr>
        <p:spPr/>
        <p:txBody>
          <a:bodyPr>
            <a:normAutofit/>
          </a:bodyPr>
          <a:lstStyle/>
          <a:p>
            <a:r>
              <a:rPr lang="en-US" b="1" dirty="0"/>
              <a:t>(7) </a:t>
            </a:r>
            <a:r>
              <a:rPr lang="en-US" b="1" dirty="0" err="1"/>
              <a:t>lowbkpn</a:t>
            </a:r>
            <a:r>
              <a:rPr lang="en-US" b="1" dirty="0"/>
              <a:t>: Select value “1” if Chiropractor is managing a low back pain complaint during this encounter.  If value “2” is selected, the case will be excluded</a:t>
            </a:r>
          </a:p>
          <a:p>
            <a:pPr marL="0" indent="0">
              <a:buNone/>
            </a:pPr>
            <a:endParaRPr lang="en-US" b="1" dirty="0"/>
          </a:p>
          <a:p>
            <a:pPr marL="0" indent="0">
              <a:buNone/>
            </a:pPr>
            <a:endParaRPr lang="en-US" sz="1600" b="1" dirty="0">
              <a:solidFill>
                <a:schemeClr val="accent3"/>
              </a:solidFill>
            </a:endParaRPr>
          </a:p>
          <a:p>
            <a:pPr marL="0" indent="0">
              <a:buNone/>
            </a:pPr>
            <a:endParaRPr lang="en-US" sz="1600" b="1" dirty="0"/>
          </a:p>
        </p:txBody>
      </p:sp>
      <p:graphicFrame>
        <p:nvGraphicFramePr>
          <p:cNvPr id="5" name="Table 4"/>
          <p:cNvGraphicFramePr>
            <a:graphicFrameLocks noGrp="1"/>
          </p:cNvGraphicFramePr>
          <p:nvPr>
            <p:extLst>
              <p:ext uri="{D42A27DB-BD31-4B8C-83A1-F6EECF244321}">
                <p14:modId xmlns:p14="http://schemas.microsoft.com/office/powerpoint/2010/main" val="354422773"/>
              </p:ext>
            </p:extLst>
          </p:nvPr>
        </p:nvGraphicFramePr>
        <p:xfrm>
          <a:off x="5867399" y="10439399"/>
          <a:ext cx="885825" cy="1097280"/>
        </p:xfrm>
        <a:graphic>
          <a:graphicData uri="http://schemas.openxmlformats.org/drawingml/2006/table">
            <a:tbl>
              <a:tblPr firstRow="1" firstCol="1" bandRow="1">
                <a:tableStyleId>{5C22544A-7EE6-4342-B048-85BDC9FD1C3A}</a:tableStyleId>
              </a:tblPr>
              <a:tblGrid>
                <a:gridCol w="295275">
                  <a:extLst>
                    <a:ext uri="{9D8B030D-6E8A-4147-A177-3AD203B41FA5}">
                      <a16:colId xmlns:a16="http://schemas.microsoft.com/office/drawing/2014/main" val="2171184658"/>
                    </a:ext>
                  </a:extLst>
                </a:gridCol>
                <a:gridCol w="295275">
                  <a:extLst>
                    <a:ext uri="{9D8B030D-6E8A-4147-A177-3AD203B41FA5}">
                      <a16:colId xmlns:a16="http://schemas.microsoft.com/office/drawing/2014/main" val="2325971482"/>
                    </a:ext>
                  </a:extLst>
                </a:gridCol>
                <a:gridCol w="295275">
                  <a:extLst>
                    <a:ext uri="{9D8B030D-6E8A-4147-A177-3AD203B41FA5}">
                      <a16:colId xmlns:a16="http://schemas.microsoft.com/office/drawing/2014/main" val="939822819"/>
                    </a:ext>
                  </a:extLst>
                </a:gridCol>
              </a:tblGrid>
              <a:tr h="38986">
                <a:tc>
                  <a:txBody>
                    <a:bodyPr/>
                    <a:lstStyle/>
                    <a:p>
                      <a:endParaRPr lang="en-US" dirty="0"/>
                    </a:p>
                  </a:txBody>
                  <a:tcPr marL="68580" marR="68580" marT="0" marB="0"/>
                </a:tc>
                <a:tc>
                  <a:txBody>
                    <a:bodyPr/>
                    <a:lstStyle/>
                    <a:p>
                      <a:endParaRPr lang="en-US"/>
                    </a:p>
                  </a:txBody>
                  <a:tcPr marL="68580" marR="68580" marT="0" marB="0"/>
                </a:tc>
                <a:tc>
                  <a:txBody>
                    <a:bodyPr/>
                    <a:lstStyle/>
                    <a:p>
                      <a:endParaRPr lang="en-US"/>
                    </a:p>
                  </a:txBody>
                  <a:tcPr marL="68580" marR="68580" marT="0" marB="0"/>
                </a:tc>
                <a:extLst>
                  <a:ext uri="{0D108BD9-81ED-4DB2-BD59-A6C34878D82A}">
                    <a16:rowId xmlns:a16="http://schemas.microsoft.com/office/drawing/2014/main" val="3323421941"/>
                  </a:ext>
                </a:extLst>
              </a:tr>
              <a:tr h="38986">
                <a:tc>
                  <a:txBody>
                    <a:bodyPr/>
                    <a:lstStyle/>
                    <a:p>
                      <a:endParaRPr lang="en-US"/>
                    </a:p>
                  </a:txBody>
                  <a:tcPr marL="68580" marR="68580" marT="0" marB="0"/>
                </a:tc>
                <a:tc>
                  <a:txBody>
                    <a:bodyPr/>
                    <a:lstStyle/>
                    <a:p>
                      <a:endParaRPr lang="en-US" dirty="0"/>
                    </a:p>
                  </a:txBody>
                  <a:tcPr marL="68580" marR="68580" marT="0" marB="0"/>
                </a:tc>
                <a:tc>
                  <a:txBody>
                    <a:bodyPr/>
                    <a:lstStyle/>
                    <a:p>
                      <a:endParaRPr lang="en-US"/>
                    </a:p>
                  </a:txBody>
                  <a:tcPr marL="68580" marR="68580" marT="0" marB="0"/>
                </a:tc>
                <a:extLst>
                  <a:ext uri="{0D108BD9-81ED-4DB2-BD59-A6C34878D82A}">
                    <a16:rowId xmlns:a16="http://schemas.microsoft.com/office/drawing/2014/main" val="4056997609"/>
                  </a:ext>
                </a:extLst>
              </a:tr>
              <a:tr h="38986">
                <a:tc>
                  <a:txBody>
                    <a:bodyPr/>
                    <a:lstStyle/>
                    <a:p>
                      <a:endParaRPr lang="en-US"/>
                    </a:p>
                  </a:txBody>
                  <a:tcPr marL="68580" marR="68580" marT="0" marB="0"/>
                </a:tc>
                <a:tc>
                  <a:txBody>
                    <a:bodyPr/>
                    <a:lstStyle/>
                    <a:p>
                      <a:endParaRPr lang="en-US"/>
                    </a:p>
                  </a:txBody>
                  <a:tcPr marL="68580" marR="68580" marT="0" marB="0"/>
                </a:tc>
                <a:tc>
                  <a:txBody>
                    <a:bodyPr/>
                    <a:lstStyle/>
                    <a:p>
                      <a:endParaRPr lang="en-US"/>
                    </a:p>
                  </a:txBody>
                  <a:tcPr marL="68580" marR="68580" marT="0" marB="0"/>
                </a:tc>
                <a:extLst>
                  <a:ext uri="{0D108BD9-81ED-4DB2-BD59-A6C34878D82A}">
                    <a16:rowId xmlns:a16="http://schemas.microsoft.com/office/drawing/2014/main" val="578185785"/>
                  </a:ext>
                </a:extLst>
              </a:tr>
              <a:tr h="35442">
                <a:tc>
                  <a:txBody>
                    <a:bodyPr/>
                    <a:lstStyle/>
                    <a:p>
                      <a:endParaRPr lang="en-US"/>
                    </a:p>
                  </a:txBody>
                  <a:tcPr marL="68580" marR="68580" marT="0" marB="0"/>
                </a:tc>
                <a:tc>
                  <a:txBody>
                    <a:bodyPr/>
                    <a:lstStyle/>
                    <a:p>
                      <a:endParaRPr lang="en-US"/>
                    </a:p>
                  </a:txBody>
                  <a:tcPr marL="68580" marR="68580" marT="0" marB="0"/>
                </a:tc>
                <a:tc>
                  <a:txBody>
                    <a:bodyPr/>
                    <a:lstStyle/>
                    <a:p>
                      <a:endParaRPr lang="en-US" dirty="0"/>
                    </a:p>
                  </a:txBody>
                  <a:tcPr marL="68580" marR="68580" marT="0" marB="0"/>
                </a:tc>
                <a:extLst>
                  <a:ext uri="{0D108BD9-81ED-4DB2-BD59-A6C34878D82A}">
                    <a16:rowId xmlns:a16="http://schemas.microsoft.com/office/drawing/2014/main" val="3738279587"/>
                  </a:ext>
                </a:extLst>
              </a:tr>
            </a:tbl>
          </a:graphicData>
        </a:graphic>
      </p:graphicFrame>
    </p:spTree>
    <p:extLst>
      <p:ext uri="{BB962C8B-B14F-4D97-AF65-F5344CB8AC3E}">
        <p14:creationId xmlns:p14="http://schemas.microsoft.com/office/powerpoint/2010/main" val="1561545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Autofit/>
          </a:bodyPr>
          <a:lstStyle/>
          <a:p>
            <a:pPr algn="ctr"/>
            <a:r>
              <a:rPr lang="en-US" sz="3200" dirty="0"/>
              <a:t>Chief Complaint or Working Differential Diagnosis/Impression</a:t>
            </a:r>
          </a:p>
        </p:txBody>
      </p:sp>
      <p:sp>
        <p:nvSpPr>
          <p:cNvPr id="3" name="Content Placeholder 2"/>
          <p:cNvSpPr>
            <a:spLocks noGrp="1"/>
          </p:cNvSpPr>
          <p:nvPr>
            <p:ph idx="1"/>
          </p:nvPr>
        </p:nvSpPr>
        <p:spPr>
          <a:xfrm>
            <a:off x="152400" y="914400"/>
            <a:ext cx="8763000" cy="5211763"/>
          </a:xfrm>
        </p:spPr>
        <p:txBody>
          <a:bodyPr>
            <a:normAutofit/>
          </a:bodyPr>
          <a:lstStyle/>
          <a:p>
            <a:r>
              <a:rPr lang="en-US" sz="1600" b="1" dirty="0"/>
              <a:t>(8) </a:t>
            </a:r>
            <a:r>
              <a:rPr lang="en-US" sz="1600" b="1" dirty="0" err="1"/>
              <a:t>chiefcplt</a:t>
            </a:r>
            <a:r>
              <a:rPr lang="en-US" sz="1600" b="1" dirty="0"/>
              <a:t> </a:t>
            </a:r>
            <a:r>
              <a:rPr lang="en-US" sz="1600" dirty="0"/>
              <a:t>: Select </a:t>
            </a:r>
            <a:r>
              <a:rPr lang="en-US" sz="1600" b="1" u="sng" dirty="0"/>
              <a:t>ALL THAT APPLY</a:t>
            </a:r>
            <a:r>
              <a:rPr lang="en-US" sz="1600" dirty="0"/>
              <a:t> of the following values that are documented by the Chiropractor as the primary complaint or working/differential diagnosis/impression within the note on date displayed in the question:</a:t>
            </a:r>
          </a:p>
          <a:p>
            <a:pPr marL="914400" lvl="2" indent="0">
              <a:buNone/>
            </a:pPr>
            <a:r>
              <a:rPr lang="en-US" sz="1200" b="1" dirty="0"/>
              <a:t>1.  General low back (e.g., lumbar, coccyx, pelvic, sacral, sacroiliac) pain</a:t>
            </a:r>
          </a:p>
          <a:p>
            <a:pPr marL="914400" lvl="2" indent="0">
              <a:buNone/>
            </a:pPr>
            <a:r>
              <a:rPr lang="en-US" sz="1200" b="1" dirty="0"/>
              <a:t>2.  Low back pain (LBP) with lower extremity pain</a:t>
            </a:r>
          </a:p>
          <a:p>
            <a:pPr marL="914400" lvl="2" indent="0">
              <a:buNone/>
            </a:pPr>
            <a:r>
              <a:rPr lang="en-US" sz="1200" b="1" dirty="0"/>
              <a:t>3.  Neck (cervical) pain</a:t>
            </a:r>
          </a:p>
          <a:p>
            <a:pPr marL="914400" lvl="2" indent="0">
              <a:buNone/>
            </a:pPr>
            <a:r>
              <a:rPr lang="en-US" sz="1200" b="1" dirty="0"/>
              <a:t>4.  Neck (cervical) pain with upper extremity pain)</a:t>
            </a:r>
          </a:p>
          <a:p>
            <a:pPr marL="914400" lvl="2" indent="0">
              <a:buNone/>
            </a:pPr>
            <a:r>
              <a:rPr lang="en-US" sz="1200" b="1" dirty="0"/>
              <a:t>5.  Thoracic pain conditions</a:t>
            </a:r>
          </a:p>
          <a:p>
            <a:pPr marL="914400" lvl="2" indent="0">
              <a:buNone/>
            </a:pPr>
            <a:r>
              <a:rPr lang="en-US" sz="1200" b="1" dirty="0"/>
              <a:t>6.  Headache conditions</a:t>
            </a:r>
          </a:p>
          <a:p>
            <a:pPr marL="914400" lvl="2" indent="0">
              <a:buNone/>
            </a:pPr>
            <a:r>
              <a:rPr lang="en-US" sz="1200" b="1" dirty="0"/>
              <a:t>7.  Upper extremity (arm) pain or condition</a:t>
            </a:r>
          </a:p>
          <a:p>
            <a:pPr marL="914400" lvl="2" indent="0">
              <a:buNone/>
            </a:pPr>
            <a:r>
              <a:rPr lang="en-US" sz="1200" b="1" dirty="0"/>
              <a:t>8.  Lower extremity (leg) pain or condition</a:t>
            </a:r>
          </a:p>
          <a:p>
            <a:pPr marL="914400" lvl="2" indent="0">
              <a:buNone/>
            </a:pPr>
            <a:r>
              <a:rPr lang="en-US" sz="1200" b="1" dirty="0"/>
              <a:t>9.  Generalized syndrome</a:t>
            </a:r>
          </a:p>
          <a:p>
            <a:pPr marL="914400" lvl="2" indent="0">
              <a:buNone/>
            </a:pPr>
            <a:r>
              <a:rPr lang="en-US" sz="1200" b="1" dirty="0"/>
              <a:t>10. Other impression documented</a:t>
            </a:r>
          </a:p>
          <a:p>
            <a:pPr lvl="1"/>
            <a:r>
              <a:rPr lang="en-US" sz="1600" b="1" dirty="0"/>
              <a:t>For example, “patient with complaint of neck pain and low back”,  select value “1” and “3”</a:t>
            </a:r>
          </a:p>
          <a:p>
            <a:r>
              <a:rPr lang="en-US" sz="1600" dirty="0"/>
              <a:t>Select value “10” if any other working/differential diagnosis/impression not listed above is documented in the Chiropractor's note. </a:t>
            </a:r>
          </a:p>
          <a:p>
            <a:r>
              <a:rPr lang="en-US" sz="1600" dirty="0"/>
              <a:t>You must choose value 1, 2, or both.  </a:t>
            </a:r>
          </a:p>
          <a:p>
            <a:pPr marL="0" indent="0">
              <a:buNone/>
            </a:pPr>
            <a:endParaRPr lang="en-US" sz="1600" dirty="0"/>
          </a:p>
          <a:p>
            <a:endParaRPr lang="en-US" sz="1600" dirty="0"/>
          </a:p>
        </p:txBody>
      </p:sp>
    </p:spTree>
    <p:extLst>
      <p:ext uri="{BB962C8B-B14F-4D97-AF65-F5344CB8AC3E}">
        <p14:creationId xmlns:p14="http://schemas.microsoft.com/office/powerpoint/2010/main" val="3987982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Chief Complaint</a:t>
            </a:r>
          </a:p>
        </p:txBody>
      </p:sp>
      <p:sp>
        <p:nvSpPr>
          <p:cNvPr id="3" name="Content Placeholder 2"/>
          <p:cNvSpPr>
            <a:spLocks noGrp="1"/>
          </p:cNvSpPr>
          <p:nvPr>
            <p:ph idx="1"/>
          </p:nvPr>
        </p:nvSpPr>
        <p:spPr>
          <a:xfrm>
            <a:off x="457200" y="1600200"/>
            <a:ext cx="8229600" cy="4648200"/>
          </a:xfrm>
        </p:spPr>
        <p:txBody>
          <a:bodyPr numCol="2">
            <a:normAutofit/>
          </a:bodyPr>
          <a:lstStyle/>
          <a:p>
            <a:pPr marL="0" indent="0">
              <a:buNone/>
            </a:pPr>
            <a:r>
              <a:rPr lang="en-US" sz="2000" b="1" dirty="0"/>
              <a:t>(</a:t>
            </a:r>
            <a:r>
              <a:rPr lang="en-US" sz="1800" b="1" dirty="0"/>
              <a:t>9) </a:t>
            </a:r>
            <a:r>
              <a:rPr lang="en-US" sz="1800" b="1" dirty="0" err="1"/>
              <a:t>ccpltm</a:t>
            </a:r>
            <a:r>
              <a:rPr lang="en-US" sz="1800" b="1" dirty="0"/>
              <a:t>: </a:t>
            </a:r>
            <a:r>
              <a:rPr lang="en-US" sz="1800" dirty="0"/>
              <a:t>Choose the best response for the length of time the Chiropractor documented for the chief complaint. </a:t>
            </a:r>
          </a:p>
          <a:p>
            <a:pPr lvl="1"/>
            <a:r>
              <a:rPr lang="en-US" sz="1400" dirty="0"/>
              <a:t>Calculate the length of time into the corresponding weeks, months, or years. </a:t>
            </a:r>
          </a:p>
          <a:p>
            <a:pPr marL="457200" lvl="1" indent="0">
              <a:buNone/>
            </a:pPr>
            <a:r>
              <a:rPr lang="en-US" sz="1400" dirty="0"/>
              <a:t>	1. Less than 4 weeks</a:t>
            </a:r>
          </a:p>
          <a:p>
            <a:pPr marL="457200" lvl="1" indent="0">
              <a:buNone/>
            </a:pPr>
            <a:r>
              <a:rPr lang="en-US" sz="1400" dirty="0"/>
              <a:t>	2. 4 to 12 weeks</a:t>
            </a:r>
          </a:p>
          <a:p>
            <a:pPr marL="457200" lvl="1" indent="0">
              <a:buNone/>
            </a:pPr>
            <a:r>
              <a:rPr lang="en-US" sz="1400" dirty="0"/>
              <a:t>	3. Greater than 12 weeks to 1 year</a:t>
            </a:r>
          </a:p>
          <a:p>
            <a:pPr marL="457200" lvl="1" indent="0">
              <a:buNone/>
            </a:pPr>
            <a:r>
              <a:rPr lang="en-US" sz="1400" dirty="0"/>
              <a:t>	4. Greater than 1 year to 5 years</a:t>
            </a:r>
          </a:p>
          <a:p>
            <a:pPr marL="457200" lvl="1" indent="0">
              <a:buNone/>
            </a:pPr>
            <a:r>
              <a:rPr lang="en-US" sz="1400" dirty="0"/>
              <a:t>	5. Greater than 5 years</a:t>
            </a:r>
          </a:p>
          <a:p>
            <a:pPr marL="457200" lvl="1" indent="0">
              <a:buNone/>
            </a:pPr>
            <a:r>
              <a:rPr lang="en-US" sz="1400" dirty="0"/>
              <a:t>	99. Length of time not documented. </a:t>
            </a:r>
          </a:p>
          <a:p>
            <a:pPr marL="457200" lvl="1" indent="0">
              <a:buNone/>
            </a:pPr>
            <a:r>
              <a:rPr lang="en-US" sz="1400" b="1" dirty="0">
                <a:solidFill>
                  <a:schemeClr val="accent3"/>
                </a:solidFill>
              </a:rPr>
              <a:t>Example #1:  If patient presents to clinic and states, “My back has been hurting for the past 6 weeks”, select value “2”                                                            </a:t>
            </a:r>
          </a:p>
          <a:p>
            <a:pPr marL="457200" lvl="1" indent="0">
              <a:buNone/>
            </a:pPr>
            <a:r>
              <a:rPr lang="en-US" sz="1400" b="1" dirty="0">
                <a:solidFill>
                  <a:schemeClr val="accent3"/>
                </a:solidFill>
              </a:rPr>
              <a:t>Example #2: If patient presents to the clinic and states, “My back has been hurting for the past 2 years, but it’s been worse for the past 2 weeks”, select value “4”</a:t>
            </a:r>
          </a:p>
          <a:p>
            <a:pPr marL="400050" lvl="1" indent="0">
              <a:buNone/>
            </a:pPr>
            <a:r>
              <a:rPr lang="en-US" sz="2000" b="1" dirty="0">
                <a:solidFill>
                  <a:schemeClr val="tx2">
                    <a:lumMod val="75000"/>
                  </a:schemeClr>
                </a:solidFill>
              </a:rPr>
              <a:t>(10) </a:t>
            </a:r>
            <a:r>
              <a:rPr lang="en-US" sz="2000" b="1" dirty="0" err="1">
                <a:solidFill>
                  <a:schemeClr val="tx2">
                    <a:lumMod val="75000"/>
                  </a:schemeClr>
                </a:solidFill>
              </a:rPr>
              <a:t>ccsymdur</a:t>
            </a:r>
            <a:r>
              <a:rPr lang="en-US" sz="2000" b="1" dirty="0">
                <a:solidFill>
                  <a:schemeClr val="tx2">
                    <a:lumMod val="75000"/>
                  </a:schemeClr>
                </a:solidFill>
              </a:rPr>
              <a:t>:</a:t>
            </a:r>
            <a:r>
              <a:rPr lang="en-US" sz="2000" dirty="0">
                <a:solidFill>
                  <a:schemeClr val="tx2">
                    <a:lumMod val="75000"/>
                  </a:schemeClr>
                </a:solidFill>
              </a:rPr>
              <a:t> Review the documentation in the Chiropractor’s note to determine the acuity of the patient's chief complaint (condition for which the patient is primarily being seen). </a:t>
            </a:r>
            <a:endParaRPr lang="en-US" sz="2000" b="1" dirty="0">
              <a:solidFill>
                <a:schemeClr val="tx2">
                  <a:lumMod val="75000"/>
                </a:schemeClr>
              </a:solidFill>
            </a:endParaRPr>
          </a:p>
          <a:p>
            <a:pPr lvl="1"/>
            <a:r>
              <a:rPr lang="en-US" sz="1400" b="1" dirty="0"/>
              <a:t>Acuity of the primary condition may be described as</a:t>
            </a:r>
          </a:p>
          <a:p>
            <a:pPr marL="457200" lvl="1" indent="0">
              <a:buNone/>
            </a:pPr>
            <a:r>
              <a:rPr lang="en-US" sz="1400" b="1" dirty="0"/>
              <a:t>	1. Acute</a:t>
            </a:r>
          </a:p>
          <a:p>
            <a:pPr marL="457200" lvl="1" indent="0">
              <a:buNone/>
            </a:pPr>
            <a:r>
              <a:rPr lang="en-US" sz="1400" b="1" dirty="0"/>
              <a:t>	2. Sub-Acute</a:t>
            </a:r>
          </a:p>
          <a:p>
            <a:pPr marL="457200" lvl="1" indent="0">
              <a:buNone/>
            </a:pPr>
            <a:r>
              <a:rPr lang="en-US" sz="1400" b="1" dirty="0"/>
              <a:t>	3. Chronic</a:t>
            </a:r>
          </a:p>
          <a:p>
            <a:pPr marL="457200" lvl="1" indent="0">
              <a:buNone/>
            </a:pPr>
            <a:r>
              <a:rPr lang="en-US" sz="1400" b="1" dirty="0"/>
              <a:t>	99. None of the above (if acuity is not 	determined</a:t>
            </a:r>
            <a:endParaRPr lang="en-US" sz="1400" dirty="0"/>
          </a:p>
          <a:p>
            <a:pPr marL="457200" lvl="1" indent="0">
              <a:buNone/>
            </a:pPr>
            <a:r>
              <a:rPr lang="en-US" sz="1400" b="1" dirty="0">
                <a:solidFill>
                  <a:srgbClr val="9ED800"/>
                </a:solidFill>
              </a:rPr>
              <a:t>If the acuity category (i.e., acute, subacute, or chronic) is not documented, select value 99</a:t>
            </a:r>
          </a:p>
        </p:txBody>
      </p:sp>
    </p:spTree>
    <p:extLst>
      <p:ext uri="{BB962C8B-B14F-4D97-AF65-F5344CB8AC3E}">
        <p14:creationId xmlns:p14="http://schemas.microsoft.com/office/powerpoint/2010/main" val="4050373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Related To The First Visit</a:t>
            </a:r>
          </a:p>
        </p:txBody>
      </p:sp>
      <p:sp>
        <p:nvSpPr>
          <p:cNvPr id="3" name="Content Placeholder 2"/>
          <p:cNvSpPr>
            <a:spLocks noGrp="1"/>
          </p:cNvSpPr>
          <p:nvPr>
            <p:ph idx="1"/>
          </p:nvPr>
        </p:nvSpPr>
        <p:spPr/>
        <p:txBody>
          <a:bodyPr>
            <a:normAutofit/>
          </a:bodyPr>
          <a:lstStyle/>
          <a:p>
            <a:pPr marL="0" indent="0">
              <a:buNone/>
            </a:pPr>
            <a:r>
              <a:rPr lang="en-US" sz="2000" b="1" dirty="0"/>
              <a:t>(11) </a:t>
            </a:r>
            <a:r>
              <a:rPr lang="en-US" sz="2000" b="1" dirty="0" err="1"/>
              <a:t>hxpblm</a:t>
            </a:r>
            <a:r>
              <a:rPr lang="en-US" sz="2000" b="1" dirty="0"/>
              <a:t> (1-6,99): </a:t>
            </a:r>
            <a:r>
              <a:rPr lang="en-US" sz="2000" dirty="0"/>
              <a:t>Select all of the following elements that were present in the documentation.</a:t>
            </a:r>
          </a:p>
          <a:p>
            <a:pPr marL="0" indent="0">
              <a:buNone/>
            </a:pPr>
            <a:r>
              <a:rPr lang="en-US" sz="2000" b="1" dirty="0"/>
              <a:t>Select all that apply</a:t>
            </a:r>
            <a:endParaRPr lang="en-US" sz="1400" b="1" dirty="0"/>
          </a:p>
          <a:p>
            <a:pPr marL="400050" lvl="1" indent="0">
              <a:buNone/>
            </a:pPr>
            <a:r>
              <a:rPr lang="en-US" sz="1400" b="1" dirty="0"/>
              <a:t>   </a:t>
            </a:r>
            <a:r>
              <a:rPr lang="en-US" sz="1400" b="1" dirty="0">
                <a:solidFill>
                  <a:schemeClr val="accent3"/>
                </a:solidFill>
              </a:rPr>
              <a:t>1. Onset/mechanism of injury</a:t>
            </a:r>
          </a:p>
          <a:p>
            <a:pPr marL="400050" lvl="1" indent="0">
              <a:buNone/>
            </a:pPr>
            <a:r>
              <a:rPr lang="en-US" sz="1400" b="1" dirty="0">
                <a:solidFill>
                  <a:schemeClr val="accent3"/>
                </a:solidFill>
              </a:rPr>
              <a:t>   2. Provocation /Palliation</a:t>
            </a:r>
          </a:p>
          <a:p>
            <a:pPr marL="400050" lvl="1" indent="0">
              <a:buNone/>
            </a:pPr>
            <a:r>
              <a:rPr lang="en-US" sz="1400" b="1" dirty="0">
                <a:solidFill>
                  <a:schemeClr val="accent3"/>
                </a:solidFill>
              </a:rPr>
              <a:t>   3. Quality and character of symptoms or problems</a:t>
            </a:r>
          </a:p>
          <a:p>
            <a:pPr marL="400050" lvl="1" indent="0">
              <a:buNone/>
            </a:pPr>
            <a:r>
              <a:rPr lang="en-US" sz="1400" b="1" dirty="0">
                <a:solidFill>
                  <a:schemeClr val="accent3"/>
                </a:solidFill>
              </a:rPr>
              <a:t>   4. Radiation of symptoms</a:t>
            </a:r>
          </a:p>
          <a:p>
            <a:pPr marL="400050" lvl="1" indent="0">
              <a:buNone/>
            </a:pPr>
            <a:r>
              <a:rPr lang="en-US" sz="1400" b="1" dirty="0">
                <a:solidFill>
                  <a:schemeClr val="accent3"/>
                </a:solidFill>
              </a:rPr>
              <a:t>   5. Severity</a:t>
            </a:r>
          </a:p>
          <a:p>
            <a:pPr marL="400050" lvl="1" indent="0">
              <a:buNone/>
            </a:pPr>
            <a:r>
              <a:rPr lang="en-US" sz="1400" b="1" dirty="0">
                <a:solidFill>
                  <a:schemeClr val="accent3"/>
                </a:solidFill>
              </a:rPr>
              <a:t>   6. Timing/frequency of symptoms</a:t>
            </a:r>
          </a:p>
          <a:p>
            <a:pPr marL="400050" lvl="1" indent="0">
              <a:buNone/>
            </a:pPr>
            <a:r>
              <a:rPr lang="en-US" sz="1400" b="1" dirty="0">
                <a:solidFill>
                  <a:schemeClr val="accent3"/>
                </a:solidFill>
              </a:rPr>
              <a:t>  99. None of the above are present. 	</a:t>
            </a:r>
          </a:p>
          <a:p>
            <a:pPr marL="400050" lvl="1" indent="0">
              <a:buNone/>
            </a:pPr>
            <a:r>
              <a:rPr lang="en-US" sz="2000" b="1" dirty="0">
                <a:solidFill>
                  <a:srgbClr val="C0A879"/>
                </a:solidFill>
              </a:rPr>
              <a:t>Example: Chiropractor notes that the patient reported a fall last week when working in the yard and this is the first time the patient has ever experienced low back pain.  You will choose value 1 and 6. </a:t>
            </a:r>
          </a:p>
        </p:txBody>
      </p:sp>
    </p:spTree>
    <p:extLst>
      <p:ext uri="{BB962C8B-B14F-4D97-AF65-F5344CB8AC3E}">
        <p14:creationId xmlns:p14="http://schemas.microsoft.com/office/powerpoint/2010/main" val="902185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43A63"/>
                </a:solidFill>
              </a:rPr>
              <a:t>Medical History </a:t>
            </a:r>
          </a:p>
        </p:txBody>
      </p:sp>
      <p:sp>
        <p:nvSpPr>
          <p:cNvPr id="3" name="Content Placeholder 2"/>
          <p:cNvSpPr>
            <a:spLocks noGrp="1"/>
          </p:cNvSpPr>
          <p:nvPr>
            <p:ph idx="1"/>
          </p:nvPr>
        </p:nvSpPr>
        <p:spPr/>
        <p:txBody>
          <a:bodyPr>
            <a:normAutofit fontScale="92500" lnSpcReduction="10000"/>
          </a:bodyPr>
          <a:lstStyle/>
          <a:p>
            <a:r>
              <a:rPr lang="en-US" b="1" dirty="0"/>
              <a:t>(12) </a:t>
            </a:r>
            <a:r>
              <a:rPr lang="en-US" b="1" dirty="0" err="1"/>
              <a:t>mdhxdoc</a:t>
            </a:r>
            <a:r>
              <a:rPr lang="en-US" b="1" dirty="0"/>
              <a:t>: </a:t>
            </a:r>
            <a:r>
              <a:rPr lang="en-US" dirty="0"/>
              <a:t>Review the encounter note to identify which aspects of the patient’s medical history were documented by the Chiropractor.</a:t>
            </a:r>
          </a:p>
          <a:p>
            <a:pPr marL="0" indent="0">
              <a:buNone/>
            </a:pPr>
            <a:r>
              <a:rPr lang="en-US" b="1" dirty="0"/>
              <a:t>     Select all that apply</a:t>
            </a:r>
          </a:p>
          <a:p>
            <a:pPr lvl="1" indent="-342900">
              <a:buAutoNum type="arabicPeriod"/>
            </a:pPr>
            <a:r>
              <a:rPr lang="en-US" sz="1600" b="1" dirty="0">
                <a:solidFill>
                  <a:schemeClr val="accent3"/>
                </a:solidFill>
              </a:rPr>
              <a:t>Past Medical History</a:t>
            </a:r>
          </a:p>
          <a:p>
            <a:pPr lvl="1" indent="-342900">
              <a:buAutoNum type="arabicPeriod"/>
            </a:pPr>
            <a:r>
              <a:rPr lang="en-US" sz="1600" b="1" dirty="0">
                <a:solidFill>
                  <a:schemeClr val="accent3"/>
                </a:solidFill>
              </a:rPr>
              <a:t>Past Surgical History</a:t>
            </a:r>
          </a:p>
          <a:p>
            <a:pPr lvl="1" indent="-342900">
              <a:buAutoNum type="arabicPeriod"/>
            </a:pPr>
            <a:r>
              <a:rPr lang="en-US" sz="1600" b="1" dirty="0">
                <a:solidFill>
                  <a:schemeClr val="accent3"/>
                </a:solidFill>
              </a:rPr>
              <a:t>Social or Family History</a:t>
            </a:r>
          </a:p>
          <a:p>
            <a:pPr marL="400050" lvl="1" indent="0">
              <a:buNone/>
            </a:pPr>
            <a:r>
              <a:rPr lang="en-US" sz="1600" b="1" dirty="0">
                <a:solidFill>
                  <a:schemeClr val="accent3"/>
                </a:solidFill>
              </a:rPr>
              <a:t>99.   None of the above</a:t>
            </a:r>
          </a:p>
          <a:p>
            <a:pPr marL="400050" lvl="1" indent="0">
              <a:buNone/>
            </a:pPr>
            <a:endParaRPr lang="en-US" sz="1400" b="1" dirty="0">
              <a:solidFill>
                <a:schemeClr val="accent3"/>
              </a:solidFill>
            </a:endParaRPr>
          </a:p>
          <a:p>
            <a:pPr marL="800100" lvl="2" indent="0">
              <a:lnSpc>
                <a:spcPct val="110000"/>
              </a:lnSpc>
              <a:buNone/>
            </a:pPr>
            <a:r>
              <a:rPr lang="en-US" b="1" dirty="0">
                <a:solidFill>
                  <a:srgbClr val="C0A879"/>
                </a:solidFill>
              </a:rPr>
              <a:t>Example #1:  Chiropractor notes patient had a spinal fusion 3 years ago. You will choose value 1 and 2 for this example.</a:t>
            </a:r>
          </a:p>
          <a:p>
            <a:pPr marL="800100" lvl="2" indent="0">
              <a:lnSpc>
                <a:spcPct val="110000"/>
              </a:lnSpc>
              <a:buNone/>
            </a:pPr>
            <a:r>
              <a:rPr lang="en-US" b="1" dirty="0">
                <a:solidFill>
                  <a:srgbClr val="C0A879"/>
                </a:solidFill>
              </a:rPr>
              <a:t>Example #2: Chiropractor documented that patient smokes ½ pack of cigarettes/day x 15 years and patient’s current BMI is 30. You will choose value 1 and 3. </a:t>
            </a:r>
            <a:endParaRPr lang="en-US" dirty="0"/>
          </a:p>
        </p:txBody>
      </p:sp>
    </p:spTree>
    <p:extLst>
      <p:ext uri="{BB962C8B-B14F-4D97-AF65-F5344CB8AC3E}">
        <p14:creationId xmlns:p14="http://schemas.microsoft.com/office/powerpoint/2010/main" val="23078382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7e971fbd-848f-43d6-ba46-e1dc74f1ee5d">YTHJMCQMW44X-16-211</_dlc_DocId>
    <_dlc_DocIdUrl xmlns="7e971fbd-848f-43d6-ba46-e1dc74f1ee5d">
      <Url>http://wvminet/commresources/_layouts/DocIdRedir.aspx?ID=YTHJMCQMW44X-16-211</Url>
      <Description>YTHJMCQMW44X-16-211</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7D6747BB0B34E4D971874B7CDC5AB3B" ma:contentTypeVersion="1" ma:contentTypeDescription="Create a new document." ma:contentTypeScope="" ma:versionID="e1190e4e2cb559c1b3029bc8f3c4341e">
  <xsd:schema xmlns:xsd="http://www.w3.org/2001/XMLSchema" xmlns:xs="http://www.w3.org/2001/XMLSchema" xmlns:p="http://schemas.microsoft.com/office/2006/metadata/properties" xmlns:ns2="7e971fbd-848f-43d6-ba46-e1dc74f1ee5d" targetNamespace="http://schemas.microsoft.com/office/2006/metadata/properties" ma:root="true" ma:fieldsID="da29fa360399ee5123d799c73d1202cf" ns2:_="">
    <xsd:import namespace="7e971fbd-848f-43d6-ba46-e1dc74f1ee5d"/>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971fbd-848f-43d6-ba46-e1dc74f1ee5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3AFC24-2BAB-4850-B699-801D16CD61C6}">
  <ds:schemaRefs>
    <ds:schemaRef ds:uri="http://schemas.openxmlformats.org/package/2006/metadata/core-properties"/>
    <ds:schemaRef ds:uri="http://schemas.microsoft.com/office/2006/documentManagement/types"/>
    <ds:schemaRef ds:uri="http://purl.org/dc/terms/"/>
    <ds:schemaRef ds:uri="http://schemas.microsoft.com/office/2006/metadata/properties"/>
    <ds:schemaRef ds:uri="http://schemas.microsoft.com/office/infopath/2007/PartnerControls"/>
    <ds:schemaRef ds:uri="http://purl.org/dc/dcmitype/"/>
    <ds:schemaRef ds:uri="http://purl.org/dc/elements/1.1/"/>
    <ds:schemaRef ds:uri="7e971fbd-848f-43d6-ba46-e1dc74f1ee5d"/>
    <ds:schemaRef ds:uri="http://www.w3.org/XML/1998/namespace"/>
  </ds:schemaRefs>
</ds:datastoreItem>
</file>

<file path=customXml/itemProps2.xml><?xml version="1.0" encoding="utf-8"?>
<ds:datastoreItem xmlns:ds="http://schemas.openxmlformats.org/officeDocument/2006/customXml" ds:itemID="{F41835FD-CD50-4648-9F43-B96F21BF8B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971fbd-848f-43d6-ba46-e1dc74f1ee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5C3E127-55BE-4EE0-A76A-B21F54AF10E4}">
  <ds:schemaRefs>
    <ds:schemaRef ds:uri="http://schemas.microsoft.com/sharepoint/events"/>
  </ds:schemaRefs>
</ds:datastoreItem>
</file>

<file path=customXml/itemProps4.xml><?xml version="1.0" encoding="utf-8"?>
<ds:datastoreItem xmlns:ds="http://schemas.openxmlformats.org/officeDocument/2006/customXml" ds:itemID="{1ED8759A-0F11-455D-84BE-E48A427C04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19191</TotalTime>
  <Words>3533</Words>
  <Application>Microsoft Office PowerPoint</Application>
  <PresentationFormat>On-screen Show (4:3)</PresentationFormat>
  <Paragraphs>424</Paragraphs>
  <Slides>33</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Arial Narrow</vt:lpstr>
      <vt:lpstr>Calibri</vt:lpstr>
      <vt:lpstr>Office Theme</vt:lpstr>
      <vt:lpstr>PowerPoint Presentation</vt:lpstr>
      <vt:lpstr>CHIROPRACTIC CARE III Validation STUDY</vt:lpstr>
      <vt:lpstr>Overview of Tool </vt:lpstr>
      <vt:lpstr>Index Encounter &amp; Chiropractic Diagnosis </vt:lpstr>
      <vt:lpstr>Low Back Pain Diagnosis</vt:lpstr>
      <vt:lpstr>Chief Complaint or Working Differential Diagnosis/Impression</vt:lpstr>
      <vt:lpstr>Chief Complaint</vt:lpstr>
      <vt:lpstr>Elements Related To The First Visit</vt:lpstr>
      <vt:lpstr>Medical History </vt:lpstr>
      <vt:lpstr>Red Flags &amp; Screenings </vt:lpstr>
      <vt:lpstr>Spinal Condition</vt:lpstr>
      <vt:lpstr>Skip</vt:lpstr>
      <vt:lpstr>Signs and Symptoms</vt:lpstr>
      <vt:lpstr>Pain Assessment</vt:lpstr>
      <vt:lpstr>Physical Examination</vt:lpstr>
      <vt:lpstr>Index Visit Treatment</vt:lpstr>
      <vt:lpstr>Manipulation Procedures</vt:lpstr>
      <vt:lpstr>Education &amp; Advice</vt:lpstr>
      <vt:lpstr>Self-Mangement Strategies</vt:lpstr>
      <vt:lpstr>Documented Time</vt:lpstr>
      <vt:lpstr>Total Visits</vt:lpstr>
      <vt:lpstr>Second Visit</vt:lpstr>
      <vt:lpstr>Second Visit New Conditions</vt:lpstr>
      <vt:lpstr>Second Visit Re-Examination</vt:lpstr>
      <vt:lpstr>Second Visit Adverse Event to Treatment </vt:lpstr>
      <vt:lpstr>Second Visit Pain Scale</vt:lpstr>
      <vt:lpstr>Second Visit Aspects of Physical Examination</vt:lpstr>
      <vt:lpstr>Second Visit Treatment</vt:lpstr>
      <vt:lpstr>Second Visit Manipulation Procedures</vt:lpstr>
      <vt:lpstr>Second Visit Education &amp; Advice</vt:lpstr>
      <vt:lpstr>Second Visit Self-Mangement Strategies</vt:lpstr>
      <vt:lpstr>Third through Fifth Visit</vt:lpstr>
      <vt:lpstr>Summary</vt:lpstr>
    </vt:vector>
  </TitlesOfParts>
  <Company>WVMI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jwilliams</dc:creator>
  <cp:lastModifiedBy>Taylor, Robin</cp:lastModifiedBy>
  <cp:revision>342</cp:revision>
  <cp:lastPrinted>2016-10-17T18:44:27Z</cp:lastPrinted>
  <dcterms:created xsi:type="dcterms:W3CDTF">2015-02-17T17:32:54Z</dcterms:created>
  <dcterms:modified xsi:type="dcterms:W3CDTF">2025-10-07T18:16:11Z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96AC3FC1-5449-4E47-8F91-1A9C2EAAFB3D</vt:lpwstr>
  </property>
  <property fmtid="{D5CDD505-2E9C-101B-9397-08002B2CF9AE}" pid="3" name="ArticulatePath">
    <vt:lpwstr>Executive Summit 2016 Slide temp_2 (3)</vt:lpwstr>
  </property>
  <property fmtid="{D5CDD505-2E9C-101B-9397-08002B2CF9AE}" pid="4" name="ContentTypeId">
    <vt:lpwstr>0x01010057D6747BB0B34E4D971874B7CDC5AB3B</vt:lpwstr>
  </property>
  <property fmtid="{D5CDD505-2E9C-101B-9397-08002B2CF9AE}" pid="5" name="_dlc_DocIdItemGuid">
    <vt:lpwstr>27d4b70f-481d-4cd3-885b-c35bf01b27ad</vt:lpwstr>
  </property>
</Properties>
</file>